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2135" r:id="rId1"/>
    <p:sldMasterId id="2147492148" r:id="rId2"/>
  </p:sldMasterIdLst>
  <p:notesMasterIdLst>
    <p:notesMasterId r:id="rId61"/>
  </p:notesMasterIdLst>
  <p:handoutMasterIdLst>
    <p:handoutMasterId r:id="rId62"/>
  </p:handoutMasterIdLst>
  <p:sldIdLst>
    <p:sldId id="2363" r:id="rId3"/>
    <p:sldId id="3077" r:id="rId4"/>
    <p:sldId id="3078" r:id="rId5"/>
    <p:sldId id="3079" r:id="rId6"/>
    <p:sldId id="3080" r:id="rId7"/>
    <p:sldId id="3081" r:id="rId8"/>
    <p:sldId id="3082" r:id="rId9"/>
    <p:sldId id="3083" r:id="rId10"/>
    <p:sldId id="3084" r:id="rId11"/>
    <p:sldId id="3085" r:id="rId12"/>
    <p:sldId id="3086" r:id="rId13"/>
    <p:sldId id="3087" r:id="rId14"/>
    <p:sldId id="3088" r:id="rId15"/>
    <p:sldId id="3089" r:id="rId16"/>
    <p:sldId id="3090" r:id="rId17"/>
    <p:sldId id="3116" r:id="rId18"/>
    <p:sldId id="3091" r:id="rId19"/>
    <p:sldId id="3117" r:id="rId20"/>
    <p:sldId id="3092" r:id="rId21"/>
    <p:sldId id="3093" r:id="rId22"/>
    <p:sldId id="3094" r:id="rId23"/>
    <p:sldId id="3095" r:id="rId24"/>
    <p:sldId id="3118" r:id="rId25"/>
    <p:sldId id="3096" r:id="rId26"/>
    <p:sldId id="3097" r:id="rId27"/>
    <p:sldId id="3098" r:id="rId28"/>
    <p:sldId id="3099" r:id="rId29"/>
    <p:sldId id="3100" r:id="rId30"/>
    <p:sldId id="3101" r:id="rId31"/>
    <p:sldId id="3102" r:id="rId32"/>
    <p:sldId id="3103" r:id="rId33"/>
    <p:sldId id="3104" r:id="rId34"/>
    <p:sldId id="3105" r:id="rId35"/>
    <p:sldId id="3106" r:id="rId36"/>
    <p:sldId id="3119" r:id="rId37"/>
    <p:sldId id="3120" r:id="rId38"/>
    <p:sldId id="3121" r:id="rId39"/>
    <p:sldId id="3122" r:id="rId40"/>
    <p:sldId id="3123" r:id="rId41"/>
    <p:sldId id="3124" r:id="rId42"/>
    <p:sldId id="3107" r:id="rId43"/>
    <p:sldId id="3129" r:id="rId44"/>
    <p:sldId id="3108" r:id="rId45"/>
    <p:sldId id="3109" r:id="rId46"/>
    <p:sldId id="3110" r:id="rId47"/>
    <p:sldId id="3111" r:id="rId48"/>
    <p:sldId id="3125" r:id="rId49"/>
    <p:sldId id="3126" r:id="rId50"/>
    <p:sldId id="3127" r:id="rId51"/>
    <p:sldId id="3128" r:id="rId52"/>
    <p:sldId id="3113" r:id="rId53"/>
    <p:sldId id="3114" r:id="rId54"/>
    <p:sldId id="3131" r:id="rId55"/>
    <p:sldId id="3130" r:id="rId56"/>
    <p:sldId id="3132" r:id="rId57"/>
    <p:sldId id="3133" r:id="rId58"/>
    <p:sldId id="2509" r:id="rId59"/>
    <p:sldId id="580" r:id="rId60"/>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Tahoma" pitchFamily="34" charset="0"/>
        <a:ea typeface="宋体" charset="-122"/>
        <a:cs typeface="+mn-cs"/>
      </a:defRPr>
    </a:lvl1pPr>
    <a:lvl2pPr marL="457200" algn="l" rtl="0" fontAlgn="base">
      <a:spcBef>
        <a:spcPct val="0"/>
      </a:spcBef>
      <a:spcAft>
        <a:spcPct val="0"/>
      </a:spcAft>
      <a:defRPr kern="1200">
        <a:solidFill>
          <a:schemeClr val="tx1"/>
        </a:solidFill>
        <a:latin typeface="Tahoma" pitchFamily="34" charset="0"/>
        <a:ea typeface="宋体" charset="-122"/>
        <a:cs typeface="+mn-cs"/>
      </a:defRPr>
    </a:lvl2pPr>
    <a:lvl3pPr marL="914400" algn="l" rtl="0" fontAlgn="base">
      <a:spcBef>
        <a:spcPct val="0"/>
      </a:spcBef>
      <a:spcAft>
        <a:spcPct val="0"/>
      </a:spcAft>
      <a:defRPr kern="1200">
        <a:solidFill>
          <a:schemeClr val="tx1"/>
        </a:solidFill>
        <a:latin typeface="Tahoma" pitchFamily="34" charset="0"/>
        <a:ea typeface="宋体" charset="-122"/>
        <a:cs typeface="+mn-cs"/>
      </a:defRPr>
    </a:lvl3pPr>
    <a:lvl4pPr marL="1371600" algn="l" rtl="0" fontAlgn="base">
      <a:spcBef>
        <a:spcPct val="0"/>
      </a:spcBef>
      <a:spcAft>
        <a:spcPct val="0"/>
      </a:spcAft>
      <a:defRPr kern="1200">
        <a:solidFill>
          <a:schemeClr val="tx1"/>
        </a:solidFill>
        <a:latin typeface="Tahoma" pitchFamily="34" charset="0"/>
        <a:ea typeface="宋体" charset="-122"/>
        <a:cs typeface="+mn-cs"/>
      </a:defRPr>
    </a:lvl4pPr>
    <a:lvl5pPr marL="1828800" algn="l" rtl="0" fontAlgn="base">
      <a:spcBef>
        <a:spcPct val="0"/>
      </a:spcBef>
      <a:spcAft>
        <a:spcPct val="0"/>
      </a:spcAft>
      <a:defRPr kern="1200">
        <a:solidFill>
          <a:schemeClr val="tx1"/>
        </a:solidFill>
        <a:latin typeface="Tahoma" pitchFamily="34" charset="0"/>
        <a:ea typeface="宋体" charset="-122"/>
        <a:cs typeface="+mn-cs"/>
      </a:defRPr>
    </a:lvl5pPr>
    <a:lvl6pPr marL="2286000" algn="l" defTabSz="914400" rtl="0" eaLnBrk="1" latinLnBrk="0" hangingPunct="1">
      <a:defRPr kern="1200">
        <a:solidFill>
          <a:schemeClr val="tx1"/>
        </a:solidFill>
        <a:latin typeface="Tahoma" pitchFamily="34" charset="0"/>
        <a:ea typeface="宋体" charset="-122"/>
        <a:cs typeface="+mn-cs"/>
      </a:defRPr>
    </a:lvl6pPr>
    <a:lvl7pPr marL="2743200" algn="l" defTabSz="914400" rtl="0" eaLnBrk="1" latinLnBrk="0" hangingPunct="1">
      <a:defRPr kern="1200">
        <a:solidFill>
          <a:schemeClr val="tx1"/>
        </a:solidFill>
        <a:latin typeface="Tahoma" pitchFamily="34" charset="0"/>
        <a:ea typeface="宋体" charset="-122"/>
        <a:cs typeface="+mn-cs"/>
      </a:defRPr>
    </a:lvl7pPr>
    <a:lvl8pPr marL="3200400" algn="l" defTabSz="914400" rtl="0" eaLnBrk="1" latinLnBrk="0" hangingPunct="1">
      <a:defRPr kern="1200">
        <a:solidFill>
          <a:schemeClr val="tx1"/>
        </a:solidFill>
        <a:latin typeface="Tahoma" pitchFamily="34" charset="0"/>
        <a:ea typeface="宋体" charset="-122"/>
        <a:cs typeface="+mn-cs"/>
      </a:defRPr>
    </a:lvl8pPr>
    <a:lvl9pPr marL="3657600" algn="l" defTabSz="914400" rtl="0" eaLnBrk="1" latinLnBrk="0" hangingPunct="1">
      <a:defRPr kern="1200">
        <a:solidFill>
          <a:schemeClr val="tx1"/>
        </a:solidFill>
        <a:latin typeface="Tahoma" pitchFamily="34"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onge" initials="Arong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202"/>
    <a:srgbClr val="F92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606" autoAdjust="0"/>
    <p:restoredTop sz="85834" autoAdjust="0"/>
  </p:normalViewPr>
  <p:slideViewPr>
    <p:cSldViewPr>
      <p:cViewPr>
        <p:scale>
          <a:sx n="80" d="100"/>
          <a:sy n="80" d="100"/>
        </p:scale>
        <p:origin x="-2514" y="-4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ea typeface="华文细黑" pitchFamily="2" charset="-122"/>
              </a:defRPr>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a:ea typeface="华文细黑" pitchFamily="2" charset="-122"/>
              </a:defRPr>
            </a:lvl1pPr>
          </a:lstStyle>
          <a:p>
            <a:pPr>
              <a:defRPr/>
            </a:pPr>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ea typeface="华文细黑" pitchFamily="2" charset="-122"/>
              </a:defRPr>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a:ea typeface="华文细黑" pitchFamily="2" charset="-122"/>
              </a:defRPr>
            </a:lvl1pPr>
          </a:lstStyle>
          <a:p>
            <a:pPr>
              <a:defRPr/>
            </a:pPr>
            <a:fld id="{A3B4F7A7-087A-4BD8-8229-0CE789C129B6}" type="slidenum">
              <a:rPr lang="zh-CN" altLang="en-US"/>
              <a:pPr>
                <a:defRPr/>
              </a:pPr>
              <a:t>‹#›</a:t>
            </a:fld>
            <a:endParaRPr lang="zh-CN" altLang="en-US"/>
          </a:p>
        </p:txBody>
      </p:sp>
    </p:spTree>
    <p:extLst>
      <p:ext uri="{BB962C8B-B14F-4D97-AF65-F5344CB8AC3E}">
        <p14:creationId xmlns:p14="http://schemas.microsoft.com/office/powerpoint/2010/main" val="118131859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zh-CN" altLang="en-US"/>
          </a:p>
        </p:txBody>
      </p:sp>
      <p:sp>
        <p:nvSpPr>
          <p:cNvPr id="3" name="日期占位符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zh-CN" altLang="en-US" noProof="0" smtClean="0"/>
          </a:p>
        </p:txBody>
      </p:sp>
      <p:sp>
        <p:nvSpPr>
          <p:cNvPr id="5" name="备注占位符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ea typeface="+mn-ea"/>
              </a:defRPr>
            </a:lvl1pPr>
          </a:lstStyle>
          <a:p>
            <a:pPr>
              <a:defRPr/>
            </a:pPr>
            <a:fld id="{593E4DF9-40FF-476F-8A8E-E1023749C23B}" type="slidenum">
              <a:rPr lang="zh-CN" altLang="en-US"/>
              <a:pPr>
                <a:defRPr/>
              </a:pPr>
              <a:t>‹#›</a:t>
            </a:fld>
            <a:endParaRPr lang="zh-CN" altLang="en-US"/>
          </a:p>
        </p:txBody>
      </p:sp>
    </p:spTree>
    <p:extLst>
      <p:ext uri="{BB962C8B-B14F-4D97-AF65-F5344CB8AC3E}">
        <p14:creationId xmlns:p14="http://schemas.microsoft.com/office/powerpoint/2010/main" val="1784818806"/>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A21C608-96B8-4EED-B98F-11CF49B9964B}" type="slidenum">
              <a:rPr lang="en-US" altLang="zh-CN">
                <a:latin typeface="Calibri" pitchFamily="34" charset="0"/>
              </a:rPr>
              <a:pPr eaLnBrk="1" hangingPunct="1"/>
              <a:t>2</a:t>
            </a:fld>
            <a:endParaRPr lang="en-US" altLang="zh-CN">
              <a:latin typeface="Calibri" pitchFamily="34" charset="0"/>
            </a:endParaRPr>
          </a:p>
        </p:txBody>
      </p:sp>
      <p:sp>
        <p:nvSpPr>
          <p:cNvPr id="50179" name="Rectangle 2"/>
          <p:cNvSpPr>
            <a:spLocks noGrp="1" noRot="1" noChangeAspect="1" noChangeArrowheads="1" noTextEdit="1"/>
          </p:cNvSpPr>
          <p:nvPr>
            <p:ph type="sldImg"/>
          </p:nvPr>
        </p:nvSpPr>
        <p:spPr bwMode="auto">
          <a:xfrm>
            <a:off x="993775" y="769938"/>
            <a:ext cx="5111750" cy="3833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E3F44FE-6122-41DA-BAD3-DE91CE4324F4}" type="slidenum">
              <a:rPr lang="en-US" altLang="zh-CN">
                <a:latin typeface="Calibri" pitchFamily="34" charset="0"/>
              </a:rPr>
              <a:pPr eaLnBrk="1" hangingPunct="1"/>
              <a:t>11</a:t>
            </a:fld>
            <a:endParaRPr lang="en-US" altLang="zh-CN">
              <a:latin typeface="Calibri" pitchFamily="34" charset="0"/>
            </a:endParaRPr>
          </a:p>
        </p:txBody>
      </p:sp>
      <p:sp>
        <p:nvSpPr>
          <p:cNvPr id="59395" name="Rectangle 2"/>
          <p:cNvSpPr>
            <a:spLocks noGrp="1" noRot="1" noChangeAspect="1" noChangeArrowheads="1" noTextEdit="1"/>
          </p:cNvSpPr>
          <p:nvPr>
            <p:ph type="sldImg"/>
          </p:nvPr>
        </p:nvSpPr>
        <p:spPr bwMode="auto">
          <a:xfrm>
            <a:off x="993775" y="769938"/>
            <a:ext cx="5111750" cy="3833812"/>
          </a:xfrm>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xfrm>
            <a:off x="946574" y="4861441"/>
            <a:ext cx="5206153" cy="4605576"/>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869F54D-AD10-4242-80C9-6E7E16332379}" type="slidenum">
              <a:rPr lang="en-US" altLang="zh-CN">
                <a:latin typeface="Calibri" pitchFamily="34" charset="0"/>
              </a:rPr>
              <a:pPr eaLnBrk="1" hangingPunct="1"/>
              <a:t>12</a:t>
            </a:fld>
            <a:endParaRPr lang="en-US" altLang="zh-CN">
              <a:latin typeface="Calibri" pitchFamily="34" charset="0"/>
            </a:endParaRPr>
          </a:p>
        </p:txBody>
      </p:sp>
      <p:sp>
        <p:nvSpPr>
          <p:cNvPr id="60419" name="Rectangle 2"/>
          <p:cNvSpPr>
            <a:spLocks noGrp="1" noRot="1" noChangeAspect="1" noChangeArrowheads="1" noTextEdit="1"/>
          </p:cNvSpPr>
          <p:nvPr>
            <p:ph type="sldImg"/>
          </p:nvPr>
        </p:nvSpPr>
        <p:spPr bwMode="auto">
          <a:xfrm>
            <a:off x="993775" y="769938"/>
            <a:ext cx="5111750" cy="3833812"/>
          </a:xfrm>
          <a:solidFill>
            <a:srgbClr val="FFFFFF"/>
          </a:solidFill>
          <a:ln>
            <a:solidFill>
              <a:srgbClr val="000000"/>
            </a:solidFill>
            <a:miter lim="800000"/>
            <a:headEnd/>
            <a:tailEnd/>
          </a:ln>
        </p:spPr>
      </p:sp>
      <p:sp>
        <p:nvSpPr>
          <p:cNvPr id="60420" name="Rectangle 3"/>
          <p:cNvSpPr>
            <a:spLocks noGrp="1" noChangeArrowheads="1"/>
          </p:cNvSpPr>
          <p:nvPr>
            <p:ph type="body" idx="1"/>
          </p:nvPr>
        </p:nvSpPr>
        <p:spPr bwMode="auto">
          <a:xfrm>
            <a:off x="946574" y="4861441"/>
            <a:ext cx="5206153" cy="4605576"/>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92C9E0B-5DC9-469A-935E-CFBBFF7901D3}" type="slidenum">
              <a:rPr lang="en-US" altLang="zh-CN">
                <a:latin typeface="Calibri" pitchFamily="34" charset="0"/>
              </a:rPr>
              <a:pPr eaLnBrk="1" hangingPunct="1"/>
              <a:t>13</a:t>
            </a:fld>
            <a:endParaRPr lang="en-US" altLang="zh-CN">
              <a:latin typeface="Calibri" pitchFamily="34" charset="0"/>
            </a:endParaRPr>
          </a:p>
        </p:txBody>
      </p:sp>
      <p:sp>
        <p:nvSpPr>
          <p:cNvPr id="61443" name="Rectangle 2"/>
          <p:cNvSpPr>
            <a:spLocks noGrp="1" noRot="1" noChangeAspect="1" noChangeArrowheads="1" noTextEdit="1"/>
          </p:cNvSpPr>
          <p:nvPr>
            <p:ph type="sldImg"/>
          </p:nvPr>
        </p:nvSpPr>
        <p:spPr bwMode="auto">
          <a:xfrm>
            <a:off x="993775" y="769938"/>
            <a:ext cx="5111750" cy="3833812"/>
          </a:xfrm>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xfrm>
            <a:off x="946574" y="4861441"/>
            <a:ext cx="5206153" cy="4605576"/>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DF75DF-8B4F-41D9-84F3-2343F74907EA}" type="slidenum">
              <a:rPr lang="en-US" altLang="zh-CN">
                <a:latin typeface="Calibri" pitchFamily="34" charset="0"/>
              </a:rPr>
              <a:pPr eaLnBrk="1" hangingPunct="1"/>
              <a:t>14</a:t>
            </a:fld>
            <a:endParaRPr lang="en-US" altLang="zh-CN">
              <a:latin typeface="Calibri" pitchFamily="34" charset="0"/>
            </a:endParaRPr>
          </a:p>
        </p:txBody>
      </p:sp>
      <p:sp>
        <p:nvSpPr>
          <p:cNvPr id="62467" name="Rectangle 2"/>
          <p:cNvSpPr>
            <a:spLocks noGrp="1" noRot="1" noChangeAspect="1" noChangeArrowheads="1" noTextEdit="1"/>
          </p:cNvSpPr>
          <p:nvPr>
            <p:ph type="sldImg"/>
          </p:nvPr>
        </p:nvSpPr>
        <p:spPr bwMode="auto">
          <a:xfrm>
            <a:off x="993775" y="769938"/>
            <a:ext cx="5111750" cy="3833812"/>
          </a:xfrm>
          <a:solidFill>
            <a:srgbClr val="FFFFFF"/>
          </a:solidFill>
          <a:ln>
            <a:solidFill>
              <a:srgbClr val="000000"/>
            </a:solidFill>
            <a:miter lim="800000"/>
            <a:headEnd/>
            <a:tailEnd/>
          </a:ln>
        </p:spPr>
      </p:sp>
      <p:sp>
        <p:nvSpPr>
          <p:cNvPr id="62468" name="Rectangle 3"/>
          <p:cNvSpPr>
            <a:spLocks noGrp="1" noChangeArrowheads="1"/>
          </p:cNvSpPr>
          <p:nvPr>
            <p:ph type="body" idx="1"/>
          </p:nvPr>
        </p:nvSpPr>
        <p:spPr bwMode="auto">
          <a:xfrm>
            <a:off x="946574" y="4861441"/>
            <a:ext cx="5206153" cy="4605576"/>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3A6C04A-F4FD-4AA3-9F3A-A0696B8AF81B}" type="slidenum">
              <a:rPr lang="en-US" altLang="zh-CN">
                <a:latin typeface="Calibri" pitchFamily="34" charset="0"/>
              </a:rPr>
              <a:pPr eaLnBrk="1" hangingPunct="1"/>
              <a:t>15</a:t>
            </a:fld>
            <a:endParaRPr lang="en-US" altLang="zh-CN">
              <a:latin typeface="Calibri" pitchFamily="34" charset="0"/>
            </a:endParaRPr>
          </a:p>
        </p:txBody>
      </p:sp>
      <p:sp>
        <p:nvSpPr>
          <p:cNvPr id="63491" name="Rectangle 2"/>
          <p:cNvSpPr>
            <a:spLocks noGrp="1" noRot="1" noChangeAspect="1" noChangeArrowheads="1" noTextEdit="1"/>
          </p:cNvSpPr>
          <p:nvPr>
            <p:ph type="sldImg"/>
          </p:nvPr>
        </p:nvSpPr>
        <p:spPr bwMode="auto">
          <a:xfrm>
            <a:off x="993775" y="769938"/>
            <a:ext cx="5111750" cy="38338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46574" y="4861441"/>
            <a:ext cx="5206153"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529995E-1636-4618-8731-9C34EADB8B76}" type="slidenum">
              <a:rPr lang="en-US" altLang="zh-CN">
                <a:latin typeface="Calibri" pitchFamily="34" charset="0"/>
              </a:rPr>
              <a:pPr eaLnBrk="1" hangingPunct="1"/>
              <a:t>17</a:t>
            </a:fld>
            <a:endParaRPr lang="en-US" altLang="zh-CN">
              <a:latin typeface="Calibri" pitchFamily="34" charset="0"/>
            </a:endParaRPr>
          </a:p>
        </p:txBody>
      </p:sp>
      <p:sp>
        <p:nvSpPr>
          <p:cNvPr id="64515" name="Rectangle 2"/>
          <p:cNvSpPr>
            <a:spLocks noGrp="1" noRot="1" noChangeAspect="1" noChangeArrowheads="1" noTextEdit="1"/>
          </p:cNvSpPr>
          <p:nvPr>
            <p:ph type="sldImg"/>
          </p:nvPr>
        </p:nvSpPr>
        <p:spPr bwMode="auto">
          <a:xfrm>
            <a:off x="993775" y="769938"/>
            <a:ext cx="5111750" cy="38338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946574" y="4861441"/>
            <a:ext cx="5206153"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DE15E08-C5F3-45AE-BE0C-5AE77A165B79}" type="slidenum">
              <a:rPr lang="en-US" altLang="zh-CN">
                <a:latin typeface="Calibri" pitchFamily="34" charset="0"/>
              </a:rPr>
              <a:pPr eaLnBrk="1" hangingPunct="1"/>
              <a:t>19</a:t>
            </a:fld>
            <a:endParaRPr lang="en-US" altLang="zh-CN">
              <a:latin typeface="Calibri" pitchFamily="34" charset="0"/>
            </a:endParaRPr>
          </a:p>
        </p:txBody>
      </p:sp>
      <p:sp>
        <p:nvSpPr>
          <p:cNvPr id="65539" name="Rectangle 2"/>
          <p:cNvSpPr>
            <a:spLocks noGrp="1" noRot="1" noChangeAspect="1" noChangeArrowheads="1" noTextEdit="1"/>
          </p:cNvSpPr>
          <p:nvPr>
            <p:ph type="sldImg"/>
          </p:nvPr>
        </p:nvSpPr>
        <p:spPr bwMode="auto">
          <a:xfrm>
            <a:off x="993775" y="769938"/>
            <a:ext cx="5111750" cy="3833812"/>
          </a:xfrm>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xfrm>
            <a:off x="946574" y="4861441"/>
            <a:ext cx="5206153" cy="4605576"/>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0993D3F-0781-43F1-8534-096703F2560F}" type="slidenum">
              <a:rPr lang="en-US" altLang="zh-CN">
                <a:latin typeface="Calibri" pitchFamily="34" charset="0"/>
              </a:rPr>
              <a:pPr eaLnBrk="1" hangingPunct="1"/>
              <a:t>20</a:t>
            </a:fld>
            <a:endParaRPr lang="en-US" altLang="zh-CN">
              <a:latin typeface="Calibri" pitchFamily="34" charset="0"/>
            </a:endParaRPr>
          </a:p>
        </p:txBody>
      </p:sp>
      <p:sp>
        <p:nvSpPr>
          <p:cNvPr id="66563" name="Rectangle 2"/>
          <p:cNvSpPr>
            <a:spLocks noGrp="1" noRot="1" noChangeAspect="1" noChangeArrowheads="1" noTextEdit="1"/>
          </p:cNvSpPr>
          <p:nvPr>
            <p:ph type="sldImg"/>
          </p:nvPr>
        </p:nvSpPr>
        <p:spPr bwMode="auto">
          <a:xfrm>
            <a:off x="993775" y="769938"/>
            <a:ext cx="5111750" cy="38338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xfrm>
            <a:off x="946574" y="4861441"/>
            <a:ext cx="5206153"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0B53085-4FE7-4A2E-A127-F2CED5D28B75}" type="slidenum">
              <a:rPr lang="en-US" altLang="zh-CN">
                <a:latin typeface="Calibri" pitchFamily="34" charset="0"/>
              </a:rPr>
              <a:pPr eaLnBrk="1" hangingPunct="1"/>
              <a:t>21</a:t>
            </a:fld>
            <a:endParaRPr lang="en-US" altLang="zh-CN">
              <a:latin typeface="Calibri" pitchFamily="34" charset="0"/>
            </a:endParaRPr>
          </a:p>
        </p:txBody>
      </p:sp>
      <p:sp>
        <p:nvSpPr>
          <p:cNvPr id="67587" name="Rectangle 2"/>
          <p:cNvSpPr>
            <a:spLocks noGrp="1" noRot="1" noChangeAspect="1" noChangeArrowheads="1" noTextEdit="1"/>
          </p:cNvSpPr>
          <p:nvPr>
            <p:ph type="sldImg"/>
          </p:nvPr>
        </p:nvSpPr>
        <p:spPr bwMode="auto">
          <a:xfrm>
            <a:off x="993775" y="769938"/>
            <a:ext cx="5111750" cy="383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704DEA-F00D-4D0F-8205-6C8142275543}" type="slidenum">
              <a:rPr lang="en-US" altLang="zh-CN">
                <a:latin typeface="Calibri" pitchFamily="34" charset="0"/>
              </a:rPr>
              <a:pPr eaLnBrk="1" hangingPunct="1"/>
              <a:t>22</a:t>
            </a:fld>
            <a:endParaRPr lang="en-US" altLang="zh-CN">
              <a:latin typeface="Calibri" pitchFamily="34" charset="0"/>
            </a:endParaRPr>
          </a:p>
        </p:txBody>
      </p:sp>
      <p:sp>
        <p:nvSpPr>
          <p:cNvPr id="68611" name="Rectangle 2"/>
          <p:cNvSpPr>
            <a:spLocks noGrp="1" noRot="1" noChangeAspect="1" noChangeArrowheads="1" noTextEdit="1"/>
          </p:cNvSpPr>
          <p:nvPr>
            <p:ph type="sldImg"/>
          </p:nvPr>
        </p:nvSpPr>
        <p:spPr bwMode="auto">
          <a:xfrm>
            <a:off x="993775" y="769938"/>
            <a:ext cx="5111750" cy="3833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F568CB-29BB-4564-89E8-6C35A5193502}" type="slidenum">
              <a:rPr lang="en-US" altLang="zh-CN">
                <a:latin typeface="Calibri" pitchFamily="34" charset="0"/>
              </a:rPr>
              <a:pPr eaLnBrk="1" hangingPunct="1"/>
              <a:t>3</a:t>
            </a:fld>
            <a:endParaRPr lang="en-US" altLang="zh-CN">
              <a:latin typeface="Calibri" pitchFamily="34" charset="0"/>
            </a:endParaRPr>
          </a:p>
        </p:txBody>
      </p:sp>
      <p:sp>
        <p:nvSpPr>
          <p:cNvPr id="51203" name="Rectangle 2"/>
          <p:cNvSpPr>
            <a:spLocks noGrp="1" noRot="1" noChangeAspect="1" noChangeArrowheads="1" noTextEdit="1"/>
          </p:cNvSpPr>
          <p:nvPr>
            <p:ph type="sldImg"/>
          </p:nvPr>
        </p:nvSpPr>
        <p:spPr bwMode="auto">
          <a:xfrm>
            <a:off x="993775" y="769938"/>
            <a:ext cx="5111750" cy="38338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946574" y="4861441"/>
            <a:ext cx="5206153"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31103E6-CF42-4B10-B2DF-4F4AF8DE49D3}" type="slidenum">
              <a:rPr lang="en-US" altLang="zh-CN">
                <a:latin typeface="Calibri" pitchFamily="34" charset="0"/>
              </a:rPr>
              <a:pPr eaLnBrk="1" hangingPunct="1"/>
              <a:t>24</a:t>
            </a:fld>
            <a:endParaRPr lang="en-US" altLang="zh-CN">
              <a:latin typeface="Calibri" pitchFamily="34" charset="0"/>
            </a:endParaRPr>
          </a:p>
        </p:txBody>
      </p:sp>
      <p:sp>
        <p:nvSpPr>
          <p:cNvPr id="69635" name="Rectangle 2"/>
          <p:cNvSpPr>
            <a:spLocks noGrp="1" noRot="1" noChangeAspect="1" noChangeArrowheads="1" noTextEdit="1"/>
          </p:cNvSpPr>
          <p:nvPr>
            <p:ph type="sldImg"/>
          </p:nvPr>
        </p:nvSpPr>
        <p:spPr bwMode="auto">
          <a:xfrm>
            <a:off x="993775" y="769938"/>
            <a:ext cx="5111750" cy="3833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02337D6-B865-45C5-A9EE-8FB444D72FB4}" type="slidenum">
              <a:rPr lang="en-US" altLang="zh-CN">
                <a:latin typeface="Calibri" pitchFamily="34" charset="0"/>
              </a:rPr>
              <a:pPr eaLnBrk="1" hangingPunct="1"/>
              <a:t>25</a:t>
            </a:fld>
            <a:endParaRPr lang="en-US" altLang="zh-CN">
              <a:latin typeface="Calibri" pitchFamily="34" charset="0"/>
            </a:endParaRPr>
          </a:p>
        </p:txBody>
      </p:sp>
      <p:sp>
        <p:nvSpPr>
          <p:cNvPr id="70659" name="Rectangle 2"/>
          <p:cNvSpPr>
            <a:spLocks noGrp="1" noRot="1" noChangeAspect="1" noChangeArrowheads="1" noTextEdit="1"/>
          </p:cNvSpPr>
          <p:nvPr>
            <p:ph type="sldImg"/>
          </p:nvPr>
        </p:nvSpPr>
        <p:spPr bwMode="auto">
          <a:xfrm>
            <a:off x="993775" y="769938"/>
            <a:ext cx="5111750" cy="383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54701F9-DD5C-4C43-81D2-4300E0B9FED2}" type="slidenum">
              <a:rPr lang="en-US" altLang="zh-CN">
                <a:latin typeface="Calibri" pitchFamily="34" charset="0"/>
              </a:rPr>
              <a:pPr eaLnBrk="1" hangingPunct="1"/>
              <a:t>26</a:t>
            </a:fld>
            <a:endParaRPr lang="en-US" altLang="zh-CN">
              <a:latin typeface="Calibri" pitchFamily="34" charset="0"/>
            </a:endParaRPr>
          </a:p>
        </p:txBody>
      </p:sp>
      <p:sp>
        <p:nvSpPr>
          <p:cNvPr id="71683" name="Rectangle 2"/>
          <p:cNvSpPr>
            <a:spLocks noGrp="1" noRot="1" noChangeAspect="1" noChangeArrowheads="1" noTextEdit="1"/>
          </p:cNvSpPr>
          <p:nvPr>
            <p:ph type="sldImg"/>
          </p:nvPr>
        </p:nvSpPr>
        <p:spPr bwMode="auto">
          <a:xfrm>
            <a:off x="993775" y="769938"/>
            <a:ext cx="5111750" cy="383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DB6550B-FD33-4346-B27B-664AD37C1E30}" type="slidenum">
              <a:rPr lang="en-US" altLang="zh-CN">
                <a:latin typeface="Calibri" pitchFamily="34" charset="0"/>
              </a:rPr>
              <a:pPr eaLnBrk="1" hangingPunct="1"/>
              <a:t>27</a:t>
            </a:fld>
            <a:endParaRPr lang="en-US" altLang="zh-CN">
              <a:latin typeface="Calibri" pitchFamily="34" charset="0"/>
            </a:endParaRPr>
          </a:p>
        </p:txBody>
      </p:sp>
      <p:sp>
        <p:nvSpPr>
          <p:cNvPr id="72707" name="Rectangle 2"/>
          <p:cNvSpPr>
            <a:spLocks noGrp="1" noRot="1" noChangeAspect="1" noChangeArrowheads="1" noTextEdit="1"/>
          </p:cNvSpPr>
          <p:nvPr>
            <p:ph type="sldImg"/>
          </p:nvPr>
        </p:nvSpPr>
        <p:spPr bwMode="auto">
          <a:xfrm>
            <a:off x="993775" y="769938"/>
            <a:ext cx="5111750" cy="383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67EE3C-43F7-4F56-A3B2-4187770BC060}" type="slidenum">
              <a:rPr lang="en-US" altLang="zh-CN">
                <a:latin typeface="Calibri" pitchFamily="34" charset="0"/>
              </a:rPr>
              <a:pPr eaLnBrk="1" hangingPunct="1"/>
              <a:t>28</a:t>
            </a:fld>
            <a:endParaRPr lang="en-US" altLang="zh-CN">
              <a:latin typeface="Calibri" pitchFamily="34" charset="0"/>
            </a:endParaRPr>
          </a:p>
        </p:txBody>
      </p:sp>
      <p:sp>
        <p:nvSpPr>
          <p:cNvPr id="73731" name="Rectangle 2"/>
          <p:cNvSpPr>
            <a:spLocks noGrp="1" noRot="1" noChangeAspect="1" noChangeArrowheads="1" noTextEdit="1"/>
          </p:cNvSpPr>
          <p:nvPr>
            <p:ph type="sldImg"/>
          </p:nvPr>
        </p:nvSpPr>
        <p:spPr bwMode="auto">
          <a:xfrm>
            <a:off x="993775" y="769938"/>
            <a:ext cx="5111750" cy="383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4892CB-DEA8-4344-90BA-8664C3A4D802}" type="slidenum">
              <a:rPr lang="en-US" altLang="zh-CN">
                <a:latin typeface="Calibri" pitchFamily="34" charset="0"/>
              </a:rPr>
              <a:pPr eaLnBrk="1" hangingPunct="1"/>
              <a:t>29</a:t>
            </a:fld>
            <a:endParaRPr lang="en-US" altLang="zh-CN">
              <a:latin typeface="Calibri" pitchFamily="34" charset="0"/>
            </a:endParaRPr>
          </a:p>
        </p:txBody>
      </p:sp>
      <p:sp>
        <p:nvSpPr>
          <p:cNvPr id="74755" name="Rectangle 2"/>
          <p:cNvSpPr>
            <a:spLocks noGrp="1" noRot="1" noChangeAspect="1" noChangeArrowheads="1" noTextEdit="1"/>
          </p:cNvSpPr>
          <p:nvPr>
            <p:ph type="sldImg"/>
          </p:nvPr>
        </p:nvSpPr>
        <p:spPr bwMode="auto">
          <a:xfrm>
            <a:off x="993775" y="769938"/>
            <a:ext cx="5111750" cy="383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0056EC8-806D-43E8-9BFA-A380046A34CA}" type="slidenum">
              <a:rPr lang="en-US" altLang="zh-CN">
                <a:latin typeface="Calibri" pitchFamily="34" charset="0"/>
              </a:rPr>
              <a:pPr eaLnBrk="1" hangingPunct="1"/>
              <a:t>30</a:t>
            </a:fld>
            <a:endParaRPr lang="en-US" altLang="zh-CN">
              <a:latin typeface="Calibri" pitchFamily="34" charset="0"/>
            </a:endParaRPr>
          </a:p>
        </p:txBody>
      </p:sp>
      <p:sp>
        <p:nvSpPr>
          <p:cNvPr id="75779" name="Rectangle 2"/>
          <p:cNvSpPr>
            <a:spLocks noGrp="1" noRot="1" noChangeAspect="1" noChangeArrowheads="1" noTextEdit="1"/>
          </p:cNvSpPr>
          <p:nvPr>
            <p:ph type="sldImg"/>
          </p:nvPr>
        </p:nvSpPr>
        <p:spPr bwMode="auto">
          <a:xfrm>
            <a:off x="993775" y="769938"/>
            <a:ext cx="5111750" cy="3833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43F902-3F8C-423A-835F-C062B9A5840F}" type="slidenum">
              <a:rPr lang="en-US" altLang="zh-CN">
                <a:latin typeface="Calibri" pitchFamily="34" charset="0"/>
              </a:rPr>
              <a:pPr eaLnBrk="1" hangingPunct="1"/>
              <a:t>31</a:t>
            </a:fld>
            <a:endParaRPr lang="en-US" altLang="zh-CN">
              <a:latin typeface="Calibri" pitchFamily="34" charset="0"/>
            </a:endParaRPr>
          </a:p>
        </p:txBody>
      </p:sp>
      <p:sp>
        <p:nvSpPr>
          <p:cNvPr id="76803" name="Rectangle 2"/>
          <p:cNvSpPr>
            <a:spLocks noGrp="1" noRot="1" noChangeAspect="1" noChangeArrowheads="1" noTextEdit="1"/>
          </p:cNvSpPr>
          <p:nvPr>
            <p:ph type="sldImg"/>
          </p:nvPr>
        </p:nvSpPr>
        <p:spPr bwMode="auto">
          <a:xfrm>
            <a:off x="993775" y="769938"/>
            <a:ext cx="5111750" cy="3833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313B604-5CFE-46A3-8A49-8FD69AD2F110}" type="slidenum">
              <a:rPr lang="en-US" altLang="zh-CN">
                <a:latin typeface="Calibri" pitchFamily="34" charset="0"/>
              </a:rPr>
              <a:pPr eaLnBrk="1" hangingPunct="1"/>
              <a:t>32</a:t>
            </a:fld>
            <a:endParaRPr lang="en-US" altLang="zh-CN">
              <a:latin typeface="Calibri" pitchFamily="34" charset="0"/>
            </a:endParaRPr>
          </a:p>
        </p:txBody>
      </p:sp>
      <p:sp>
        <p:nvSpPr>
          <p:cNvPr id="77827" name="Rectangle 2"/>
          <p:cNvSpPr>
            <a:spLocks noGrp="1" noRot="1" noChangeAspect="1" noChangeArrowheads="1" noTextEdit="1"/>
          </p:cNvSpPr>
          <p:nvPr>
            <p:ph type="sldImg"/>
          </p:nvPr>
        </p:nvSpPr>
        <p:spPr bwMode="auto">
          <a:xfrm>
            <a:off x="993775" y="769938"/>
            <a:ext cx="5111750" cy="383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5F6E98-5414-498E-97E4-B8262D54337F}" type="slidenum">
              <a:rPr lang="en-US" altLang="zh-CN">
                <a:latin typeface="Calibri" pitchFamily="34" charset="0"/>
              </a:rPr>
              <a:pPr eaLnBrk="1" hangingPunct="1"/>
              <a:t>33</a:t>
            </a:fld>
            <a:endParaRPr lang="en-US" altLang="zh-CN">
              <a:latin typeface="Calibri" pitchFamily="34" charset="0"/>
            </a:endParaRPr>
          </a:p>
        </p:txBody>
      </p:sp>
      <p:sp>
        <p:nvSpPr>
          <p:cNvPr id="78851" name="Rectangle 2"/>
          <p:cNvSpPr>
            <a:spLocks noGrp="1" noRot="1" noChangeAspect="1" noChangeArrowheads="1" noTextEdit="1"/>
          </p:cNvSpPr>
          <p:nvPr>
            <p:ph type="sldImg"/>
          </p:nvPr>
        </p:nvSpPr>
        <p:spPr bwMode="auto">
          <a:xfrm>
            <a:off x="993775" y="769938"/>
            <a:ext cx="5111750" cy="383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015685-24B1-4B51-8E3F-F6E9790FB35A}" type="slidenum">
              <a:rPr lang="en-US" altLang="zh-CN">
                <a:latin typeface="Calibri" pitchFamily="34" charset="0"/>
              </a:rPr>
              <a:pPr eaLnBrk="1" hangingPunct="1"/>
              <a:t>4</a:t>
            </a:fld>
            <a:endParaRPr lang="en-US" altLang="zh-CN">
              <a:latin typeface="Calibri" pitchFamily="34" charset="0"/>
            </a:endParaRPr>
          </a:p>
        </p:txBody>
      </p:sp>
      <p:sp>
        <p:nvSpPr>
          <p:cNvPr id="52227" name="Rectangle 2"/>
          <p:cNvSpPr>
            <a:spLocks noGrp="1" noRot="1" noChangeAspect="1" noChangeArrowheads="1" noTextEdit="1"/>
          </p:cNvSpPr>
          <p:nvPr>
            <p:ph type="sldImg"/>
          </p:nvPr>
        </p:nvSpPr>
        <p:spPr bwMode="auto">
          <a:xfrm>
            <a:off x="993775" y="769938"/>
            <a:ext cx="5111750" cy="38338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46574" y="4861441"/>
            <a:ext cx="5206153"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664404-7D70-4841-8C03-0892F3C3A339}" type="slidenum">
              <a:rPr lang="en-US" altLang="zh-CN">
                <a:latin typeface="Calibri" pitchFamily="34" charset="0"/>
              </a:rPr>
              <a:pPr eaLnBrk="1" hangingPunct="1"/>
              <a:t>34</a:t>
            </a:fld>
            <a:endParaRPr lang="en-US" altLang="zh-CN">
              <a:latin typeface="Calibri" pitchFamily="34" charset="0"/>
            </a:endParaRPr>
          </a:p>
        </p:txBody>
      </p:sp>
      <p:sp>
        <p:nvSpPr>
          <p:cNvPr id="79875" name="Rectangle 2"/>
          <p:cNvSpPr>
            <a:spLocks noGrp="1" noRot="1" noChangeAspect="1" noChangeArrowheads="1" noTextEdit="1"/>
          </p:cNvSpPr>
          <p:nvPr>
            <p:ph type="sldImg"/>
          </p:nvPr>
        </p:nvSpPr>
        <p:spPr bwMode="auto">
          <a:xfrm>
            <a:off x="993775" y="769938"/>
            <a:ext cx="5111750" cy="383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D1BFA8-96C8-415C-B1E1-19DA5970CBE0}" type="slidenum">
              <a:rPr lang="en-US" altLang="zh-CN">
                <a:latin typeface="Calibri" pitchFamily="34" charset="0"/>
              </a:rPr>
              <a:pPr eaLnBrk="1" hangingPunct="1"/>
              <a:t>41</a:t>
            </a:fld>
            <a:endParaRPr lang="en-US" altLang="zh-CN">
              <a:latin typeface="Calibri" pitchFamily="34" charset="0"/>
            </a:endParaRPr>
          </a:p>
        </p:txBody>
      </p:sp>
      <p:sp>
        <p:nvSpPr>
          <p:cNvPr id="80899" name="Rectangle 2"/>
          <p:cNvSpPr>
            <a:spLocks noGrp="1" noRot="1" noChangeAspect="1" noChangeArrowheads="1" noTextEdit="1"/>
          </p:cNvSpPr>
          <p:nvPr>
            <p:ph type="sldImg"/>
          </p:nvPr>
        </p:nvSpPr>
        <p:spPr bwMode="auto">
          <a:xfrm>
            <a:off x="993775" y="769938"/>
            <a:ext cx="5111750" cy="3833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730182-6273-4FBB-AFAD-72121A09963F}" type="slidenum">
              <a:rPr lang="en-US" altLang="zh-CN">
                <a:latin typeface="Calibri" pitchFamily="34" charset="0"/>
              </a:rPr>
              <a:pPr eaLnBrk="1" hangingPunct="1"/>
              <a:t>43</a:t>
            </a:fld>
            <a:endParaRPr lang="en-US" altLang="zh-CN">
              <a:latin typeface="Calibri" pitchFamily="34" charset="0"/>
            </a:endParaRPr>
          </a:p>
        </p:txBody>
      </p:sp>
      <p:sp>
        <p:nvSpPr>
          <p:cNvPr id="81923" name="Rectangle 2"/>
          <p:cNvSpPr>
            <a:spLocks noGrp="1" noRot="1" noChangeAspect="1" noChangeArrowheads="1" noTextEdit="1"/>
          </p:cNvSpPr>
          <p:nvPr>
            <p:ph type="sldImg"/>
          </p:nvPr>
        </p:nvSpPr>
        <p:spPr bwMode="auto">
          <a:xfrm>
            <a:off x="993775" y="769938"/>
            <a:ext cx="5111750" cy="383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9CAFC47-2906-4E30-9874-EBEC185C2C45}" type="slidenum">
              <a:rPr lang="en-US" altLang="zh-CN">
                <a:latin typeface="Calibri" pitchFamily="34" charset="0"/>
              </a:rPr>
              <a:pPr eaLnBrk="1" hangingPunct="1"/>
              <a:t>44</a:t>
            </a:fld>
            <a:endParaRPr lang="en-US" altLang="zh-CN">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F18562-A551-44E3-8B92-668B870F8720}" type="slidenum">
              <a:rPr lang="en-US" altLang="zh-CN">
                <a:latin typeface="Calibri" pitchFamily="34" charset="0"/>
              </a:rPr>
              <a:pPr eaLnBrk="1" hangingPunct="1"/>
              <a:t>45</a:t>
            </a:fld>
            <a:endParaRPr lang="en-US" altLang="zh-CN">
              <a:latin typeface="Calibri" pitchFamily="34" charset="0"/>
            </a:endParaRPr>
          </a:p>
        </p:txBody>
      </p:sp>
      <p:sp>
        <p:nvSpPr>
          <p:cNvPr id="83971" name="Rectangle 2"/>
          <p:cNvSpPr>
            <a:spLocks noGrp="1" noRot="1" noChangeAspect="1" noChangeArrowheads="1" noTextEdit="1"/>
          </p:cNvSpPr>
          <p:nvPr>
            <p:ph type="sldImg"/>
          </p:nvPr>
        </p:nvSpPr>
        <p:spPr bwMode="auto">
          <a:xfrm>
            <a:off x="993775" y="769938"/>
            <a:ext cx="5111750" cy="383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09D9845-FFB5-4153-8839-9457B4629F52}" type="slidenum">
              <a:rPr lang="en-US" altLang="zh-CN">
                <a:latin typeface="Calibri" pitchFamily="34" charset="0"/>
              </a:rPr>
              <a:pPr eaLnBrk="1" hangingPunct="1"/>
              <a:t>46</a:t>
            </a:fld>
            <a:endParaRPr lang="en-US" altLang="zh-CN">
              <a:latin typeface="Calibri" pitchFamily="34" charset="0"/>
            </a:endParaRPr>
          </a:p>
        </p:txBody>
      </p:sp>
      <p:sp>
        <p:nvSpPr>
          <p:cNvPr id="84995" name="Rectangle 2"/>
          <p:cNvSpPr>
            <a:spLocks noGrp="1" noRot="1" noChangeAspect="1" noChangeArrowheads="1" noTextEdit="1"/>
          </p:cNvSpPr>
          <p:nvPr>
            <p:ph type="sldImg"/>
          </p:nvPr>
        </p:nvSpPr>
        <p:spPr bwMode="auto">
          <a:xfrm>
            <a:off x="993775" y="769938"/>
            <a:ext cx="5111750" cy="383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B28FE2-C4E7-4D20-9ED2-DE0437AEACC4}" type="slidenum">
              <a:rPr lang="en-US" altLang="zh-CN">
                <a:latin typeface="Calibri" pitchFamily="34" charset="0"/>
              </a:rPr>
              <a:pPr eaLnBrk="1" hangingPunct="1"/>
              <a:t>51</a:t>
            </a:fld>
            <a:endParaRPr lang="en-US" altLang="zh-CN">
              <a:latin typeface="Calibri" pitchFamily="34" charset="0"/>
            </a:endParaRPr>
          </a:p>
        </p:txBody>
      </p:sp>
      <p:sp>
        <p:nvSpPr>
          <p:cNvPr id="87043" name="Rectangle 2"/>
          <p:cNvSpPr>
            <a:spLocks noGrp="1" noRot="1" noChangeAspect="1" noChangeArrowheads="1" noTextEdit="1"/>
          </p:cNvSpPr>
          <p:nvPr>
            <p:ph type="sldImg"/>
          </p:nvPr>
        </p:nvSpPr>
        <p:spPr bwMode="auto">
          <a:xfrm>
            <a:off x="993775" y="769938"/>
            <a:ext cx="5111750" cy="3833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CC772F-C8E4-4D00-AB5D-66202CEAF288}" type="slidenum">
              <a:rPr lang="en-US" altLang="zh-CN">
                <a:latin typeface="Calibri" pitchFamily="34" charset="0"/>
              </a:rPr>
              <a:pPr eaLnBrk="1" hangingPunct="1"/>
              <a:t>52</a:t>
            </a:fld>
            <a:endParaRPr lang="en-US" altLang="zh-CN">
              <a:latin typeface="Calibri" pitchFamily="34" charset="0"/>
            </a:endParaRPr>
          </a:p>
        </p:txBody>
      </p:sp>
      <p:sp>
        <p:nvSpPr>
          <p:cNvPr id="88067" name="Rectangle 2"/>
          <p:cNvSpPr>
            <a:spLocks noGrp="1" noRot="1" noChangeAspect="1" noChangeArrowheads="1" noTextEdit="1"/>
          </p:cNvSpPr>
          <p:nvPr>
            <p:ph type="sldImg"/>
          </p:nvPr>
        </p:nvSpPr>
        <p:spPr bwMode="auto">
          <a:xfrm>
            <a:off x="993775" y="769938"/>
            <a:ext cx="5111750" cy="383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灯片编号占位符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B23780-2C93-48FA-8C11-F58CABE1936E}" type="slidenum">
              <a:rPr lang="zh-CN" altLang="en-US" smtClean="0"/>
              <a:pPr>
                <a:defRPr/>
              </a:pPr>
              <a:t>57</a:t>
            </a:fld>
            <a:endParaRPr lang="zh-CN" altLang="en-US" smtClean="0"/>
          </a:p>
        </p:txBody>
      </p:sp>
      <p:sp>
        <p:nvSpPr>
          <p:cNvPr id="337923" name="幻灯片图像占位符 1"/>
          <p:cNvSpPr>
            <a:spLocks noGrp="1" noRot="1" noChangeAspect="1" noTextEdit="1"/>
          </p:cNvSpPr>
          <p:nvPr>
            <p:ph type="sldImg"/>
          </p:nvPr>
        </p:nvSpPr>
        <p:spPr bwMode="auto">
          <a:noFill/>
          <a:ln>
            <a:solidFill>
              <a:srgbClr val="000000"/>
            </a:solidFill>
            <a:miter lim="800000"/>
            <a:headEnd/>
            <a:tailEnd/>
          </a:ln>
        </p:spPr>
      </p:sp>
      <p:sp>
        <p:nvSpPr>
          <p:cNvPr id="33792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337925"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773F800C-FC50-4F86-BE2A-D2DE8103261A}" type="slidenum">
              <a:rPr lang="zh-CN" altLang="en-US" sz="1300"/>
              <a:pPr algn="r"/>
              <a:t>57</a:t>
            </a:fld>
            <a:endParaRPr lang="en-US" altLang="zh-CN" sz="13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幻灯片图像占位符 1"/>
          <p:cNvSpPr>
            <a:spLocks noGrp="1" noRot="1" noChangeAspect="1" noTextEdit="1"/>
          </p:cNvSpPr>
          <p:nvPr>
            <p:ph type="sldImg"/>
          </p:nvPr>
        </p:nvSpPr>
        <p:spPr bwMode="auto">
          <a:noFill/>
          <a:ln>
            <a:solidFill>
              <a:srgbClr val="000000"/>
            </a:solidFill>
            <a:miter lim="800000"/>
            <a:headEnd/>
            <a:tailEnd/>
          </a:ln>
        </p:spPr>
      </p:sp>
      <p:sp>
        <p:nvSpPr>
          <p:cNvPr id="3389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85700" name="灯片编号占位符 3"/>
          <p:cNvSpPr>
            <a:spLocks noGrp="1"/>
          </p:cNvSpPr>
          <p:nvPr>
            <p:ph type="sldNum" sz="quarter" idx="5"/>
          </p:nvPr>
        </p:nvSpPr>
        <p:spPr/>
        <p:txBody>
          <a:bodyPr/>
          <a:lstStyle/>
          <a:p>
            <a:pPr>
              <a:defRPr/>
            </a:pPr>
            <a:fld id="{8F05D9ED-616F-476F-B800-64A521F66648}" type="slidenum">
              <a:rPr lang="zh-CN" altLang="en-US" smtClean="0"/>
              <a:pPr>
                <a:defRPr/>
              </a:pPr>
              <a:t>58</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29C383-570D-4567-A694-1B114693B4E4}" type="slidenum">
              <a:rPr lang="en-US" altLang="zh-CN">
                <a:latin typeface="Calibri" pitchFamily="34" charset="0"/>
              </a:rPr>
              <a:pPr eaLnBrk="1" hangingPunct="1"/>
              <a:t>5</a:t>
            </a:fld>
            <a:endParaRPr lang="en-US" altLang="zh-CN">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1278258-5F0B-41B1-BB70-1255EBF0C175}" type="slidenum">
              <a:rPr lang="en-US" altLang="zh-CN">
                <a:latin typeface="Calibri" pitchFamily="34" charset="0"/>
              </a:rPr>
              <a:pPr eaLnBrk="1" hangingPunct="1"/>
              <a:t>6</a:t>
            </a:fld>
            <a:endParaRPr lang="en-US" altLang="zh-CN">
              <a:latin typeface="Calibri" pitchFamily="34" charset="0"/>
            </a:endParaRPr>
          </a:p>
        </p:txBody>
      </p:sp>
      <p:sp>
        <p:nvSpPr>
          <p:cNvPr id="54275" name="Rectangle 2"/>
          <p:cNvSpPr>
            <a:spLocks noGrp="1" noRot="1" noChangeAspect="1" noChangeArrowheads="1" noTextEdit="1"/>
          </p:cNvSpPr>
          <p:nvPr>
            <p:ph type="sldImg"/>
          </p:nvPr>
        </p:nvSpPr>
        <p:spPr bwMode="auto">
          <a:xfrm>
            <a:off x="993775" y="769938"/>
            <a:ext cx="5111750" cy="38338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46574" y="4861441"/>
            <a:ext cx="5206153"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EB0ADC0-127A-4214-A4A0-1B123BE3CABB}" type="slidenum">
              <a:rPr lang="en-US" altLang="zh-CN">
                <a:latin typeface="Calibri" pitchFamily="34" charset="0"/>
              </a:rPr>
              <a:pPr eaLnBrk="1" hangingPunct="1"/>
              <a:t>7</a:t>
            </a:fld>
            <a:endParaRPr lang="en-US" altLang="zh-CN">
              <a:latin typeface="Calibri" pitchFamily="34" charset="0"/>
            </a:endParaRPr>
          </a:p>
        </p:txBody>
      </p:sp>
      <p:sp>
        <p:nvSpPr>
          <p:cNvPr id="55299" name="Rectangle 2"/>
          <p:cNvSpPr>
            <a:spLocks noGrp="1" noRot="1" noChangeAspect="1" noChangeArrowheads="1" noTextEdit="1"/>
          </p:cNvSpPr>
          <p:nvPr>
            <p:ph type="sldImg"/>
          </p:nvPr>
        </p:nvSpPr>
        <p:spPr bwMode="auto">
          <a:xfrm>
            <a:off x="993775" y="769938"/>
            <a:ext cx="5111750" cy="38338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46574" y="4861441"/>
            <a:ext cx="5206153"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18EE24-4379-4D76-AE89-5437D2A89638}" type="slidenum">
              <a:rPr lang="en-US" altLang="zh-CN">
                <a:latin typeface="Calibri" pitchFamily="34" charset="0"/>
              </a:rPr>
              <a:pPr eaLnBrk="1" hangingPunct="1"/>
              <a:t>8</a:t>
            </a:fld>
            <a:endParaRPr lang="en-US" altLang="zh-CN">
              <a:latin typeface="Calibri" pitchFamily="34" charset="0"/>
            </a:endParaRPr>
          </a:p>
        </p:txBody>
      </p:sp>
      <p:sp>
        <p:nvSpPr>
          <p:cNvPr id="56323" name="Rectangle 2"/>
          <p:cNvSpPr>
            <a:spLocks noGrp="1" noRot="1" noChangeAspect="1" noChangeArrowheads="1" noTextEdit="1"/>
          </p:cNvSpPr>
          <p:nvPr>
            <p:ph type="sldImg"/>
          </p:nvPr>
        </p:nvSpPr>
        <p:spPr bwMode="auto">
          <a:xfrm>
            <a:off x="993775" y="769938"/>
            <a:ext cx="5111750" cy="38338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46574" y="4861441"/>
            <a:ext cx="5206153"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6355C7-BBB0-49F0-B285-298013EDB7BB}" type="slidenum">
              <a:rPr lang="en-US" altLang="zh-CN">
                <a:latin typeface="Calibri" pitchFamily="34" charset="0"/>
              </a:rPr>
              <a:pPr eaLnBrk="1" hangingPunct="1"/>
              <a:t>9</a:t>
            </a:fld>
            <a:endParaRPr lang="en-US" altLang="zh-CN">
              <a:latin typeface="Calibri" pitchFamily="34" charset="0"/>
            </a:endParaRPr>
          </a:p>
        </p:txBody>
      </p:sp>
      <p:sp>
        <p:nvSpPr>
          <p:cNvPr id="57347" name="Rectangle 2"/>
          <p:cNvSpPr>
            <a:spLocks noGrp="1" noRot="1" noChangeAspect="1" noChangeArrowheads="1" noTextEdit="1"/>
          </p:cNvSpPr>
          <p:nvPr>
            <p:ph type="sldImg"/>
          </p:nvPr>
        </p:nvSpPr>
        <p:spPr bwMode="auto">
          <a:xfrm>
            <a:off x="993775" y="769938"/>
            <a:ext cx="5111750" cy="38338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46574" y="4861441"/>
            <a:ext cx="5206153"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36" tIns="49868" rIns="99736" bIns="49868"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itchFamily="34" charset="0"/>
                <a:cs typeface="Arial" pitchFamily="34" charset="0"/>
              </a:defRPr>
            </a:lvl1pPr>
            <a:lvl2pPr marL="804763" indent="-309524" eaLnBrk="0" hangingPunct="0">
              <a:defRPr>
                <a:solidFill>
                  <a:schemeClr val="tx1"/>
                </a:solidFill>
                <a:latin typeface="Arial" pitchFamily="34" charset="0"/>
                <a:cs typeface="Arial" pitchFamily="34" charset="0"/>
              </a:defRPr>
            </a:lvl2pPr>
            <a:lvl3pPr marL="1238098" indent="-247620" eaLnBrk="0" hangingPunct="0">
              <a:defRPr>
                <a:solidFill>
                  <a:schemeClr val="tx1"/>
                </a:solidFill>
                <a:latin typeface="Arial" pitchFamily="34" charset="0"/>
                <a:cs typeface="Arial" pitchFamily="34" charset="0"/>
              </a:defRPr>
            </a:lvl3pPr>
            <a:lvl4pPr marL="1733337" indent="-247620" eaLnBrk="0" hangingPunct="0">
              <a:defRPr>
                <a:solidFill>
                  <a:schemeClr val="tx1"/>
                </a:solidFill>
                <a:latin typeface="Arial" pitchFamily="34" charset="0"/>
                <a:cs typeface="Arial" pitchFamily="34" charset="0"/>
              </a:defRPr>
            </a:lvl4pPr>
            <a:lvl5pPr marL="2228576" indent="-247620" eaLnBrk="0" hangingPunct="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E7548F-CCDD-4307-9257-AE8D86E63C56}" type="slidenum">
              <a:rPr lang="en-US" altLang="zh-CN">
                <a:latin typeface="Calibri" pitchFamily="34" charset="0"/>
              </a:rPr>
              <a:pPr eaLnBrk="1" hangingPunct="1"/>
              <a:t>10</a:t>
            </a:fld>
            <a:endParaRPr lang="en-US" altLang="zh-CN">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zh-CN"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endParaRPr lang="zh-CN" altLang="en-US"/>
          </a:p>
        </p:txBody>
      </p:sp>
      <p:sp>
        <p:nvSpPr>
          <p:cNvPr id="27650"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a:t>单击此处编辑母版标题样式</a:t>
            </a:r>
          </a:p>
        </p:txBody>
      </p:sp>
      <p:sp>
        <p:nvSpPr>
          <p:cNvPr id="276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CN" altLang="en-US"/>
              <a:t>单击此处编辑母版副标题样式</a:t>
            </a:r>
          </a:p>
        </p:txBody>
      </p:sp>
      <p:sp>
        <p:nvSpPr>
          <p:cNvPr id="6" name="Rectangle 6"/>
          <p:cNvSpPr>
            <a:spLocks noGrp="1" noChangeArrowheads="1"/>
          </p:cNvSpPr>
          <p:nvPr>
            <p:ph type="sldNum" sz="quarter" idx="10"/>
          </p:nvPr>
        </p:nvSpPr>
        <p:spPr/>
        <p:txBody>
          <a:bodyPr/>
          <a:lstStyle>
            <a:lvl1pPr>
              <a:defRPr/>
            </a:lvl1pPr>
          </a:lstStyle>
          <a:p>
            <a:pPr>
              <a:defRPr/>
            </a:pPr>
            <a:fld id="{A80A7BD6-0756-4306-899B-D82EF9E81115}" type="slidenum">
              <a:rPr lang="en-US" altLang="zh-CN"/>
              <a:pPr>
                <a:defRPr/>
              </a:pPr>
              <a:t>‹#›</a:t>
            </a:fld>
            <a:endParaRPr lang="en-US" altLang="zh-CN" dirty="0"/>
          </a:p>
        </p:txBody>
      </p:sp>
    </p:spTree>
    <p:extLst>
      <p:ext uri="{BB962C8B-B14F-4D97-AF65-F5344CB8AC3E}">
        <p14:creationId xmlns:p14="http://schemas.microsoft.com/office/powerpoint/2010/main" val="65777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BC20F627-FB80-4333-80F6-9D0F1F49344D}" type="datetime10">
              <a:rPr lang="zh-CN" altLang="en-US" smtClean="0"/>
              <a:t>18:52</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t>Copyright © 2013 Zhenlong Zheng</a:t>
            </a:r>
            <a:endParaRPr lang="zh-CN" altLang="en-US" dirty="0"/>
          </a:p>
        </p:txBody>
      </p:sp>
      <p:sp>
        <p:nvSpPr>
          <p:cNvPr id="6" name="Rectangle 6"/>
          <p:cNvSpPr>
            <a:spLocks noGrp="1" noChangeArrowheads="1"/>
          </p:cNvSpPr>
          <p:nvPr>
            <p:ph type="sldNum" sz="quarter" idx="12"/>
          </p:nvPr>
        </p:nvSpPr>
        <p:spPr/>
        <p:txBody>
          <a:bodyPr/>
          <a:lstStyle>
            <a:lvl1pPr>
              <a:defRPr/>
            </a:lvl1pPr>
          </a:lstStyle>
          <a:p>
            <a:pPr>
              <a:defRPr/>
            </a:pPr>
            <a:fld id="{32AA4315-2EF1-433F-9E26-2CA697AEA04A}" type="slidenum">
              <a:rPr lang="en-US" altLang="zh-CN"/>
              <a:pPr>
                <a:defRPr/>
              </a:pPr>
              <a:t>‹#›</a:t>
            </a:fld>
            <a:endParaRPr lang="en-US" altLang="zh-CN"/>
          </a:p>
        </p:txBody>
      </p:sp>
    </p:spTree>
    <p:extLst>
      <p:ext uri="{BB962C8B-B14F-4D97-AF65-F5344CB8AC3E}">
        <p14:creationId xmlns:p14="http://schemas.microsoft.com/office/powerpoint/2010/main" val="122121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6D7B3C19-23EB-4C4A-AF12-298976B653F8}" type="datetime10">
              <a:rPr lang="zh-CN" altLang="en-US" smtClean="0"/>
              <a:t>18:52</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t>Copyright © 2013 Zhenlong Zheng</a:t>
            </a:r>
            <a:endParaRPr lang="zh-CN" altLang="en-US" dirty="0"/>
          </a:p>
        </p:txBody>
      </p:sp>
      <p:sp>
        <p:nvSpPr>
          <p:cNvPr id="6" name="Rectangle 6"/>
          <p:cNvSpPr>
            <a:spLocks noGrp="1" noChangeArrowheads="1"/>
          </p:cNvSpPr>
          <p:nvPr>
            <p:ph type="sldNum" sz="quarter" idx="12"/>
          </p:nvPr>
        </p:nvSpPr>
        <p:spPr/>
        <p:txBody>
          <a:bodyPr/>
          <a:lstStyle>
            <a:lvl1pPr>
              <a:defRPr/>
            </a:lvl1pPr>
          </a:lstStyle>
          <a:p>
            <a:pPr>
              <a:defRPr/>
            </a:pPr>
            <a:fld id="{E82C4072-683B-450A-8A75-FA7E444F4C0A}" type="slidenum">
              <a:rPr lang="en-US" altLang="zh-CN"/>
              <a:pPr>
                <a:defRPr/>
              </a:pPr>
              <a:t>‹#›</a:t>
            </a:fld>
            <a:endParaRPr lang="en-US" altLang="zh-CN"/>
          </a:p>
        </p:txBody>
      </p:sp>
    </p:spTree>
    <p:extLst>
      <p:ext uri="{BB962C8B-B14F-4D97-AF65-F5344CB8AC3E}">
        <p14:creationId xmlns:p14="http://schemas.microsoft.com/office/powerpoint/2010/main" val="1263601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1600200"/>
            <a:ext cx="4194175"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194175"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301625" y="6245225"/>
            <a:ext cx="2289175" cy="476250"/>
          </a:xfrm>
          <a:prstGeom prst="rect">
            <a:avLst/>
          </a:prstGeom>
        </p:spPr>
        <p:txBody>
          <a:bodyPr/>
          <a:lstStyle>
            <a:lvl1pPr>
              <a:defRPr/>
            </a:lvl1pPr>
          </a:lstStyle>
          <a:p>
            <a:pPr>
              <a:defRPr/>
            </a:pPr>
            <a:fld id="{300F93D1-6321-44EE-A5C3-A4DC9731F716}" type="datetime10">
              <a:rPr lang="zh-CN" altLang="en-US" smtClean="0">
                <a:solidFill>
                  <a:srgbClr val="000000"/>
                </a:solidFill>
                <a:ea typeface="宋体" pitchFamily="2" charset="-122"/>
              </a:rPr>
              <a:t>18:52</a:t>
            </a:fld>
            <a:endParaRPr lang="en-US" altLang="zh-CN">
              <a:solidFill>
                <a:srgbClr val="000000"/>
              </a:solidFill>
              <a:ea typeface="宋体" pitchFamily="2" charset="-122"/>
            </a:endParaRPr>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pPr>
              <a:defRPr/>
            </a:pPr>
            <a:r>
              <a:rPr lang="en-US" altLang="zh-CN" smtClean="0"/>
              <a:t>Copyright © 2013 Zhenlong Zheng</a:t>
            </a:r>
            <a:endParaRPr lang="en-US" altLang="zh-CN"/>
          </a:p>
        </p:txBody>
      </p:sp>
      <p:sp>
        <p:nvSpPr>
          <p:cNvPr id="7" name="灯片编号占位符 6"/>
          <p:cNvSpPr>
            <a:spLocks noGrp="1"/>
          </p:cNvSpPr>
          <p:nvPr>
            <p:ph type="sldNum" sz="quarter" idx="12"/>
          </p:nvPr>
        </p:nvSpPr>
        <p:spPr>
          <a:xfrm>
            <a:off x="6553200" y="6245225"/>
            <a:ext cx="2289175" cy="476250"/>
          </a:xfrm>
        </p:spPr>
        <p:txBody>
          <a:bodyPr/>
          <a:lstStyle>
            <a:lvl1pPr>
              <a:defRPr/>
            </a:lvl1pPr>
          </a:lstStyle>
          <a:p>
            <a:pPr>
              <a:defRPr/>
            </a:pPr>
            <a:fld id="{80C3A53A-B857-4190-B138-81C1F38FDFBF}" type="slidenum">
              <a:rPr lang="en-US" altLang="zh-CN"/>
              <a:pPr>
                <a:defRPr/>
              </a:pPr>
              <a:t>‹#›</a:t>
            </a:fld>
            <a:endParaRPr lang="en-US" altLang="zh-CN"/>
          </a:p>
        </p:txBody>
      </p:sp>
    </p:spTree>
    <p:extLst>
      <p:ext uri="{BB962C8B-B14F-4D97-AF65-F5344CB8AC3E}">
        <p14:creationId xmlns:p14="http://schemas.microsoft.com/office/powerpoint/2010/main" val="3366001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44376" y="1052736"/>
            <a:ext cx="8229600" cy="1584176"/>
          </a:xfrm>
        </p:spPr>
        <p:txBody>
          <a:bodyPr/>
          <a:lstStyle>
            <a:lvl1pPr algn="ctr" defTabSz="0">
              <a:defRPr sz="3600" b="1">
                <a:solidFill>
                  <a:srgbClr val="006600"/>
                </a:solidFill>
                <a:latin typeface="Adobe Jenson Pro Capt" pitchFamily="18" charset="0"/>
                <a:ea typeface="楷体" pitchFamily="49" charset="-122"/>
              </a:defRPr>
            </a:lvl1pPr>
          </a:lstStyle>
          <a:p>
            <a:r>
              <a:rPr lang="en-US" altLang="zh-CN" dirty="0" smtClean="0"/>
              <a:t/>
            </a:r>
            <a:br>
              <a:rPr lang="en-US" altLang="zh-CN" dirty="0" smtClean="0"/>
            </a:br>
            <a:r>
              <a:rPr lang="zh-CN" altLang="en-US" dirty="0" smtClean="0"/>
              <a:t>单击此处编辑章节标题</a:t>
            </a:r>
            <a:r>
              <a:rPr lang="en-US" altLang="zh-CN" dirty="0" smtClean="0"/>
              <a:t/>
            </a:r>
            <a:br>
              <a:rPr lang="en-US" altLang="zh-CN" dirty="0" smtClean="0"/>
            </a:br>
            <a:endParaRPr lang="zh-CN" altLang="en-US" dirty="0"/>
          </a:p>
        </p:txBody>
      </p:sp>
      <p:cxnSp>
        <p:nvCxnSpPr>
          <p:cNvPr id="12" name="直接连接符 11"/>
          <p:cNvCxnSpPr/>
          <p:nvPr/>
        </p:nvCxnSpPr>
        <p:spPr>
          <a:xfrm>
            <a:off x="13692" y="6525344"/>
            <a:ext cx="9144000"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14" name="标题 1"/>
          <p:cNvSpPr txBox="1">
            <a:spLocks/>
          </p:cNvSpPr>
          <p:nvPr/>
        </p:nvSpPr>
        <p:spPr bwMode="auto">
          <a:xfrm>
            <a:off x="457200" y="2852936"/>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3600" b="1">
                <a:latin typeface="楷体" pitchFamily="49" charset="-122"/>
                <a:ea typeface="楷体" pitchFamily="49" charset="-122"/>
              </a:defRPr>
            </a:lvl1pPr>
          </a:lstStyle>
          <a:p>
            <a:pPr eaLnBrk="0" hangingPunct="0">
              <a:defRPr/>
            </a:pPr>
            <a:r>
              <a:rPr lang="zh-CN" altLang="en-US" sz="2000" b="0" dirty="0" smtClean="0">
                <a:solidFill>
                  <a:srgbClr val="2A0015"/>
                </a:solidFill>
                <a:latin typeface="Adobe 楷体 Std R" pitchFamily="18" charset="-122"/>
                <a:ea typeface="Adobe 楷体 Std R" pitchFamily="18" charset="-122"/>
                <a:cs typeface="Arial" pitchFamily="34" charset="0"/>
              </a:rPr>
              <a:t>陈蓉</a:t>
            </a:r>
            <a:endParaRPr lang="en-US" altLang="zh-CN" sz="2000" b="0" kern="0" dirty="0" smtClean="0">
              <a:solidFill>
                <a:srgbClr val="663300"/>
              </a:solidFill>
              <a:latin typeface="Adobe Jenson Pro" pitchFamily="18" charset="0"/>
              <a:ea typeface="Adobe 黑体 Std R" pitchFamily="34" charset="-122"/>
            </a:endParaRPr>
          </a:p>
          <a:p>
            <a:pPr fontAlgn="auto">
              <a:spcBef>
                <a:spcPts val="0"/>
              </a:spcBef>
              <a:spcAft>
                <a:spcPts val="0"/>
              </a:spcAft>
              <a:defRPr/>
            </a:pPr>
            <a:r>
              <a:rPr lang="zh-CN" altLang="en-US" sz="1800" b="0" dirty="0" smtClean="0">
                <a:solidFill>
                  <a:srgbClr val="2A0015"/>
                </a:solidFill>
                <a:latin typeface="Adobe 楷体 Std R" pitchFamily="18" charset="-122"/>
                <a:ea typeface="Adobe 楷体 Std R" pitchFamily="18" charset="-122"/>
                <a:cs typeface="Arial" pitchFamily="34" charset="0"/>
              </a:rPr>
              <a:t>厦门大学金融系</a:t>
            </a:r>
            <a:endParaRPr lang="en-US" altLang="zh-CN" sz="1800" b="0" dirty="0" smtClean="0">
              <a:solidFill>
                <a:srgbClr val="2A0015"/>
              </a:solidFill>
              <a:latin typeface="Adobe 楷体 Std R" pitchFamily="18" charset="-122"/>
              <a:ea typeface="Adobe 楷体 Std R" pitchFamily="18" charset="-122"/>
              <a:cs typeface="Arial" pitchFamily="34" charset="0"/>
            </a:endParaRPr>
          </a:p>
          <a:p>
            <a:pPr fontAlgn="auto">
              <a:spcBef>
                <a:spcPts val="0"/>
              </a:spcBef>
              <a:spcAft>
                <a:spcPts val="0"/>
              </a:spcAft>
              <a:defRPr/>
            </a:pPr>
            <a:r>
              <a:rPr lang="zh-CN" altLang="en-US" sz="1800" b="0" dirty="0" smtClean="0">
                <a:solidFill>
                  <a:srgbClr val="2A0015"/>
                </a:solidFill>
                <a:latin typeface="Adobe 楷体 Std R" pitchFamily="18" charset="-122"/>
                <a:ea typeface="Adobe 楷体 Std R" pitchFamily="18" charset="-122"/>
                <a:cs typeface="Arial" pitchFamily="34" charset="0"/>
              </a:rPr>
              <a:t>厦门大学金融工程研究中心</a:t>
            </a:r>
            <a:endParaRPr lang="en-US" altLang="zh-CN" sz="1800" b="0" dirty="0" smtClean="0">
              <a:solidFill>
                <a:srgbClr val="2A0015"/>
              </a:solidFill>
              <a:latin typeface="Adobe 楷体 Std R" pitchFamily="18" charset="-122"/>
              <a:ea typeface="Adobe 楷体 Std R" pitchFamily="18" charset="-122"/>
              <a:cs typeface="Arial" pitchFamily="34" charset="0"/>
            </a:endParaRPr>
          </a:p>
          <a:p>
            <a:pPr fontAlgn="auto">
              <a:spcBef>
                <a:spcPts val="0"/>
              </a:spcBef>
              <a:spcAft>
                <a:spcPts val="0"/>
              </a:spcAft>
              <a:defRPr/>
            </a:pPr>
            <a:endParaRPr lang="en-US" altLang="zh-CN" sz="1800" dirty="0" smtClean="0">
              <a:solidFill>
                <a:srgbClr val="2A0015"/>
              </a:solidFill>
              <a:latin typeface="Adobe Jenson Pro Capt" pitchFamily="18" charset="0"/>
              <a:cs typeface="Arial" pitchFamily="34" charset="0"/>
            </a:endParaRPr>
          </a:p>
          <a:p>
            <a:pPr fontAlgn="auto">
              <a:spcBef>
                <a:spcPts val="0"/>
              </a:spcBef>
              <a:spcAft>
                <a:spcPts val="0"/>
              </a:spcAft>
              <a:defRPr/>
            </a:pPr>
            <a:r>
              <a:rPr lang="en-US" altLang="zh-CN" sz="1800" dirty="0" smtClean="0">
                <a:solidFill>
                  <a:srgbClr val="2A0015"/>
                </a:solidFill>
                <a:latin typeface="Adobe Jenson Pro Capt" pitchFamily="18" charset="0"/>
                <a:cs typeface="Arial" pitchFamily="34" charset="0"/>
              </a:rPr>
              <a:t>http:// aronge.net</a:t>
            </a:r>
          </a:p>
          <a:p>
            <a:pPr fontAlgn="auto">
              <a:spcBef>
                <a:spcPts val="0"/>
              </a:spcBef>
              <a:spcAft>
                <a:spcPts val="0"/>
              </a:spcAft>
              <a:defRPr/>
            </a:pPr>
            <a:r>
              <a:rPr lang="en-US" altLang="zh-CN" sz="1800" dirty="0" smtClean="0">
                <a:solidFill>
                  <a:srgbClr val="2A0015"/>
                </a:solidFill>
                <a:latin typeface="Adobe Jenson Pro Capt" pitchFamily="18" charset="0"/>
                <a:cs typeface="Arial" pitchFamily="34" charset="0"/>
              </a:rPr>
              <a:t>aronge@xmu.edu.cn</a:t>
            </a:r>
          </a:p>
          <a:p>
            <a:pPr fontAlgn="auto">
              <a:spcBef>
                <a:spcPts val="0"/>
              </a:spcBef>
              <a:spcAft>
                <a:spcPts val="0"/>
              </a:spcAft>
              <a:defRPr/>
            </a:pPr>
            <a:endParaRPr lang="en-US" altLang="zh-CN" sz="1800" dirty="0" smtClean="0">
              <a:solidFill>
                <a:srgbClr val="2A0015"/>
              </a:solidFill>
              <a:latin typeface="Adobe Jenson Pro Capt" pitchFamily="18" charset="0"/>
              <a:cs typeface="Arial" pitchFamily="34" charset="0"/>
            </a:endParaRPr>
          </a:p>
          <a:p>
            <a:pPr fontAlgn="auto">
              <a:spcBef>
                <a:spcPts val="0"/>
              </a:spcBef>
              <a:spcAft>
                <a:spcPts val="0"/>
              </a:spcAft>
              <a:defRPr/>
            </a:pPr>
            <a:endParaRPr lang="en-US" altLang="zh-CN" sz="1800" dirty="0" smtClean="0">
              <a:solidFill>
                <a:srgbClr val="2A0015"/>
              </a:solidFill>
              <a:latin typeface="Adobe Jenson Pro Capt" pitchFamily="18" charset="0"/>
              <a:cs typeface="Arial" pitchFamily="34" charset="0"/>
            </a:endParaRPr>
          </a:p>
          <a:p>
            <a:pPr>
              <a:defRPr/>
            </a:pPr>
            <a:endParaRPr lang="en-US" altLang="zh-CN" sz="1800" dirty="0" smtClean="0">
              <a:solidFill>
                <a:srgbClr val="2A0015"/>
              </a:solidFill>
              <a:latin typeface="Adobe Jenson Pro Capt" pitchFamily="18" charset="0"/>
              <a:cs typeface="Arial" pitchFamily="34" charset="0"/>
            </a:endParaRPr>
          </a:p>
          <a:p>
            <a:pPr>
              <a:defRPr/>
            </a:pPr>
            <a:endParaRPr lang="en-US" altLang="zh-CN" sz="1800" dirty="0" smtClean="0">
              <a:solidFill>
                <a:srgbClr val="2A0015"/>
              </a:solidFill>
              <a:latin typeface="Adobe Jenson Pro Capt" pitchFamily="18" charset="0"/>
              <a:cs typeface="Arial" pitchFamily="34" charset="0"/>
            </a:endParaRPr>
          </a:p>
          <a:p>
            <a:pPr>
              <a:defRPr/>
            </a:pPr>
            <a:endParaRPr lang="en-US" altLang="zh-CN" sz="1800" dirty="0" smtClean="0">
              <a:solidFill>
                <a:srgbClr val="000000">
                  <a:lumMod val="75000"/>
                  <a:lumOff val="25000"/>
                </a:srgbClr>
              </a:solidFill>
              <a:latin typeface="Adobe Jenson Pro Capt" pitchFamily="18" charset="0"/>
              <a:cs typeface="Arial" pitchFamily="34" charset="0"/>
            </a:endParaRPr>
          </a:p>
          <a:p>
            <a:pPr eaLnBrk="0" hangingPunct="0">
              <a:defRPr/>
            </a:pPr>
            <a:endParaRPr lang="en-US" altLang="zh-CN" sz="2400" b="0" kern="0" dirty="0" smtClean="0">
              <a:solidFill>
                <a:srgbClr val="006633"/>
              </a:solidFill>
              <a:latin typeface="Adobe Jenson Pro" pitchFamily="18" charset="0"/>
              <a:ea typeface="Adobe 黑体 Std R" pitchFamily="34" charset="-122"/>
            </a:endParaRPr>
          </a:p>
          <a:p>
            <a:pPr eaLnBrk="0" hangingPunct="0">
              <a:defRPr/>
            </a:pPr>
            <a:endParaRPr lang="zh-CN" altLang="en-US" sz="2400" b="0" kern="0" dirty="0">
              <a:solidFill>
                <a:srgbClr val="006633"/>
              </a:solidFill>
              <a:cs typeface="+mj-cs"/>
            </a:endParaRPr>
          </a:p>
        </p:txBody>
      </p:sp>
      <p:pic>
        <p:nvPicPr>
          <p:cNvPr id="29" name="图片 28" descr="11824837100.jpg"/>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sharpenSoften amount="50000"/>
                    </a14:imgEffect>
                    <a14:imgEffect>
                      <a14:saturation sat="400000"/>
                    </a14:imgEffect>
                  </a14:imgLayer>
                </a14:imgProps>
              </a:ext>
            </a:extLst>
          </a:blip>
          <a:stretch>
            <a:fillRect/>
          </a:stretch>
        </p:blipFill>
        <p:spPr>
          <a:xfrm>
            <a:off x="3851920" y="4725144"/>
            <a:ext cx="1556792" cy="1556792"/>
          </a:xfrm>
          <a:prstGeom prst="rect">
            <a:avLst/>
          </a:prstGeom>
          <a:ln>
            <a:noFill/>
          </a:ln>
        </p:spPr>
      </p:pic>
      <p:sp>
        <p:nvSpPr>
          <p:cNvPr id="30" name="TextBox 29"/>
          <p:cNvSpPr txBox="1"/>
          <p:nvPr userDrawn="1"/>
        </p:nvSpPr>
        <p:spPr>
          <a:xfrm>
            <a:off x="2595232" y="6522366"/>
            <a:ext cx="4425040" cy="307777"/>
          </a:xfrm>
          <a:prstGeom prst="rect">
            <a:avLst/>
          </a:prstGeom>
          <a:noFill/>
        </p:spPr>
        <p:txBody>
          <a:bodyPr wrap="square" rtlCol="0">
            <a:spAutoFit/>
          </a:bodyPr>
          <a:lstStyle/>
          <a:p>
            <a:pPr algn="r" fontAlgn="auto">
              <a:spcBef>
                <a:spcPts val="0"/>
              </a:spcBef>
              <a:spcAft>
                <a:spcPts val="0"/>
              </a:spcAft>
              <a:defRPr/>
            </a:pPr>
            <a:r>
              <a:rPr lang="en-US" altLang="zh-CN" sz="1400" dirty="0" smtClean="0">
                <a:solidFill>
                  <a:srgbClr val="2A0015"/>
                </a:solidFill>
                <a:latin typeface="Adobe Jenson Pro" pitchFamily="18" charset="0"/>
                <a:ea typeface="Adobe 黑体 Std R" pitchFamily="34" charset="-122"/>
              </a:rPr>
              <a:t>CFA-XMUFEC  </a:t>
            </a:r>
            <a:r>
              <a:rPr lang="zh-CN" altLang="en-US" sz="1400" dirty="0" smtClean="0">
                <a:solidFill>
                  <a:srgbClr val="2A0015"/>
                </a:solidFill>
                <a:latin typeface="Adobe 楷体 Std R" pitchFamily="18" charset="-122"/>
                <a:ea typeface="Adobe 楷体 Std R" pitchFamily="18" charset="-122"/>
              </a:rPr>
              <a:t>金融衍生品高级研修班       </a:t>
            </a:r>
            <a:r>
              <a:rPr lang="en-US" altLang="zh-CN" sz="1400" dirty="0" smtClean="0">
                <a:solidFill>
                  <a:srgbClr val="2A0015"/>
                </a:solidFill>
                <a:latin typeface="Adobe Jenson Pro" pitchFamily="18" charset="0"/>
                <a:ea typeface="Adobe 楷体 Std R" pitchFamily="18" charset="-122"/>
              </a:rPr>
              <a:t>2013</a:t>
            </a:r>
            <a:r>
              <a:rPr lang="zh-CN" altLang="en-US" sz="1400" dirty="0" smtClean="0">
                <a:solidFill>
                  <a:srgbClr val="2A0015"/>
                </a:solidFill>
                <a:latin typeface="Adobe Jenson Pro" pitchFamily="18" charset="0"/>
                <a:ea typeface="Adobe 楷体 Std R" pitchFamily="18" charset="-122"/>
              </a:rPr>
              <a:t>年</a:t>
            </a:r>
            <a:r>
              <a:rPr lang="en-US" altLang="zh-CN" sz="1400" dirty="0" smtClean="0">
                <a:solidFill>
                  <a:srgbClr val="2A0015"/>
                </a:solidFill>
                <a:latin typeface="Adobe Jenson Pro" pitchFamily="18" charset="0"/>
                <a:ea typeface="Adobe 楷体 Std R" pitchFamily="18" charset="-122"/>
              </a:rPr>
              <a:t>9</a:t>
            </a:r>
            <a:r>
              <a:rPr lang="zh-CN" altLang="en-US" sz="1400" dirty="0" smtClean="0">
                <a:solidFill>
                  <a:srgbClr val="2A0015"/>
                </a:solidFill>
                <a:latin typeface="Adobe Jenson Pro" pitchFamily="18" charset="0"/>
                <a:ea typeface="Adobe 楷体 Std R" pitchFamily="18" charset="-122"/>
              </a:rPr>
              <a:t>月</a:t>
            </a:r>
          </a:p>
        </p:txBody>
      </p:sp>
    </p:spTree>
    <p:extLst>
      <p:ext uri="{BB962C8B-B14F-4D97-AF65-F5344CB8AC3E}">
        <p14:creationId xmlns:p14="http://schemas.microsoft.com/office/powerpoint/2010/main" val="3353983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858758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7544" y="332656"/>
            <a:ext cx="8229600" cy="846931"/>
          </a:xfrm>
        </p:spPr>
        <p:txBody>
          <a:bodyPr bIns="36000" anchor="b"/>
          <a:lstStyle>
            <a:lvl1pPr>
              <a:defRPr>
                <a:latin typeface="Adobe Jenson Pro Capt" pitchFamily="18" charset="0"/>
                <a:ea typeface="Adobe 黑体 Std R" pitchFamily="34" charset="-122"/>
              </a:defRPr>
            </a:lvl1pPr>
          </a:lstStyle>
          <a:p>
            <a:r>
              <a:rPr lang="zh-TW" altLang="en-US" dirty="0" smtClean="0"/>
              <a:t>按一下此處編輯母版標題樣式</a:t>
            </a:r>
            <a:endParaRPr lang="zh-CN" altLang="en-US" dirty="0"/>
          </a:p>
        </p:txBody>
      </p:sp>
      <p:sp>
        <p:nvSpPr>
          <p:cNvPr id="3" name="内容占位符 2"/>
          <p:cNvSpPr>
            <a:spLocks noGrp="1"/>
          </p:cNvSpPr>
          <p:nvPr>
            <p:ph idx="1" hasCustomPrompt="1"/>
          </p:nvPr>
        </p:nvSpPr>
        <p:spPr>
          <a:xfrm>
            <a:off x="457200" y="1340768"/>
            <a:ext cx="8229600" cy="5184576"/>
          </a:xfrm>
        </p:spPr>
        <p:txBody>
          <a:bodyPr/>
          <a:lstStyle>
            <a:lvl1pPr marL="342900" indent="-342900">
              <a:spcBef>
                <a:spcPts val="800"/>
              </a:spcBef>
              <a:buClr>
                <a:schemeClr val="accent6">
                  <a:lumMod val="75000"/>
                </a:schemeClr>
              </a:buClr>
              <a:buFontTx/>
              <a:buBlip>
                <a:blip r:embed="rId2"/>
              </a:buBlip>
              <a:defRPr baseline="0">
                <a:latin typeface="Adobe Jenson Pro" pitchFamily="18" charset="0"/>
                <a:ea typeface="Adobe 楷体 Std R" pitchFamily="18" charset="-122"/>
              </a:defRPr>
            </a:lvl1pPr>
            <a:lvl2pPr marL="669925" indent="-325438">
              <a:spcBef>
                <a:spcPts val="800"/>
              </a:spcBef>
              <a:buFontTx/>
              <a:buBlip>
                <a:blip r:embed="rId2"/>
              </a:buBlip>
              <a:defRPr baseline="0">
                <a:latin typeface="Adobe Jenson Pro" pitchFamily="18" charset="0"/>
                <a:ea typeface="Adobe 楷体 Std R" pitchFamily="18" charset="-122"/>
              </a:defRPr>
            </a:lvl2pPr>
            <a:lvl3pPr marL="1022350" indent="-350838">
              <a:spcBef>
                <a:spcPts val="800"/>
              </a:spcBef>
              <a:buFontTx/>
              <a:buBlip>
                <a:blip r:embed="rId2"/>
              </a:buBlip>
              <a:defRPr baseline="0">
                <a:latin typeface="Adobe Jenson Pro" pitchFamily="18" charset="0"/>
                <a:ea typeface="Adobe 楷体 Std R" pitchFamily="18" charset="-122"/>
              </a:defRPr>
            </a:lvl3pPr>
            <a:lvl4pPr marL="1339850" indent="-315913">
              <a:spcBef>
                <a:spcPts val="800"/>
              </a:spcBef>
              <a:buFontTx/>
              <a:buBlip>
                <a:blip r:embed="rId2"/>
              </a:buBlip>
              <a:defRPr baseline="0">
                <a:latin typeface="Adobe Jenson Pro" pitchFamily="18" charset="0"/>
                <a:ea typeface="Adobe 楷体 Std R" pitchFamily="18" charset="-122"/>
              </a:defRPr>
            </a:lvl4pPr>
            <a:lvl5pPr marL="1681163" indent="-339725">
              <a:spcBef>
                <a:spcPts val="800"/>
              </a:spcBef>
              <a:buFontTx/>
              <a:buBlip>
                <a:blip r:embed="rId2"/>
              </a:buBlip>
              <a:defRPr baseline="0">
                <a:latin typeface="Adobe Jenson Pro" pitchFamily="18" charset="0"/>
                <a:ea typeface="Adobe 楷体 Std R" pitchFamily="18" charset="-122"/>
              </a:defRPr>
            </a:lvl5pPr>
          </a:lstStyle>
          <a:p>
            <a:pPr lvl="0"/>
            <a:r>
              <a:rPr lang="zh-TW" altLang="en-US" dirty="0" smtClean="0"/>
              <a:t>按一下此處編輯母版文本樣式</a:t>
            </a:r>
            <a:endParaRPr lang="zh-CN" altLang="en-US" dirty="0" smtClean="0"/>
          </a:p>
          <a:p>
            <a:pPr lvl="1"/>
            <a:r>
              <a:rPr lang="zh-CN" altLang="en-US" dirty="0" smtClean="0"/>
              <a:t>第二級</a:t>
            </a:r>
          </a:p>
          <a:p>
            <a:pPr lvl="2"/>
            <a:r>
              <a:rPr lang="zh-CN" altLang="en-US" dirty="0" smtClean="0"/>
              <a:t>第三級</a:t>
            </a:r>
          </a:p>
          <a:p>
            <a:pPr lvl="3"/>
            <a:r>
              <a:rPr lang="zh-CN" altLang="en-US" dirty="0" smtClean="0"/>
              <a:t>第四級</a:t>
            </a:r>
          </a:p>
          <a:p>
            <a:pPr lvl="4"/>
            <a:r>
              <a:rPr lang="zh-CN" altLang="en-US" dirty="0" smtClean="0"/>
              <a:t>第五級</a:t>
            </a:r>
            <a:endParaRPr lang="zh-CN" altLang="en-US" dirty="0"/>
          </a:p>
        </p:txBody>
      </p:sp>
      <p:sp>
        <p:nvSpPr>
          <p:cNvPr id="6" name="Rectangle 6"/>
          <p:cNvSpPr>
            <a:spLocks noGrp="1" noChangeArrowheads="1"/>
          </p:cNvSpPr>
          <p:nvPr>
            <p:ph type="sldNum" sz="quarter" idx="12"/>
          </p:nvPr>
        </p:nvSpPr>
        <p:spPr>
          <a:ln/>
        </p:spPr>
        <p:txBody>
          <a:bodyPr/>
          <a:lstStyle>
            <a:lvl1pPr>
              <a:defRPr>
                <a:solidFill>
                  <a:schemeClr val="tx1">
                    <a:lumMod val="50000"/>
                    <a:lumOff val="50000"/>
                  </a:schemeClr>
                </a:solidFill>
                <a:latin typeface="Adobe Jenson Pro Capt" pitchFamily="18" charset="0"/>
              </a:defRPr>
            </a:lvl1pPr>
          </a:lstStyle>
          <a:p>
            <a:fld id="{0C913308-F349-4B6D-A68A-DD1791B4A57B}" type="slidenum">
              <a:rPr lang="zh-CN" altLang="en-US" smtClean="0">
                <a:solidFill>
                  <a:srgbClr val="000000">
                    <a:lumMod val="50000"/>
                    <a:lumOff val="50000"/>
                  </a:srgbClr>
                </a:solidFill>
              </a:rPr>
              <a:pPr/>
              <a:t>‹#›</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2433431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83568" y="2492896"/>
            <a:ext cx="7772400" cy="1362075"/>
          </a:xfrm>
        </p:spPr>
        <p:txBody>
          <a:bodyPr/>
          <a:lstStyle>
            <a:lvl1pPr algn="l">
              <a:defRPr sz="4000" b="0" cap="all" baseline="0">
                <a:solidFill>
                  <a:srgbClr val="002060"/>
                </a:solidFill>
                <a:latin typeface="Adobe Jenson Pro" pitchFamily="18" charset="0"/>
              </a:defRPr>
            </a:lvl1pPr>
          </a:lstStyle>
          <a:p>
            <a:r>
              <a:rPr lang="zh-CN" altLang="en-US" dirty="0" smtClean="0"/>
              <a:t>    单击此处编辑母版标题样式</a:t>
            </a:r>
            <a:endParaRPr lang="zh-CN" altLang="en-US" dirty="0"/>
          </a:p>
        </p:txBody>
      </p:sp>
      <p:sp>
        <p:nvSpPr>
          <p:cNvPr id="3" name="文本占位符 2"/>
          <p:cNvSpPr>
            <a:spLocks noGrp="1"/>
          </p:cNvSpPr>
          <p:nvPr>
            <p:ph type="body" idx="1"/>
          </p:nvPr>
        </p:nvSpPr>
        <p:spPr>
          <a:xfrm>
            <a:off x="683568" y="4077072"/>
            <a:ext cx="7772400" cy="1500187"/>
          </a:xfrm>
        </p:spPr>
        <p:txBody>
          <a:bodyPr anchor="t"/>
          <a:lstStyle>
            <a:lvl1pPr marL="0" indent="0">
              <a:buNone/>
              <a:defRPr sz="3600" b="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smtClean="0"/>
              <a:t>单击此处编辑母版文本样式</a:t>
            </a:r>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010722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1A963F6C-1973-4A90-992B-CBF7EF2B3D84}" type="datetime10">
              <a:rPr lang="zh-CN" altLang="en-US" smtClean="0">
                <a:solidFill>
                  <a:srgbClr val="000000"/>
                </a:solidFill>
              </a:rPr>
              <a:t>18:52</a:t>
            </a:fld>
            <a:endParaRPr lang="zh-CN" altLang="en-US">
              <a:solidFill>
                <a:srgbClr val="000000"/>
              </a:solidFill>
            </a:endParaRPr>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2013 Zhenlong Zheng</a:t>
            </a: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040046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548AAEB2-4C71-453E-91A7-B260573C49E8}" type="datetime10">
              <a:rPr lang="zh-CN" altLang="en-US" smtClean="0">
                <a:solidFill>
                  <a:srgbClr val="000000"/>
                </a:solidFill>
              </a:rPr>
              <a:t>18:52</a:t>
            </a:fld>
            <a:endParaRPr lang="zh-CN" altLang="en-US">
              <a:solidFill>
                <a:srgbClr val="000000"/>
              </a:solidFill>
            </a:endParaRPr>
          </a:p>
        </p:txBody>
      </p:sp>
      <p:sp>
        <p:nvSpPr>
          <p:cNvPr id="8"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2013 Zhenlong Zheng</a:t>
            </a:r>
            <a:endParaRPr lang="zh-C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811082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6BEDFA9A-8CBA-4EB8-8CF4-5B3BD08ADECE}" type="datetime10">
              <a:rPr lang="zh-CN" altLang="en-US" smtClean="0">
                <a:solidFill>
                  <a:srgbClr val="000000"/>
                </a:solidFill>
              </a:rPr>
              <a:t>18:52</a:t>
            </a:fld>
            <a:endParaRPr lang="zh-CN" altLang="en-US">
              <a:solidFill>
                <a:srgbClr val="000000"/>
              </a:solidFill>
            </a:endParaRPr>
          </a:p>
        </p:txBody>
      </p:sp>
      <p:sp>
        <p:nvSpPr>
          <p:cNvPr id="4"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2013 Zhenlong Zheng</a:t>
            </a:r>
            <a:endParaRPr lang="zh-C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34140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dobe Jenson Pro" pitchFamily="18" charset="0"/>
                <a:ea typeface="+mn-ea"/>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Adobe Jenson Pro" pitchFamily="18" charset="0"/>
                <a:ea typeface="华文细黑" pitchFamily="2" charset="-122"/>
              </a:defRPr>
            </a:lvl1pPr>
            <a:lvl2pPr>
              <a:defRPr>
                <a:latin typeface="Adobe Jenson Pro" pitchFamily="18" charset="0"/>
                <a:ea typeface="华文细黑" pitchFamily="2" charset="-122"/>
              </a:defRPr>
            </a:lvl2pPr>
            <a:lvl3pPr>
              <a:defRPr>
                <a:latin typeface="Adobe Jenson Pro" pitchFamily="18" charset="0"/>
                <a:ea typeface="华文细黑" pitchFamily="2" charset="-122"/>
              </a:defRPr>
            </a:lvl3pPr>
            <a:lvl4pPr>
              <a:defRPr>
                <a:latin typeface="Adobe Jenson Pro" pitchFamily="18" charset="0"/>
                <a:ea typeface="华文细黑" pitchFamily="2" charset="-122"/>
              </a:defRPr>
            </a:lvl4pPr>
            <a:lvl5pPr>
              <a:defRPr>
                <a:latin typeface="Adobe Jenson Pro" pitchFamily="18" charset="0"/>
                <a:ea typeface="华文细黑"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D8D986FB-E445-4A9F-B60B-B566900C5134}" type="datetime10">
              <a:rPr lang="zh-CN" altLang="en-US" smtClean="0"/>
              <a:t>18:52</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t>Copyright © 2013 Zhenlong Zheng</a:t>
            </a:r>
            <a:endParaRPr lang="zh-CN" altLang="en-US" dirty="0"/>
          </a:p>
        </p:txBody>
      </p:sp>
      <p:sp>
        <p:nvSpPr>
          <p:cNvPr id="6" name="Rectangle 6"/>
          <p:cNvSpPr>
            <a:spLocks noGrp="1" noChangeArrowheads="1"/>
          </p:cNvSpPr>
          <p:nvPr>
            <p:ph type="sldNum" sz="quarter" idx="12"/>
          </p:nvPr>
        </p:nvSpPr>
        <p:spPr/>
        <p:txBody>
          <a:bodyPr/>
          <a:lstStyle>
            <a:lvl1pPr>
              <a:defRPr/>
            </a:lvl1pPr>
          </a:lstStyle>
          <a:p>
            <a:pPr>
              <a:defRPr/>
            </a:pPr>
            <a:fld id="{19DFB378-7606-41DD-BDB8-11DE839DDBEA}" type="slidenum">
              <a:rPr lang="en-US" altLang="zh-CN"/>
              <a:pPr>
                <a:defRPr/>
              </a:pPr>
              <a:t>‹#›</a:t>
            </a:fld>
            <a:endParaRPr lang="en-US" altLang="zh-CN"/>
          </a:p>
        </p:txBody>
      </p:sp>
    </p:spTree>
    <p:extLst>
      <p:ext uri="{BB962C8B-B14F-4D97-AF65-F5344CB8AC3E}">
        <p14:creationId xmlns:p14="http://schemas.microsoft.com/office/powerpoint/2010/main" val="564550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450701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01644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1321EDFC-B890-47AE-806A-5D893ECAEE60}" type="datetime10">
              <a:rPr lang="zh-CN" altLang="en-US" smtClean="0">
                <a:solidFill>
                  <a:srgbClr val="000000"/>
                </a:solidFill>
              </a:rPr>
              <a:t>18:52</a:t>
            </a:fld>
            <a:endParaRPr lang="zh-CN" altLang="en-US">
              <a:solidFill>
                <a:srgbClr val="000000"/>
              </a:solidFill>
            </a:endParaRPr>
          </a:p>
        </p:txBody>
      </p:sp>
      <p:sp>
        <p:nvSpPr>
          <p:cNvPr id="3"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2013 Zhenlong Zheng</a:t>
            </a:r>
            <a:endParaRPr lang="zh-C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438984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1E0467A4-5769-438E-BA5C-64BE8BCF424D}" type="datetime10">
              <a:rPr lang="zh-CN" altLang="en-US" smtClean="0">
                <a:solidFill>
                  <a:srgbClr val="000000"/>
                </a:solidFill>
              </a:rPr>
              <a:t>18:52</a:t>
            </a:fld>
            <a:endParaRPr lang="zh-CN" altLang="en-US">
              <a:solidFill>
                <a:srgbClr val="000000"/>
              </a:solidFill>
            </a:endParaRPr>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2013 Zhenlong Zheng</a:t>
            </a: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46187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C5C12552-F346-4D81-90FC-289780337045}" type="datetime10">
              <a:rPr lang="zh-CN" altLang="en-US" smtClean="0">
                <a:solidFill>
                  <a:srgbClr val="000000"/>
                </a:solidFill>
              </a:rPr>
              <a:t>18:52</a:t>
            </a:fld>
            <a:endParaRPr lang="zh-CN" altLang="en-US">
              <a:solidFill>
                <a:srgbClr val="000000"/>
              </a:solidFill>
            </a:endParaRPr>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2013 Zhenlong Zheng</a:t>
            </a: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1805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03ED2B6E-E798-4F72-B2D6-852B17A293E8}" type="datetime10">
              <a:rPr lang="zh-CN" altLang="en-US" smtClean="0">
                <a:solidFill>
                  <a:srgbClr val="000000"/>
                </a:solidFill>
              </a:rPr>
              <a:t>18:52</a:t>
            </a:fld>
            <a:endParaRPr lang="zh-CN" altLang="en-US">
              <a:solidFill>
                <a:srgbClr val="000000"/>
              </a:solidFill>
            </a:endParaRPr>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2013 Zhenlong Zheng</a:t>
            </a: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701076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C6AF1FE9-F73F-4A7E-B837-087D34850F05}" type="datetime10">
              <a:rPr lang="zh-CN" altLang="en-US" smtClean="0">
                <a:solidFill>
                  <a:srgbClr val="000000"/>
                </a:solidFill>
              </a:rPr>
              <a:t>18:52</a:t>
            </a:fld>
            <a:endParaRPr lang="zh-CN" altLang="en-US">
              <a:solidFill>
                <a:srgbClr val="000000"/>
              </a:solidFill>
            </a:endParaRPr>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2013 Zhenlong Zheng</a:t>
            </a: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329055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0867" y="14520"/>
            <a:ext cx="2565366" cy="113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83894"/>
            <a:ext cx="9144000" cy="22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a:xfrm>
            <a:off x="2051720" y="2636912"/>
            <a:ext cx="5688631" cy="1569660"/>
          </a:xfrm>
          <a:prstGeom prst="rect">
            <a:avLst/>
          </a:prstGeom>
          <a:noFill/>
        </p:spPr>
        <p:txBody>
          <a:bodyPr wrap="square" rtlCol="0">
            <a:spAutoFit/>
          </a:bodyPr>
          <a:lstStyle/>
          <a:p>
            <a:r>
              <a:rPr lang="en-US" altLang="zh-CN" sz="9600" dirty="0" smtClean="0">
                <a:solidFill>
                  <a:srgbClr val="000000"/>
                </a:solidFill>
                <a:latin typeface="Bradley Hand ITC" pitchFamily="66" charset="0"/>
                <a:ea typeface="Adobe 仿宋 Std R" pitchFamily="18" charset="-122"/>
                <a:cs typeface="Arial Unicode MS" pitchFamily="34" charset="-122"/>
              </a:rPr>
              <a:t>The End.</a:t>
            </a:r>
            <a:endParaRPr lang="zh-CN" altLang="en-US" sz="9600" dirty="0">
              <a:solidFill>
                <a:srgbClr val="000000"/>
              </a:solidFill>
              <a:latin typeface="Bradley Hand ITC" pitchFamily="66" charset="0"/>
              <a:ea typeface="Adobe 仿宋 Std R" pitchFamily="18" charset="-122"/>
              <a:cs typeface="Arial Unicode MS" pitchFamily="34" charset="-122"/>
            </a:endParaRPr>
          </a:p>
        </p:txBody>
      </p:sp>
      <p:sp>
        <p:nvSpPr>
          <p:cNvPr id="18" name="矩形 17"/>
          <p:cNvSpPr/>
          <p:nvPr userDrawn="1"/>
        </p:nvSpPr>
        <p:spPr>
          <a:xfrm>
            <a:off x="395536" y="1052736"/>
            <a:ext cx="83529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矩形 1"/>
          <p:cNvSpPr/>
          <p:nvPr userDrawn="1"/>
        </p:nvSpPr>
        <p:spPr>
          <a:xfrm>
            <a:off x="8172400" y="6394471"/>
            <a:ext cx="973833" cy="463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713466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1600200"/>
            <a:ext cx="4194175"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194175"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301625" y="6245225"/>
            <a:ext cx="2289175" cy="476250"/>
          </a:xfrm>
          <a:prstGeom prst="rect">
            <a:avLst/>
          </a:prstGeom>
        </p:spPr>
        <p:txBody>
          <a:bodyPr/>
          <a:lstStyle>
            <a:lvl1pPr>
              <a:defRPr>
                <a:ea typeface="宋体" pitchFamily="2" charset="-122"/>
              </a:defRPr>
            </a:lvl1pPr>
          </a:lstStyle>
          <a:p>
            <a:pPr>
              <a:defRPr/>
            </a:pPr>
            <a:fld id="{143D5937-29C1-4A52-B21A-C708F9FA822D}" type="datetime10">
              <a:rPr lang="zh-CN" altLang="en-US" smtClean="0">
                <a:solidFill>
                  <a:srgbClr val="000000"/>
                </a:solidFill>
              </a:rPr>
              <a:t>18:52</a:t>
            </a:fld>
            <a:endParaRPr lang="en-US" altLang="zh-CN">
              <a:solidFill>
                <a:srgbClr val="000000"/>
              </a:solidFill>
            </a:endParaRPr>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lvl1pPr>
          </a:lstStyle>
          <a:p>
            <a:pPr>
              <a:defRPr/>
            </a:pPr>
            <a:r>
              <a:rPr lang="en-US" altLang="zh-CN" smtClean="0">
                <a:solidFill>
                  <a:srgbClr val="000000"/>
                </a:solidFill>
              </a:rPr>
              <a:t>Copyright © 2013 Zhenlong Zheng</a:t>
            </a:r>
            <a:endParaRPr lang="zh-CN" altLang="en-US" dirty="0">
              <a:solidFill>
                <a:srgbClr val="000000"/>
              </a:solidFill>
            </a:endParaRPr>
          </a:p>
        </p:txBody>
      </p:sp>
      <p:sp>
        <p:nvSpPr>
          <p:cNvPr id="7" name="灯片编号占位符 6"/>
          <p:cNvSpPr>
            <a:spLocks noGrp="1"/>
          </p:cNvSpPr>
          <p:nvPr>
            <p:ph type="sldNum" sz="quarter" idx="12"/>
          </p:nvPr>
        </p:nvSpPr>
        <p:spPr>
          <a:xfrm>
            <a:off x="6553200" y="6245225"/>
            <a:ext cx="2289175" cy="476250"/>
          </a:xfrm>
        </p:spPr>
        <p:txBody>
          <a:bodyPr/>
          <a:lstStyle>
            <a:lvl1pPr>
              <a:defRPr/>
            </a:lvl1pPr>
          </a:lstStyle>
          <a:p>
            <a:pPr>
              <a:defRPr/>
            </a:pPr>
            <a:fld id="{5CC2B108-31DF-4FE0-8872-C4A8491C00B8}" type="slidenum">
              <a:rPr lang="en-US" altLang="zh-CN"/>
              <a:pPr>
                <a:defRPr/>
              </a:pPr>
              <a:t>‹#›</a:t>
            </a:fld>
            <a:endParaRPr lang="en-US" altLang="zh-CN"/>
          </a:p>
        </p:txBody>
      </p:sp>
    </p:spTree>
    <p:extLst>
      <p:ext uri="{BB962C8B-B14F-4D97-AF65-F5344CB8AC3E}">
        <p14:creationId xmlns:p14="http://schemas.microsoft.com/office/powerpoint/2010/main" val="2299703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DDE4096D-1414-49FC-8B98-5849EFA310E2}" type="datetime10">
              <a:rPr lang="zh-CN" altLang="en-US" smtClean="0"/>
              <a:t>18:52</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t>Copyright © 2013 Zhenlong Zheng</a:t>
            </a:r>
            <a:endParaRPr lang="zh-CN" altLang="en-US" dirty="0"/>
          </a:p>
        </p:txBody>
      </p:sp>
      <p:sp>
        <p:nvSpPr>
          <p:cNvPr id="6" name="Rectangle 6"/>
          <p:cNvSpPr>
            <a:spLocks noGrp="1" noChangeArrowheads="1"/>
          </p:cNvSpPr>
          <p:nvPr>
            <p:ph type="sldNum" sz="quarter" idx="12"/>
          </p:nvPr>
        </p:nvSpPr>
        <p:spPr/>
        <p:txBody>
          <a:bodyPr/>
          <a:lstStyle>
            <a:lvl1pPr>
              <a:defRPr/>
            </a:lvl1pPr>
          </a:lstStyle>
          <a:p>
            <a:pPr>
              <a:defRPr/>
            </a:pPr>
            <a:fld id="{674711F5-2441-47BD-ABC8-21399AC8010C}" type="slidenum">
              <a:rPr lang="en-US" altLang="zh-CN"/>
              <a:pPr>
                <a:defRPr/>
              </a:pPr>
              <a:t>‹#›</a:t>
            </a:fld>
            <a:endParaRPr lang="en-US" altLang="zh-CN"/>
          </a:p>
        </p:txBody>
      </p:sp>
    </p:spTree>
    <p:extLst>
      <p:ext uri="{BB962C8B-B14F-4D97-AF65-F5344CB8AC3E}">
        <p14:creationId xmlns:p14="http://schemas.microsoft.com/office/powerpoint/2010/main" val="60914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0D258B92-6650-4965-9E1A-0EB845035764}" type="datetime10">
              <a:rPr lang="zh-CN" altLang="en-US" smtClean="0"/>
              <a:t>18:52</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t>Copyright © 2013 Zhenlong Zheng</a:t>
            </a:r>
            <a:endParaRPr lang="zh-CN" altLang="en-US" dirty="0"/>
          </a:p>
        </p:txBody>
      </p:sp>
      <p:sp>
        <p:nvSpPr>
          <p:cNvPr id="7" name="Rectangle 6"/>
          <p:cNvSpPr>
            <a:spLocks noGrp="1" noChangeArrowheads="1"/>
          </p:cNvSpPr>
          <p:nvPr>
            <p:ph type="sldNum" sz="quarter" idx="12"/>
          </p:nvPr>
        </p:nvSpPr>
        <p:spPr/>
        <p:txBody>
          <a:bodyPr/>
          <a:lstStyle>
            <a:lvl1pPr>
              <a:defRPr/>
            </a:lvl1pPr>
          </a:lstStyle>
          <a:p>
            <a:pPr>
              <a:defRPr/>
            </a:pPr>
            <a:fld id="{AEB45F9F-F4E5-406E-81F7-433B2F22413E}" type="slidenum">
              <a:rPr lang="en-US" altLang="zh-CN"/>
              <a:pPr>
                <a:defRPr/>
              </a:pPr>
              <a:t>‹#›</a:t>
            </a:fld>
            <a:endParaRPr lang="en-US" altLang="zh-CN"/>
          </a:p>
        </p:txBody>
      </p:sp>
    </p:spTree>
    <p:extLst>
      <p:ext uri="{BB962C8B-B14F-4D97-AF65-F5344CB8AC3E}">
        <p14:creationId xmlns:p14="http://schemas.microsoft.com/office/powerpoint/2010/main" val="1894280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471100B8-6627-46D8-A116-7326495B88B9}" type="datetime10">
              <a:rPr lang="zh-CN" altLang="en-US" smtClean="0"/>
              <a:t>18:52</a:t>
            </a:fld>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r>
              <a:rPr lang="en-US" altLang="zh-CN" smtClean="0"/>
              <a:t>Copyright © 2013 Zhenlong Zheng</a:t>
            </a: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4D80ECA8-646B-44D7-8453-010207FA852F}" type="slidenum">
              <a:rPr lang="en-US" altLang="zh-CN"/>
              <a:pPr>
                <a:defRPr/>
              </a:pPr>
              <a:t>‹#›</a:t>
            </a:fld>
            <a:endParaRPr lang="en-US" altLang="zh-CN"/>
          </a:p>
        </p:txBody>
      </p:sp>
    </p:spTree>
    <p:extLst>
      <p:ext uri="{BB962C8B-B14F-4D97-AF65-F5344CB8AC3E}">
        <p14:creationId xmlns:p14="http://schemas.microsoft.com/office/powerpoint/2010/main" val="65754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C536673D-21C8-4EC7-BFED-5389A91E8A14}" type="datetime10">
              <a:rPr lang="zh-CN" altLang="en-US" smtClean="0"/>
              <a:t>18:52</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r>
              <a:rPr lang="en-US" altLang="zh-CN" smtClean="0"/>
              <a:t>Copyright © 2013 Zhenlong Zheng</a:t>
            </a: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EB803A4C-2DF4-49F2-B7CB-8C43FF1529E7}" type="slidenum">
              <a:rPr lang="en-US" altLang="zh-CN"/>
              <a:pPr>
                <a:defRPr/>
              </a:pPr>
              <a:t>‹#›</a:t>
            </a:fld>
            <a:endParaRPr lang="en-US" altLang="zh-CN"/>
          </a:p>
        </p:txBody>
      </p:sp>
    </p:spTree>
    <p:extLst>
      <p:ext uri="{BB962C8B-B14F-4D97-AF65-F5344CB8AC3E}">
        <p14:creationId xmlns:p14="http://schemas.microsoft.com/office/powerpoint/2010/main" val="78514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58F5ECDA-3F3F-4217-B678-A40CBC7A03FA}" type="datetime10">
              <a:rPr lang="zh-CN" altLang="en-US" smtClean="0"/>
              <a:t>18:52</a:t>
            </a:fld>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r>
              <a:rPr lang="en-US" altLang="zh-CN" smtClean="0"/>
              <a:t>Copyright © 2013 Zhenlong Zheng</a:t>
            </a: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C9CDCDCA-3447-49FF-AF70-0CFC8C343134}" type="slidenum">
              <a:rPr lang="en-US" altLang="zh-CN"/>
              <a:pPr>
                <a:defRPr/>
              </a:pPr>
              <a:t>‹#›</a:t>
            </a:fld>
            <a:endParaRPr lang="en-US" altLang="zh-CN"/>
          </a:p>
        </p:txBody>
      </p:sp>
    </p:spTree>
    <p:extLst>
      <p:ext uri="{BB962C8B-B14F-4D97-AF65-F5344CB8AC3E}">
        <p14:creationId xmlns:p14="http://schemas.microsoft.com/office/powerpoint/2010/main" val="1078317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3A0C4B3C-F3C5-4F98-A2FC-6DF604350D36}" type="datetime10">
              <a:rPr lang="zh-CN" altLang="en-US" smtClean="0"/>
              <a:t>18:52</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t>Copyright © 2013 Zhenlong Zheng</a:t>
            </a:r>
            <a:endParaRPr lang="zh-CN" altLang="en-US" dirty="0"/>
          </a:p>
        </p:txBody>
      </p:sp>
      <p:sp>
        <p:nvSpPr>
          <p:cNvPr id="7" name="Rectangle 6"/>
          <p:cNvSpPr>
            <a:spLocks noGrp="1" noChangeArrowheads="1"/>
          </p:cNvSpPr>
          <p:nvPr>
            <p:ph type="sldNum" sz="quarter" idx="12"/>
          </p:nvPr>
        </p:nvSpPr>
        <p:spPr/>
        <p:txBody>
          <a:bodyPr/>
          <a:lstStyle>
            <a:lvl1pPr>
              <a:defRPr/>
            </a:lvl1pPr>
          </a:lstStyle>
          <a:p>
            <a:pPr>
              <a:defRPr/>
            </a:pPr>
            <a:fld id="{D0DB0C91-26C4-4351-8A75-6C26D8A195CA}" type="slidenum">
              <a:rPr lang="en-US" altLang="zh-CN"/>
              <a:pPr>
                <a:defRPr/>
              </a:pPr>
              <a:t>‹#›</a:t>
            </a:fld>
            <a:endParaRPr lang="en-US" altLang="zh-CN"/>
          </a:p>
        </p:txBody>
      </p:sp>
    </p:spTree>
    <p:extLst>
      <p:ext uri="{BB962C8B-B14F-4D97-AF65-F5344CB8AC3E}">
        <p14:creationId xmlns:p14="http://schemas.microsoft.com/office/powerpoint/2010/main" val="3540530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DC4A154F-C7CF-4DB5-B33B-75797AB7C686}" type="datetime10">
              <a:rPr lang="zh-CN" altLang="en-US" smtClean="0"/>
              <a:t>18:52</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t>Copyright © 2013 Zhenlong Zheng</a:t>
            </a:r>
            <a:endParaRPr lang="zh-CN" altLang="en-US" dirty="0"/>
          </a:p>
        </p:txBody>
      </p:sp>
      <p:sp>
        <p:nvSpPr>
          <p:cNvPr id="7" name="Rectangle 6"/>
          <p:cNvSpPr>
            <a:spLocks noGrp="1" noChangeArrowheads="1"/>
          </p:cNvSpPr>
          <p:nvPr>
            <p:ph type="sldNum" sz="quarter" idx="12"/>
          </p:nvPr>
        </p:nvSpPr>
        <p:spPr/>
        <p:txBody>
          <a:bodyPr/>
          <a:lstStyle>
            <a:lvl1pPr>
              <a:defRPr/>
            </a:lvl1pPr>
          </a:lstStyle>
          <a:p>
            <a:pPr>
              <a:defRPr/>
            </a:pPr>
            <a:fld id="{69527055-2DDE-4BA2-A12A-5F9BCBD7A873}" type="slidenum">
              <a:rPr lang="en-US" altLang="zh-CN"/>
              <a:pPr>
                <a:defRPr/>
              </a:pPr>
              <a:t>‹#›</a:t>
            </a:fld>
            <a:endParaRPr lang="en-US" altLang="zh-CN"/>
          </a:p>
        </p:txBody>
      </p:sp>
    </p:spTree>
    <p:extLst>
      <p:ext uri="{BB962C8B-B14F-4D97-AF65-F5344CB8AC3E}">
        <p14:creationId xmlns:p14="http://schemas.microsoft.com/office/powerpoint/2010/main" val="747302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单击此处编辑母版标题样式</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26629" name="Rectangle 5"/>
          <p:cNvSpPr>
            <a:spLocks noGrp="1" noChangeArrowheads="1"/>
          </p:cNvSpPr>
          <p:nvPr>
            <p:ph type="ftr" sz="quarter" idx="3"/>
          </p:nvPr>
        </p:nvSpPr>
        <p:spPr bwMode="auto">
          <a:xfrm>
            <a:off x="1643063" y="6248400"/>
            <a:ext cx="54292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b="1">
                <a:latin typeface="+mj-lt"/>
                <a:ea typeface="+mn-ea"/>
              </a:defRPr>
            </a:lvl1pPr>
          </a:lstStyle>
          <a:p>
            <a:pPr>
              <a:defRPr/>
            </a:pPr>
            <a:r>
              <a:rPr lang="en-US" altLang="zh-CN" smtClean="0"/>
              <a:t>Copyright © 2013 Zhenlong Zheng</a:t>
            </a:r>
            <a:endParaRPr lang="zh-CN" altLang="en-US" dirty="0"/>
          </a:p>
        </p:txBody>
      </p:sp>
      <p:sp>
        <p:nvSpPr>
          <p:cNvPr id="2663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mj-lt"/>
                <a:ea typeface="+mn-ea"/>
              </a:defRPr>
            </a:lvl1pPr>
          </a:lstStyle>
          <a:p>
            <a:pPr>
              <a:defRPr/>
            </a:pPr>
            <a:fld id="{72C4CAF3-9D7F-4AE1-9D78-D76F6FA03369}" type="slidenum">
              <a:rPr lang="en-US" altLang="zh-CN"/>
              <a:pPr>
                <a:defRPr/>
              </a:pPr>
              <a:t>‹#›</a:t>
            </a:fld>
            <a:endParaRPr lang="en-US" altLang="zh-CN" dirty="0"/>
          </a:p>
        </p:txBody>
      </p:sp>
      <p:sp>
        <p:nvSpPr>
          <p:cNvPr id="1030"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zh-CN" altLang="en-US"/>
          </a:p>
        </p:txBody>
      </p:sp>
      <p:sp>
        <p:nvSpPr>
          <p:cNvPr id="1031"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endParaRPr lang="zh-CN" altLang="en-US"/>
          </a:p>
        </p:txBody>
      </p:sp>
    </p:spTree>
    <p:extLst>
      <p:ext uri="{BB962C8B-B14F-4D97-AF65-F5344CB8AC3E}">
        <p14:creationId xmlns:p14="http://schemas.microsoft.com/office/powerpoint/2010/main" val="3044953853"/>
      </p:ext>
    </p:extLst>
  </p:cSld>
  <p:clrMap bg1="lt1" tx1="dk1" bg2="lt2" tx2="dk2" accent1="accent1" accent2="accent2" accent3="accent3" accent4="accent4" accent5="accent5" accent6="accent6" hlink="hlink" folHlink="folHlink"/>
  <p:sldLayoutIdLst>
    <p:sldLayoutId id="2147492136" r:id="rId1"/>
    <p:sldLayoutId id="2147492137" r:id="rId2"/>
    <p:sldLayoutId id="2147492138" r:id="rId3"/>
    <p:sldLayoutId id="2147492139" r:id="rId4"/>
    <p:sldLayoutId id="2147492140" r:id="rId5"/>
    <p:sldLayoutId id="2147492141" r:id="rId6"/>
    <p:sldLayoutId id="2147492142" r:id="rId7"/>
    <p:sldLayoutId id="2147492143" r:id="rId8"/>
    <p:sldLayoutId id="2147492144" r:id="rId9"/>
    <p:sldLayoutId id="2147492145" r:id="rId10"/>
    <p:sldLayoutId id="2147492146" r:id="rId11"/>
    <p:sldLayoutId id="2147492147"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l" rtl="0" eaLnBrk="0" fontAlgn="base" hangingPunct="0">
        <a:spcBef>
          <a:spcPct val="0"/>
        </a:spcBef>
        <a:spcAft>
          <a:spcPct val="0"/>
        </a:spcAft>
        <a:defRPr sz="4200" b="1">
          <a:solidFill>
            <a:schemeClr val="tx2"/>
          </a:solidFill>
          <a:latin typeface="Adobe Jenson Pro" pitchFamily="18" charset="0"/>
          <a:ea typeface="Adobe 仿宋 Std R" pitchFamily="18" charset="-122"/>
          <a:cs typeface="+mj-cs"/>
        </a:defRPr>
      </a:lvl1pPr>
      <a:lvl2pPr algn="l" rtl="0" eaLnBrk="0" fontAlgn="base" hangingPunct="0">
        <a:spcBef>
          <a:spcPct val="0"/>
        </a:spcBef>
        <a:spcAft>
          <a:spcPct val="0"/>
        </a:spcAft>
        <a:defRPr sz="4200" b="1">
          <a:solidFill>
            <a:schemeClr val="tx2"/>
          </a:solidFill>
          <a:latin typeface="Adobe 仿宋 Std R" pitchFamily="18" charset="-122"/>
          <a:ea typeface="Adobe 仿宋 Std R" pitchFamily="18" charset="-122"/>
        </a:defRPr>
      </a:lvl2pPr>
      <a:lvl3pPr algn="l" rtl="0" eaLnBrk="0" fontAlgn="base" hangingPunct="0">
        <a:spcBef>
          <a:spcPct val="0"/>
        </a:spcBef>
        <a:spcAft>
          <a:spcPct val="0"/>
        </a:spcAft>
        <a:defRPr sz="4200" b="1">
          <a:solidFill>
            <a:schemeClr val="tx2"/>
          </a:solidFill>
          <a:latin typeface="Adobe 仿宋 Std R" pitchFamily="18" charset="-122"/>
          <a:ea typeface="Adobe 仿宋 Std R" pitchFamily="18" charset="-122"/>
        </a:defRPr>
      </a:lvl3pPr>
      <a:lvl4pPr algn="l" rtl="0" eaLnBrk="0" fontAlgn="base" hangingPunct="0">
        <a:spcBef>
          <a:spcPct val="0"/>
        </a:spcBef>
        <a:spcAft>
          <a:spcPct val="0"/>
        </a:spcAft>
        <a:defRPr sz="4200" b="1">
          <a:solidFill>
            <a:schemeClr val="tx2"/>
          </a:solidFill>
          <a:latin typeface="Adobe 仿宋 Std R" pitchFamily="18" charset="-122"/>
          <a:ea typeface="Adobe 仿宋 Std R" pitchFamily="18" charset="-122"/>
        </a:defRPr>
      </a:lvl4pPr>
      <a:lvl5pPr algn="l" rtl="0" eaLnBrk="0" fontAlgn="base" hangingPunct="0">
        <a:spcBef>
          <a:spcPct val="0"/>
        </a:spcBef>
        <a:spcAft>
          <a:spcPct val="0"/>
        </a:spcAft>
        <a:defRPr sz="4200" b="1">
          <a:solidFill>
            <a:schemeClr val="tx2"/>
          </a:solidFill>
          <a:latin typeface="Adobe 仿宋 Std R" pitchFamily="18" charset="-122"/>
          <a:ea typeface="Adobe 仿宋 Std R" pitchFamily="18" charset="-122"/>
        </a:defRPr>
      </a:lvl5pPr>
      <a:lvl6pPr marL="457200" algn="l" rtl="0" fontAlgn="base">
        <a:spcBef>
          <a:spcPct val="0"/>
        </a:spcBef>
        <a:spcAft>
          <a:spcPct val="0"/>
        </a:spcAft>
        <a:defRPr sz="4200">
          <a:solidFill>
            <a:schemeClr val="tx2"/>
          </a:solidFill>
          <a:latin typeface="Garamond" pitchFamily="18" charset="0"/>
          <a:ea typeface="宋体" charset="-122"/>
        </a:defRPr>
      </a:lvl6pPr>
      <a:lvl7pPr marL="914400" algn="l" rtl="0" fontAlgn="base">
        <a:spcBef>
          <a:spcPct val="0"/>
        </a:spcBef>
        <a:spcAft>
          <a:spcPct val="0"/>
        </a:spcAft>
        <a:defRPr sz="4200">
          <a:solidFill>
            <a:schemeClr val="tx2"/>
          </a:solidFill>
          <a:latin typeface="Garamond" pitchFamily="18" charset="0"/>
          <a:ea typeface="宋体" charset="-122"/>
        </a:defRPr>
      </a:lvl7pPr>
      <a:lvl8pPr marL="1371600" algn="l" rtl="0" fontAlgn="base">
        <a:spcBef>
          <a:spcPct val="0"/>
        </a:spcBef>
        <a:spcAft>
          <a:spcPct val="0"/>
        </a:spcAft>
        <a:defRPr sz="4200">
          <a:solidFill>
            <a:schemeClr val="tx2"/>
          </a:solidFill>
          <a:latin typeface="Garamond" pitchFamily="18" charset="0"/>
          <a:ea typeface="宋体" charset="-122"/>
        </a:defRPr>
      </a:lvl8pPr>
      <a:lvl9pPr marL="1828800" algn="l" rtl="0" fontAlgn="base">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Adobe Jenson Pro" pitchFamily="18" charset="0"/>
          <a:ea typeface="华文细黑" pitchFamily="2" charset="-122"/>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Ø"/>
        <a:defRPr sz="2600">
          <a:solidFill>
            <a:schemeClr val="tx1"/>
          </a:solidFill>
          <a:latin typeface="Adobe Jenson Pro" pitchFamily="18" charset="0"/>
          <a:ea typeface="华文细黑" pitchFamily="2" charset="-122"/>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Adobe Jenson Pro" pitchFamily="18" charset="0"/>
          <a:ea typeface="华文细黑" pitchFamily="2" charset="-122"/>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Adobe Jenson Pro" pitchFamily="18" charset="0"/>
          <a:ea typeface="华文细黑" pitchFamily="2" charset="-122"/>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dobe Jenson Pro" pitchFamily="18" charset="0"/>
          <a:ea typeface="华文细黑" pitchFamily="2" charset="-122"/>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846931"/>
          </a:xfrm>
          <a:prstGeom prst="rect">
            <a:avLst/>
          </a:prstGeom>
          <a:noFill/>
          <a:ln w="9525">
            <a:noFill/>
            <a:miter lim="800000"/>
            <a:headEnd/>
            <a:tailEnd/>
          </a:ln>
        </p:spPr>
        <p:txBody>
          <a:bodyPr vert="horz" wrap="square" lIns="91440" tIns="45720" rIns="91440" bIns="36000" numCol="1" anchor="b" anchorCtr="0" compatLnSpc="1">
            <a:prstTxWarp prst="textNoShape">
              <a:avLst/>
            </a:prstTxWarp>
          </a:bodyPr>
          <a:lstStyle/>
          <a:p>
            <a:pPr lvl="0"/>
            <a:r>
              <a:rPr lang="zh-TW" altLang="en-US" dirty="0" smtClean="0"/>
              <a:t>按一下此處編輯母版標題樣式</a:t>
            </a:r>
            <a:endParaRPr lang="zh-CN" altLang="en-US" dirty="0" smtClean="0"/>
          </a:p>
        </p:txBody>
      </p:sp>
      <p:sp>
        <p:nvSpPr>
          <p:cNvPr id="15363" name="Rectangle 3"/>
          <p:cNvSpPr>
            <a:spLocks noGrp="1" noChangeArrowheads="1"/>
          </p:cNvSpPr>
          <p:nvPr>
            <p:ph type="body" idx="1"/>
          </p:nvPr>
        </p:nvSpPr>
        <p:spPr bwMode="auto">
          <a:xfrm>
            <a:off x="457200" y="1340768"/>
            <a:ext cx="82296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按一下此處編輯母版文本樣式</a:t>
            </a:r>
            <a:endParaRPr lang="zh-CN" altLang="en-US" dirty="0" smtClean="0"/>
          </a:p>
          <a:p>
            <a:pPr lvl="1"/>
            <a:r>
              <a:rPr lang="zh-CN" altLang="en-US" dirty="0" smtClean="0"/>
              <a:t>第二級</a:t>
            </a:r>
          </a:p>
          <a:p>
            <a:pPr lvl="2"/>
            <a:r>
              <a:rPr lang="zh-CN" altLang="en-US" dirty="0" smtClean="0"/>
              <a:t>第三級</a:t>
            </a:r>
          </a:p>
          <a:p>
            <a:pPr lvl="3"/>
            <a:r>
              <a:rPr lang="zh-CN" altLang="en-US" dirty="0" smtClean="0"/>
              <a:t>第四級</a:t>
            </a:r>
          </a:p>
          <a:p>
            <a:pPr lvl="4"/>
            <a:r>
              <a:rPr lang="zh-CN" altLang="en-US" dirty="0" smtClean="0"/>
              <a:t>第五級</a:t>
            </a:r>
          </a:p>
        </p:txBody>
      </p:sp>
      <p:sp>
        <p:nvSpPr>
          <p:cNvPr id="26630" name="Rectangle 6"/>
          <p:cNvSpPr>
            <a:spLocks noGrp="1" noChangeArrowheads="1"/>
          </p:cNvSpPr>
          <p:nvPr>
            <p:ph type="sldNum" sz="quarter" idx="4"/>
          </p:nvPr>
        </p:nvSpPr>
        <p:spPr bwMode="auto">
          <a:xfrm>
            <a:off x="6588224" y="6525344"/>
            <a:ext cx="2133600"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solidFill>
                  <a:srgbClr val="2A0015"/>
                </a:solidFill>
                <a:latin typeface="Adobe Jenson Pro Capt" pitchFamily="18" charset="0"/>
                <a:ea typeface="+mn-ea"/>
              </a:defRPr>
            </a:lvl1pPr>
          </a:lstStyle>
          <a:p>
            <a:fld id="{0C913308-F349-4B6D-A68A-DD1791B4A57B}" type="slidenum">
              <a:rPr lang="zh-CN" altLang="en-US" smtClean="0"/>
              <a:pPr/>
              <a:t>‹#›</a:t>
            </a:fld>
            <a:endParaRPr lang="zh-CN" altLang="en-US" dirty="0"/>
          </a:p>
        </p:txBody>
      </p:sp>
      <p:cxnSp>
        <p:nvCxnSpPr>
          <p:cNvPr id="7" name="直接连接符 6"/>
          <p:cNvCxnSpPr/>
          <p:nvPr userDrawn="1"/>
        </p:nvCxnSpPr>
        <p:spPr>
          <a:xfrm>
            <a:off x="0" y="6453336"/>
            <a:ext cx="9144000" cy="0"/>
          </a:xfrm>
          <a:prstGeom prst="line">
            <a:avLst/>
          </a:prstGeom>
          <a:ln w="12700">
            <a:solidFill>
              <a:schemeClr val="accent6">
                <a:lumMod val="75000"/>
              </a:schemeClr>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467544" y="1196752"/>
            <a:ext cx="8208912"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9" name="Rectangle 6"/>
          <p:cNvSpPr txBox="1">
            <a:spLocks noChangeArrowheads="1"/>
          </p:cNvSpPr>
          <p:nvPr userDrawn="1"/>
        </p:nvSpPr>
        <p:spPr bwMode="auto">
          <a:xfrm>
            <a:off x="3131840" y="6562097"/>
            <a:ext cx="2578968"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zh-CN"/>
            </a:defPPr>
            <a:lvl1pPr marL="0" algn="r" defTabSz="914400" rtl="0" eaLnBrk="1" fontAlgn="auto" latinLnBrk="0" hangingPunct="1">
              <a:spcBef>
                <a:spcPts val="0"/>
              </a:spcBef>
              <a:spcAft>
                <a:spcPts val="0"/>
              </a:spcAft>
              <a:defRPr sz="1200" kern="1200">
                <a:solidFill>
                  <a:srgbClr val="2A0015"/>
                </a:solidFill>
                <a:latin typeface="Adobe Jenson Pro Capt"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Garamond"/>
                <a:ea typeface="+mn-ea"/>
              </a:rPr>
              <a:t>Copyright © 2013 </a:t>
            </a:r>
            <a:r>
              <a:rPr kumimoji="0" lang="en-US" altLang="en-US" sz="1200" b="1" i="0" u="none" strike="noStrike" kern="1200" cap="none" spc="0" normalizeH="0" baseline="0" noProof="0" dirty="0" err="1" smtClean="0">
                <a:ln>
                  <a:noFill/>
                </a:ln>
                <a:solidFill>
                  <a:srgbClr val="000000"/>
                </a:solidFill>
                <a:effectLst/>
                <a:uLnTx/>
                <a:uFillTx/>
                <a:latin typeface="Garamond"/>
                <a:ea typeface="+mn-ea"/>
              </a:rPr>
              <a:t>Zhenlong</a:t>
            </a:r>
            <a:r>
              <a:rPr kumimoji="0" lang="en-US" altLang="en-US" sz="1200" b="1" i="0" u="none" strike="noStrike" kern="1200" cap="none" spc="0" normalizeH="0" baseline="0" noProof="0" dirty="0" smtClean="0">
                <a:ln>
                  <a:noFill/>
                </a:ln>
                <a:solidFill>
                  <a:srgbClr val="000000"/>
                </a:solidFill>
                <a:effectLst/>
                <a:uLnTx/>
                <a:uFillTx/>
                <a:latin typeface="Garamond"/>
                <a:ea typeface="+mn-ea"/>
              </a:rPr>
              <a:t> </a:t>
            </a:r>
            <a:r>
              <a:rPr kumimoji="0" lang="en-US" altLang="en-US" sz="1200" b="1" i="0" u="none" strike="noStrike" kern="1200" cap="none" spc="0" normalizeH="0" baseline="0" noProof="0" dirty="0" err="1" smtClean="0">
                <a:ln>
                  <a:noFill/>
                </a:ln>
                <a:solidFill>
                  <a:srgbClr val="000000"/>
                </a:solidFill>
                <a:effectLst/>
                <a:uLnTx/>
                <a:uFillTx/>
                <a:latin typeface="Garamond"/>
                <a:ea typeface="+mn-ea"/>
              </a:rPr>
              <a:t>Zheng</a:t>
            </a:r>
            <a:endParaRPr kumimoji="0" lang="en-US" altLang="en-US" sz="1200" b="1" i="0" u="none" strike="noStrike" kern="1200" cap="none" spc="0" normalizeH="0" baseline="0" noProof="0" dirty="0">
              <a:ln>
                <a:noFill/>
              </a:ln>
              <a:solidFill>
                <a:srgbClr val="000000"/>
              </a:solidFill>
              <a:effectLst/>
              <a:uLnTx/>
              <a:uFillTx/>
              <a:latin typeface="Garamond"/>
              <a:ea typeface="+mn-ea"/>
            </a:endParaRPr>
          </a:p>
        </p:txBody>
      </p:sp>
    </p:spTree>
    <p:extLst>
      <p:ext uri="{BB962C8B-B14F-4D97-AF65-F5344CB8AC3E}">
        <p14:creationId xmlns:p14="http://schemas.microsoft.com/office/powerpoint/2010/main" val="1026652444"/>
      </p:ext>
    </p:extLst>
  </p:cSld>
  <p:clrMap bg1="lt1" tx1="dk1" bg2="lt2" tx2="dk2" accent1="accent1" accent2="accent2" accent3="accent3" accent4="accent4" accent5="accent5" accent6="accent6" hlink="hlink" folHlink="folHlink"/>
  <p:sldLayoutIdLst>
    <p:sldLayoutId id="2147492149" r:id="rId1"/>
    <p:sldLayoutId id="2147492150" r:id="rId2"/>
    <p:sldLayoutId id="2147492151" r:id="rId3"/>
    <p:sldLayoutId id="2147492152" r:id="rId4"/>
    <p:sldLayoutId id="2147492153" r:id="rId5"/>
    <p:sldLayoutId id="2147492154" r:id="rId6"/>
    <p:sldLayoutId id="2147492155" r:id="rId7"/>
    <p:sldLayoutId id="2147492156" r:id="rId8"/>
    <p:sldLayoutId id="2147492157" r:id="rId9"/>
    <p:sldLayoutId id="2147492158" r:id="rId10"/>
    <p:sldLayoutId id="2147492159" r:id="rId11"/>
    <p:sldLayoutId id="2147492160" r:id="rId12"/>
    <p:sldLayoutId id="2147492161" r:id="rId13"/>
    <p:sldLayoutId id="2147492162" r:id="rId14"/>
    <p:sldLayoutId id="2147492163" r:id="rId15"/>
    <p:sldLayoutId id="2147492164" r:id="rId1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l" rtl="0" eaLnBrk="0" fontAlgn="base" hangingPunct="0">
        <a:spcBef>
          <a:spcPct val="0"/>
        </a:spcBef>
        <a:spcAft>
          <a:spcPct val="0"/>
        </a:spcAft>
        <a:defRPr sz="4200" b="0">
          <a:solidFill>
            <a:srgbClr val="006600"/>
          </a:solidFill>
          <a:latin typeface="Adobe Jenson Pro Capt" pitchFamily="18" charset="0"/>
          <a:ea typeface="Adobe 黑体 Std R" pitchFamily="34" charset="-122"/>
          <a:cs typeface="+mj-cs"/>
        </a:defRPr>
      </a:lvl1pPr>
      <a:lvl2pPr algn="l" rtl="0" eaLnBrk="0" fontAlgn="base" hangingPunct="0">
        <a:spcBef>
          <a:spcPct val="0"/>
        </a:spcBef>
        <a:spcAft>
          <a:spcPct val="0"/>
        </a:spcAft>
        <a:defRPr sz="4200">
          <a:solidFill>
            <a:schemeClr val="tx2"/>
          </a:solidFill>
          <a:latin typeface="Garamond" pitchFamily="18" charset="0"/>
          <a:ea typeface="宋体" charset="-122"/>
        </a:defRPr>
      </a:lvl2pPr>
      <a:lvl3pPr algn="l" rtl="0" eaLnBrk="0" fontAlgn="base" hangingPunct="0">
        <a:spcBef>
          <a:spcPct val="0"/>
        </a:spcBef>
        <a:spcAft>
          <a:spcPct val="0"/>
        </a:spcAft>
        <a:defRPr sz="4200">
          <a:solidFill>
            <a:schemeClr val="tx2"/>
          </a:solidFill>
          <a:latin typeface="Garamond" pitchFamily="18" charset="0"/>
          <a:ea typeface="宋体" charset="-122"/>
        </a:defRPr>
      </a:lvl3pPr>
      <a:lvl4pPr algn="l" rtl="0" eaLnBrk="0" fontAlgn="base" hangingPunct="0">
        <a:spcBef>
          <a:spcPct val="0"/>
        </a:spcBef>
        <a:spcAft>
          <a:spcPct val="0"/>
        </a:spcAft>
        <a:defRPr sz="4200">
          <a:solidFill>
            <a:schemeClr val="tx2"/>
          </a:solidFill>
          <a:latin typeface="Garamond" pitchFamily="18" charset="0"/>
          <a:ea typeface="宋体" charset="-122"/>
        </a:defRPr>
      </a:lvl4pPr>
      <a:lvl5pPr algn="l" rtl="0" eaLnBrk="0" fontAlgn="base" hangingPunct="0">
        <a:spcBef>
          <a:spcPct val="0"/>
        </a:spcBef>
        <a:spcAft>
          <a:spcPct val="0"/>
        </a:spcAft>
        <a:defRPr sz="4200">
          <a:solidFill>
            <a:schemeClr val="tx2"/>
          </a:solidFill>
          <a:latin typeface="Garamond" pitchFamily="18" charset="0"/>
          <a:ea typeface="宋体" charset="-122"/>
        </a:defRPr>
      </a:lvl5pPr>
      <a:lvl6pPr marL="457200" algn="l" rtl="0" fontAlgn="base">
        <a:spcBef>
          <a:spcPct val="0"/>
        </a:spcBef>
        <a:spcAft>
          <a:spcPct val="0"/>
        </a:spcAft>
        <a:defRPr sz="4200">
          <a:solidFill>
            <a:schemeClr val="tx2"/>
          </a:solidFill>
          <a:latin typeface="Garamond" pitchFamily="18" charset="0"/>
          <a:ea typeface="宋体" charset="-122"/>
        </a:defRPr>
      </a:lvl6pPr>
      <a:lvl7pPr marL="914400" algn="l" rtl="0" fontAlgn="base">
        <a:spcBef>
          <a:spcPct val="0"/>
        </a:spcBef>
        <a:spcAft>
          <a:spcPct val="0"/>
        </a:spcAft>
        <a:defRPr sz="4200">
          <a:solidFill>
            <a:schemeClr val="tx2"/>
          </a:solidFill>
          <a:latin typeface="Garamond" pitchFamily="18" charset="0"/>
          <a:ea typeface="宋体" charset="-122"/>
        </a:defRPr>
      </a:lvl7pPr>
      <a:lvl8pPr marL="1371600" algn="l" rtl="0" fontAlgn="base">
        <a:spcBef>
          <a:spcPct val="0"/>
        </a:spcBef>
        <a:spcAft>
          <a:spcPct val="0"/>
        </a:spcAft>
        <a:defRPr sz="4200">
          <a:solidFill>
            <a:schemeClr val="tx2"/>
          </a:solidFill>
          <a:latin typeface="Garamond" pitchFamily="18" charset="0"/>
          <a:ea typeface="宋体" charset="-122"/>
        </a:defRPr>
      </a:lvl8pPr>
      <a:lvl9pPr marL="1828800" algn="l" rtl="0" fontAlgn="base">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0" fontAlgn="base" hangingPunct="0">
        <a:lnSpc>
          <a:spcPct val="100000"/>
        </a:lnSpc>
        <a:spcBef>
          <a:spcPts val="1200"/>
        </a:spcBef>
        <a:spcAft>
          <a:spcPct val="0"/>
        </a:spcAft>
        <a:buClr>
          <a:schemeClr val="accent6">
            <a:lumMod val="75000"/>
          </a:schemeClr>
        </a:buClr>
        <a:buSzPct val="65000"/>
        <a:buFontTx/>
        <a:buBlip>
          <a:blip r:embed="rId18"/>
        </a:buBlip>
        <a:defRPr sz="3000" b="0" baseline="0">
          <a:solidFill>
            <a:schemeClr val="tx1">
              <a:lumMod val="85000"/>
              <a:lumOff val="15000"/>
            </a:schemeClr>
          </a:solidFill>
          <a:latin typeface="Adobe Jenson Pro" pitchFamily="18" charset="0"/>
          <a:ea typeface="Adobe 楷体 Std R" pitchFamily="18" charset="-122"/>
          <a:cs typeface="+mn-cs"/>
        </a:defRPr>
      </a:lvl1pPr>
      <a:lvl2pPr marL="669925" indent="-325438" algn="l" rtl="0" eaLnBrk="0" fontAlgn="base" hangingPunct="0">
        <a:lnSpc>
          <a:spcPct val="100000"/>
        </a:lnSpc>
        <a:spcBef>
          <a:spcPts val="1200"/>
        </a:spcBef>
        <a:spcAft>
          <a:spcPct val="0"/>
        </a:spcAft>
        <a:buClr>
          <a:srgbClr val="000066"/>
        </a:buClr>
        <a:buSzPct val="60000"/>
        <a:buFontTx/>
        <a:buBlip>
          <a:blip r:embed="rId18"/>
        </a:buBlip>
        <a:defRPr sz="2600" b="0" baseline="0">
          <a:solidFill>
            <a:schemeClr val="tx1">
              <a:lumMod val="85000"/>
              <a:lumOff val="15000"/>
            </a:schemeClr>
          </a:solidFill>
          <a:latin typeface="Adobe Jenson Pro" pitchFamily="18" charset="0"/>
          <a:ea typeface="Adobe 楷体 Std R" pitchFamily="18" charset="-122"/>
        </a:defRPr>
      </a:lvl2pPr>
      <a:lvl3pPr marL="1022350" indent="-350838" algn="l" rtl="0" eaLnBrk="0" fontAlgn="base" hangingPunct="0">
        <a:lnSpc>
          <a:spcPct val="100000"/>
        </a:lnSpc>
        <a:spcBef>
          <a:spcPts val="1200"/>
        </a:spcBef>
        <a:spcAft>
          <a:spcPct val="0"/>
        </a:spcAft>
        <a:buClr>
          <a:schemeClr val="accent6">
            <a:lumMod val="75000"/>
          </a:schemeClr>
        </a:buClr>
        <a:buSzPct val="65000"/>
        <a:buFontTx/>
        <a:buBlip>
          <a:blip r:embed="rId18"/>
        </a:buBlip>
        <a:defRPr sz="2200" b="0" baseline="0">
          <a:solidFill>
            <a:schemeClr val="tx1">
              <a:lumMod val="85000"/>
              <a:lumOff val="15000"/>
            </a:schemeClr>
          </a:solidFill>
          <a:latin typeface="Adobe Jenson Pro" pitchFamily="18" charset="0"/>
          <a:ea typeface="Adobe 楷体 Std R" pitchFamily="18" charset="-122"/>
        </a:defRPr>
      </a:lvl3pPr>
      <a:lvl4pPr marL="1339850" indent="-315913" algn="l" rtl="0" eaLnBrk="0" fontAlgn="base" hangingPunct="0">
        <a:lnSpc>
          <a:spcPct val="100000"/>
        </a:lnSpc>
        <a:spcBef>
          <a:spcPts val="1200"/>
        </a:spcBef>
        <a:spcAft>
          <a:spcPct val="0"/>
        </a:spcAft>
        <a:buClr>
          <a:srgbClr val="000066"/>
        </a:buClr>
        <a:buSzPct val="70000"/>
        <a:buFontTx/>
        <a:buBlip>
          <a:blip r:embed="rId18"/>
        </a:buBlip>
        <a:defRPr sz="2000" b="0" baseline="0">
          <a:solidFill>
            <a:schemeClr val="tx1">
              <a:lumMod val="85000"/>
              <a:lumOff val="15000"/>
            </a:schemeClr>
          </a:solidFill>
          <a:latin typeface="Adobe Jenson Pro" pitchFamily="18" charset="0"/>
          <a:ea typeface="Adobe 楷体 Std R" pitchFamily="18" charset="-122"/>
        </a:defRPr>
      </a:lvl4pPr>
      <a:lvl5pPr marL="1681163" indent="-339725" algn="l" rtl="0" eaLnBrk="0" fontAlgn="base" hangingPunct="0">
        <a:lnSpc>
          <a:spcPct val="100000"/>
        </a:lnSpc>
        <a:spcBef>
          <a:spcPts val="1200"/>
        </a:spcBef>
        <a:spcAft>
          <a:spcPct val="0"/>
        </a:spcAft>
        <a:buClr>
          <a:schemeClr val="accent6">
            <a:lumMod val="75000"/>
          </a:schemeClr>
        </a:buClr>
        <a:buSzPct val="75000"/>
        <a:buFontTx/>
        <a:buBlip>
          <a:blip r:embed="rId18"/>
        </a:buBlip>
        <a:defRPr sz="2000" b="0" baseline="0">
          <a:solidFill>
            <a:schemeClr val="tx1">
              <a:lumMod val="85000"/>
              <a:lumOff val="15000"/>
            </a:schemeClr>
          </a:solidFill>
          <a:latin typeface="Adobe Jenson Pro" pitchFamily="18" charset="0"/>
          <a:ea typeface="Adobe 楷体 Std R" pitchFamily="18" charset="-122"/>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lzheng@xmu.edu.cn" TargetMode="External"/><Relationship Id="rId2" Type="http://schemas.openxmlformats.org/officeDocument/2006/relationships/hyperlink" Target="http://efinance.org.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w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19.wmf"/><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1.wmf"/><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22.w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6.wmf"/><Relationship Id="rId4" Type="http://schemas.openxmlformats.org/officeDocument/2006/relationships/oleObject" Target="../embeddings/oleObject13.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8.wmf"/><Relationship Id="rId5" Type="http://schemas.openxmlformats.org/officeDocument/2006/relationships/oleObject" Target="../embeddings/oleObject15.bin"/><Relationship Id="rId4" Type="http://schemas.openxmlformats.org/officeDocument/2006/relationships/image" Target="../media/image27.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0.wmf"/><Relationship Id="rId5" Type="http://schemas.openxmlformats.org/officeDocument/2006/relationships/oleObject" Target="../embeddings/oleObject17.bin"/><Relationship Id="rId4" Type="http://schemas.openxmlformats.org/officeDocument/2006/relationships/image" Target="../media/image29.wmf"/></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1.wmf"/><Relationship Id="rId4"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226.png"/><Relationship Id="rId7" Type="http://schemas.openxmlformats.org/officeDocument/2006/relationships/image" Target="../media/image36.wmf"/><Relationship Id="rId2" Type="http://schemas.openxmlformats.org/officeDocument/2006/relationships/slideLayout" Target="../slideLayouts/slideLayout15.xml"/><Relationship Id="rId1" Type="http://schemas.openxmlformats.org/officeDocument/2006/relationships/vmlDrawing" Target="../drawings/vmlDrawing16.vml"/><Relationship Id="rId6" Type="http://schemas.openxmlformats.org/officeDocument/2006/relationships/oleObject" Target="../embeddings/oleObject20.bin"/><Relationship Id="rId5" Type="http://schemas.openxmlformats.org/officeDocument/2006/relationships/image" Target="../media/image35.wmf"/><Relationship Id="rId4" Type="http://schemas.openxmlformats.org/officeDocument/2006/relationships/oleObject" Target="../embeddings/oleObject19.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611560" y="1196752"/>
            <a:ext cx="8064500" cy="2015455"/>
          </a:xfrm>
        </p:spPr>
        <p:txBody>
          <a:bodyPr/>
          <a:lstStyle/>
          <a:p>
            <a:pPr algn="ctr" eaLnBrk="1" hangingPunct="1"/>
            <a:r>
              <a:rPr lang="en-US" altLang="zh-CN" sz="4000" dirty="0">
                <a:cs typeface="Times New Roman" pitchFamily="18" charset="0"/>
              </a:rPr>
              <a:t>Chapter 20</a:t>
            </a:r>
            <a:br>
              <a:rPr lang="en-US" altLang="zh-CN" sz="4000" dirty="0">
                <a:cs typeface="Times New Roman" pitchFamily="18" charset="0"/>
              </a:rPr>
            </a:br>
            <a:r>
              <a:rPr lang="en-US" altLang="zh-CN" sz="4000" dirty="0">
                <a:cs typeface="Times New Roman" pitchFamily="18" charset="0"/>
              </a:rPr>
              <a:t>Basic Numerical Procedures</a:t>
            </a:r>
            <a:r>
              <a:rPr lang="en-US" altLang="zh-CN" sz="4000" dirty="0">
                <a:latin typeface="Times New Roman" pitchFamily="18" charset="0"/>
                <a:cs typeface="Times New Roman" pitchFamily="18" charset="0"/>
              </a:rPr>
              <a:t/>
            </a:r>
            <a:br>
              <a:rPr lang="en-US" altLang="zh-CN" sz="4000" dirty="0">
                <a:latin typeface="Times New Roman" pitchFamily="18" charset="0"/>
                <a:cs typeface="Times New Roman" pitchFamily="18" charset="0"/>
              </a:rPr>
            </a:br>
            <a:r>
              <a:rPr lang="en-US" altLang="zh-CN" dirty="0" smtClean="0"/>
              <a:t/>
            </a:r>
            <a:br>
              <a:rPr lang="en-US" altLang="zh-CN" dirty="0" smtClean="0"/>
            </a:br>
            <a:endParaRPr lang="zh-CN" altLang="en-US" dirty="0" smtClean="0"/>
          </a:p>
        </p:txBody>
      </p:sp>
      <p:sp>
        <p:nvSpPr>
          <p:cNvPr id="88067" name="Rectangle 3"/>
          <p:cNvSpPr>
            <a:spLocks noGrp="1" noChangeArrowheads="1"/>
          </p:cNvSpPr>
          <p:nvPr>
            <p:ph type="subTitle" idx="1"/>
          </p:nvPr>
        </p:nvSpPr>
        <p:spPr>
          <a:xfrm>
            <a:off x="1908175" y="2565400"/>
            <a:ext cx="5864225" cy="3311872"/>
          </a:xfrm>
        </p:spPr>
        <p:txBody>
          <a:bodyPr/>
          <a:lstStyle/>
          <a:p>
            <a:pPr eaLnBrk="1" hangingPunct="1">
              <a:lnSpc>
                <a:spcPct val="90000"/>
              </a:lnSpc>
            </a:pPr>
            <a:endParaRPr lang="en-US" altLang="zh-CN" dirty="0" smtClean="0"/>
          </a:p>
          <a:p>
            <a:pPr eaLnBrk="1" hangingPunct="1">
              <a:lnSpc>
                <a:spcPct val="90000"/>
              </a:lnSpc>
            </a:pPr>
            <a:endParaRPr lang="en-US" altLang="zh-CN" dirty="0" smtClean="0"/>
          </a:p>
          <a:p>
            <a:pPr eaLnBrk="1" hangingPunct="1">
              <a:lnSpc>
                <a:spcPct val="90000"/>
              </a:lnSpc>
            </a:pPr>
            <a:r>
              <a:rPr lang="zh-CN" altLang="en-US" dirty="0" smtClean="0">
                <a:latin typeface="隶书" pitchFamily="49" charset="-122"/>
                <a:ea typeface="隶书" pitchFamily="49" charset="-122"/>
              </a:rPr>
              <a:t>郑振龙</a:t>
            </a:r>
          </a:p>
          <a:p>
            <a:pPr eaLnBrk="1" hangingPunct="1">
              <a:lnSpc>
                <a:spcPct val="90000"/>
              </a:lnSpc>
            </a:pPr>
            <a:r>
              <a:rPr lang="zh-CN" altLang="en-US" dirty="0" smtClean="0">
                <a:latin typeface="隶书" pitchFamily="49" charset="-122"/>
                <a:ea typeface="隶书" pitchFamily="49" charset="-122"/>
              </a:rPr>
              <a:t>厦门大学金融系</a:t>
            </a:r>
            <a:endParaRPr lang="en-US" altLang="zh-CN" dirty="0" smtClean="0">
              <a:latin typeface="隶书" pitchFamily="49" charset="-122"/>
              <a:ea typeface="隶书" pitchFamily="49" charset="-122"/>
            </a:endParaRPr>
          </a:p>
          <a:p>
            <a:pPr eaLnBrk="1" hangingPunct="1">
              <a:lnSpc>
                <a:spcPct val="90000"/>
              </a:lnSpc>
            </a:pPr>
            <a:r>
              <a:rPr lang="zh-CN" altLang="en-US" dirty="0">
                <a:latin typeface="隶书" pitchFamily="49" charset="-122"/>
                <a:ea typeface="隶书" pitchFamily="49" charset="-122"/>
              </a:rPr>
              <a:t>课程</a:t>
            </a:r>
            <a:r>
              <a:rPr lang="zh-CN" altLang="en-US" dirty="0" smtClean="0">
                <a:latin typeface="隶书" pitchFamily="49" charset="-122"/>
                <a:ea typeface="隶书" pitchFamily="49" charset="-122"/>
              </a:rPr>
              <a:t>网站</a:t>
            </a:r>
            <a:r>
              <a:rPr lang="zh-CN" altLang="en-US" dirty="0" smtClean="0"/>
              <a:t>：</a:t>
            </a:r>
            <a:r>
              <a:rPr lang="en-US" altLang="zh-CN" dirty="0" smtClean="0">
                <a:latin typeface="Times New Roman" pitchFamily="18" charset="0"/>
                <a:cs typeface="Times New Roman" pitchFamily="18" charset="0"/>
                <a:hlinkClick r:id="rId2"/>
              </a:rPr>
              <a:t>http://efinance.org.cn</a:t>
            </a:r>
            <a:r>
              <a:rPr lang="en-US" altLang="zh-CN" dirty="0" smtClean="0">
                <a:latin typeface="Times New Roman" pitchFamily="18" charset="0"/>
                <a:cs typeface="Times New Roman" pitchFamily="18" charset="0"/>
              </a:rPr>
              <a:t> </a:t>
            </a:r>
          </a:p>
          <a:p>
            <a:pPr eaLnBrk="1" hangingPunct="1">
              <a:lnSpc>
                <a:spcPct val="90000"/>
              </a:lnSpc>
            </a:pPr>
            <a:r>
              <a:rPr lang="en-US" altLang="zh-CN" dirty="0" smtClean="0">
                <a:latin typeface="Times New Roman" pitchFamily="18" charset="0"/>
                <a:cs typeface="Times New Roman" pitchFamily="18" charset="0"/>
              </a:rPr>
              <a:t>Email:         </a:t>
            </a:r>
            <a:r>
              <a:rPr lang="en-US" altLang="zh-CN" dirty="0" smtClean="0">
                <a:latin typeface="Times New Roman" pitchFamily="18" charset="0"/>
                <a:cs typeface="Times New Roman" pitchFamily="18" charset="0"/>
                <a:hlinkClick r:id="rId3"/>
              </a:rPr>
              <a:t>zlzheng@xmu.edu.cn</a:t>
            </a:r>
            <a:r>
              <a:rPr lang="en-US" altLang="zh-CN" dirty="0" smtClean="0">
                <a:latin typeface="Times New Roman" pitchFamily="18" charset="0"/>
                <a:cs typeface="Times New Roman" pitchFamily="18" charset="0"/>
              </a:rPr>
              <a:t> </a:t>
            </a:r>
          </a:p>
          <a:p>
            <a:pPr eaLnBrk="1" hangingPunct="1">
              <a:lnSpc>
                <a:spcPct val="90000"/>
              </a:lnSpc>
            </a:pPr>
            <a:endParaRPr lang="en-US" altLang="zh-CN" dirty="0" smtClean="0"/>
          </a:p>
        </p:txBody>
      </p:sp>
    </p:spTree>
    <p:extLst>
      <p:ext uri="{BB962C8B-B14F-4D97-AF65-F5344CB8AC3E}">
        <p14:creationId xmlns:p14="http://schemas.microsoft.com/office/powerpoint/2010/main" val="203177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332656"/>
            <a:ext cx="7772400" cy="1143000"/>
          </a:xfrm>
        </p:spPr>
        <p:txBody>
          <a:bodyPr/>
          <a:lstStyle/>
          <a:p>
            <a:pPr eaLnBrk="1" fontAlgn="auto" hangingPunct="1">
              <a:spcAft>
                <a:spcPts val="0"/>
              </a:spcAft>
              <a:defRPr/>
            </a:pPr>
            <a:r>
              <a:rPr lang="en-US" altLang="zh-CN" dirty="0">
                <a:solidFill>
                  <a:schemeClr val="tx2">
                    <a:satMod val="130000"/>
                  </a:schemeClr>
                </a:solidFill>
                <a:ea typeface="+mn-ea"/>
              </a:rPr>
              <a:t>Example </a:t>
            </a:r>
            <a:r>
              <a:rPr lang="en-US" altLang="zh-CN" sz="2400" dirty="0">
                <a:solidFill>
                  <a:schemeClr val="tx2">
                    <a:satMod val="130000"/>
                  </a:schemeClr>
                </a:solidFill>
                <a:ea typeface="+mn-ea"/>
              </a:rPr>
              <a:t>(continued; Figure 20.3, page 431)</a:t>
            </a:r>
            <a:r>
              <a:rPr lang="en-US" altLang="zh-CN" dirty="0">
                <a:solidFill>
                  <a:schemeClr val="tx2">
                    <a:satMod val="130000"/>
                  </a:schemeClr>
                </a:solidFill>
                <a:ea typeface="+mn-ea"/>
              </a:rPr>
              <a:t/>
            </a:r>
            <a:br>
              <a:rPr lang="en-US" altLang="zh-CN" dirty="0">
                <a:solidFill>
                  <a:schemeClr val="tx2">
                    <a:satMod val="130000"/>
                  </a:schemeClr>
                </a:solidFill>
                <a:ea typeface="+mn-ea"/>
              </a:rPr>
            </a:br>
            <a:endParaRPr lang="en-US" altLang="zh-CN" dirty="0">
              <a:solidFill>
                <a:schemeClr val="tx2">
                  <a:satMod val="130000"/>
                </a:schemeClr>
              </a:solidFill>
              <a:ea typeface="+mn-ea"/>
            </a:endParaRPr>
          </a:p>
        </p:txBody>
      </p:sp>
      <p:sp>
        <p:nvSpPr>
          <p:cNvPr id="286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CN" smtClean="0">
                <a:ea typeface="宋体" pitchFamily="2" charset="-122"/>
              </a:rPr>
              <a:t>Copyright © 2013 Zhenlong Zheng</a:t>
            </a:r>
            <a:endParaRPr lang="en-US" altLang="zh-CN">
              <a:ea typeface="宋体" pitchFamily="2" charset="-122"/>
            </a:endParaRPr>
          </a:p>
        </p:txBody>
      </p:sp>
      <p:sp>
        <p:nvSpPr>
          <p:cNvPr id="286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F7F3F7B-F56A-405A-A069-145464BE3721}" type="slidenum">
              <a:rPr lang="en-US" altLang="zh-CN"/>
              <a:pPr eaLnBrk="1" hangingPunct="1"/>
              <a:t>10</a:t>
            </a:fld>
            <a:endParaRPr lang="en-US" altLang="zh-CN"/>
          </a:p>
        </p:txBody>
      </p:sp>
      <p:pic>
        <p:nvPicPr>
          <p:cNvPr id="2867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268760"/>
            <a:ext cx="6696744" cy="486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1A92C8D5-CE2E-4472-A66E-7376924376AA}" type="datetime10">
              <a:rPr lang="zh-CN" altLang="en-US" smtClean="0"/>
              <a:t>18:52</a:t>
            </a:fld>
            <a:endParaRPr lang="en-US" altLang="zh-CN"/>
          </a:p>
        </p:txBody>
      </p:sp>
    </p:spTree>
    <p:extLst>
      <p:ext uri="{BB962C8B-B14F-4D97-AF65-F5344CB8AC3E}">
        <p14:creationId xmlns:p14="http://schemas.microsoft.com/office/powerpoint/2010/main" val="2994637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lIns="92075" tIns="46038" rIns="92075" bIns="46038"/>
          <a:lstStyle/>
          <a:p>
            <a:pPr eaLnBrk="1" fontAlgn="auto" hangingPunct="1">
              <a:spcAft>
                <a:spcPts val="0"/>
              </a:spcAft>
              <a:defRPr/>
            </a:pPr>
            <a:r>
              <a:rPr lang="en-US">
                <a:solidFill>
                  <a:schemeClr val="tx2">
                    <a:satMod val="130000"/>
                  </a:schemeClr>
                </a:solidFill>
              </a:rPr>
              <a:t>Calculation of Delta</a:t>
            </a:r>
          </a:p>
        </p:txBody>
      </p:sp>
      <p:sp>
        <p:nvSpPr>
          <p:cNvPr id="3076" name="Rectangle 3"/>
          <p:cNvSpPr>
            <a:spLocks noGrp="1" noChangeArrowheads="1"/>
          </p:cNvSpPr>
          <p:nvPr>
            <p:ph idx="1"/>
          </p:nvPr>
        </p:nvSpPr>
        <p:spPr/>
        <p:txBody>
          <a:bodyPr lIns="92075" tIns="46038" rIns="92075" bIns="46038"/>
          <a:lstStyle/>
          <a:p>
            <a:pPr eaLnBrk="1" hangingPunct="1">
              <a:buFont typeface="Wingdings" pitchFamily="2" charset="2"/>
              <a:buNone/>
            </a:pPr>
            <a:r>
              <a:rPr lang="en-US" altLang="zh-CN" smtClean="0">
                <a:ea typeface="宋体" pitchFamily="2" charset="-122"/>
              </a:rPr>
              <a:t>Delta is calculated from the nodes at time </a:t>
            </a:r>
            <a:r>
              <a:rPr lang="en-US" altLang="zh-CN" smtClean="0">
                <a:latin typeface="Symbol" pitchFamily="18" charset="2"/>
                <a:ea typeface="宋体" pitchFamily="2" charset="-122"/>
              </a:rPr>
              <a:t>D</a:t>
            </a:r>
            <a:r>
              <a:rPr lang="en-US" altLang="zh-CN" i="1" smtClean="0">
                <a:latin typeface="Times New Roman" pitchFamily="18" charset="0"/>
                <a:ea typeface="宋体" pitchFamily="2" charset="-122"/>
              </a:rPr>
              <a:t>t </a:t>
            </a:r>
          </a:p>
          <a:p>
            <a:pPr eaLnBrk="1" hangingPunct="1">
              <a:buFont typeface="Wingdings" pitchFamily="2" charset="2"/>
              <a:buNone/>
            </a:pPr>
            <a:endParaRPr lang="en-US" altLang="zh-CN" i="1" smtClean="0">
              <a:latin typeface="Times New Roman" pitchFamily="18" charset="0"/>
              <a:ea typeface="宋体" pitchFamily="2" charset="-122"/>
            </a:endParaRPr>
          </a:p>
        </p:txBody>
      </p:sp>
      <p:sp>
        <p:nvSpPr>
          <p:cNvPr id="30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30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2C41E1-0A77-4CB3-BB4A-9B8B2E4ED98F}" type="slidenum">
              <a:rPr lang="en-US" altLang="en-US"/>
              <a:pPr eaLnBrk="1" hangingPunct="1"/>
              <a:t>11</a:t>
            </a:fld>
            <a:endParaRPr lang="en-US" altLang="en-US"/>
          </a:p>
        </p:txBody>
      </p:sp>
      <p:graphicFrame>
        <p:nvGraphicFramePr>
          <p:cNvPr id="3074" name="Object 4"/>
          <p:cNvGraphicFramePr>
            <a:graphicFrameLocks/>
          </p:cNvGraphicFramePr>
          <p:nvPr/>
        </p:nvGraphicFramePr>
        <p:xfrm>
          <a:off x="2286000" y="2819400"/>
          <a:ext cx="4876800" cy="990600"/>
        </p:xfrm>
        <a:graphic>
          <a:graphicData uri="http://schemas.openxmlformats.org/presentationml/2006/ole">
            <mc:AlternateContent xmlns:mc="http://schemas.openxmlformats.org/markup-compatibility/2006">
              <mc:Choice xmlns:v="urn:schemas-microsoft-com:vml" Requires="v">
                <p:oleObj spid="_x0000_s259084" name="Equation" r:id="rId4" imgW="1828800" imgH="393480" progId="Equation.2">
                  <p:embed/>
                </p:oleObj>
              </mc:Choice>
              <mc:Fallback>
                <p:oleObj name="Equation" r:id="rId4" imgW="1828800" imgH="393480" progId="Equation.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819400"/>
                        <a:ext cx="487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日期占位符 1"/>
          <p:cNvSpPr>
            <a:spLocks noGrp="1"/>
          </p:cNvSpPr>
          <p:nvPr>
            <p:ph type="dt" sz="half" idx="10"/>
          </p:nvPr>
        </p:nvSpPr>
        <p:spPr/>
        <p:txBody>
          <a:bodyPr/>
          <a:lstStyle/>
          <a:p>
            <a:pPr>
              <a:defRPr/>
            </a:pPr>
            <a:fld id="{C264B430-78F6-43EA-878C-6BCFCD5FCB12}" type="datetime10">
              <a:rPr lang="zh-CN" altLang="en-US" smtClean="0"/>
              <a:t>18:52</a:t>
            </a:fld>
            <a:endParaRPr lang="en-US" altLang="zh-CN"/>
          </a:p>
        </p:txBody>
      </p:sp>
    </p:spTree>
    <p:extLst>
      <p:ext uri="{BB962C8B-B14F-4D97-AF65-F5344CB8AC3E}">
        <p14:creationId xmlns:p14="http://schemas.microsoft.com/office/powerpoint/2010/main" val="2435556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lIns="92075" tIns="46038" rIns="92075" bIns="46038"/>
          <a:lstStyle/>
          <a:p>
            <a:pPr eaLnBrk="1" fontAlgn="auto" hangingPunct="1">
              <a:spcAft>
                <a:spcPts val="0"/>
              </a:spcAft>
              <a:defRPr/>
            </a:pPr>
            <a:r>
              <a:rPr lang="en-US">
                <a:solidFill>
                  <a:schemeClr val="tx2">
                    <a:satMod val="130000"/>
                  </a:schemeClr>
                </a:solidFill>
              </a:rPr>
              <a:t>Calculation of Gamma</a:t>
            </a:r>
          </a:p>
        </p:txBody>
      </p:sp>
      <p:sp>
        <p:nvSpPr>
          <p:cNvPr id="4100" name="Rectangle 3"/>
          <p:cNvSpPr>
            <a:spLocks noGrp="1" noChangeArrowheads="1"/>
          </p:cNvSpPr>
          <p:nvPr>
            <p:ph idx="1"/>
          </p:nvPr>
        </p:nvSpPr>
        <p:spPr/>
        <p:txBody>
          <a:bodyPr lIns="92075" tIns="46038" rIns="92075" bIns="46038"/>
          <a:lstStyle/>
          <a:p>
            <a:pPr eaLnBrk="1" hangingPunct="1">
              <a:buFont typeface="Wingdings" pitchFamily="2" charset="2"/>
              <a:buNone/>
            </a:pPr>
            <a:r>
              <a:rPr lang="en-US" altLang="zh-CN" smtClean="0">
                <a:ea typeface="宋体" pitchFamily="2" charset="-122"/>
              </a:rPr>
              <a:t>	Gamma is calculated from the nodes at time 2</a:t>
            </a:r>
            <a:r>
              <a:rPr lang="en-US" altLang="zh-CN" smtClean="0">
                <a:latin typeface="Symbol" pitchFamily="18" charset="2"/>
                <a:ea typeface="宋体" pitchFamily="2" charset="-122"/>
              </a:rPr>
              <a:t>D</a:t>
            </a:r>
            <a:r>
              <a:rPr lang="en-US" altLang="zh-CN" i="1" smtClean="0">
                <a:latin typeface="Times New Roman" pitchFamily="18" charset="0"/>
                <a:ea typeface="宋体" pitchFamily="2" charset="-122"/>
              </a:rPr>
              <a:t>t</a:t>
            </a:r>
          </a:p>
          <a:p>
            <a:pPr eaLnBrk="1" hangingPunct="1">
              <a:buFont typeface="Wingdings" pitchFamily="2" charset="2"/>
              <a:buNone/>
            </a:pPr>
            <a:endParaRPr lang="en-US" altLang="zh-CN" i="1" smtClean="0">
              <a:latin typeface="Times New Roman" pitchFamily="18" charset="0"/>
              <a:ea typeface="宋体" pitchFamily="2" charset="-122"/>
            </a:endParaRPr>
          </a:p>
        </p:txBody>
      </p:sp>
      <p:sp>
        <p:nvSpPr>
          <p:cNvPr id="41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41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6B9FE00-1129-4320-AE85-FCE7689BCAB4}" type="slidenum">
              <a:rPr lang="en-US" altLang="en-US"/>
              <a:pPr eaLnBrk="1" hangingPunct="1"/>
              <a:t>12</a:t>
            </a:fld>
            <a:endParaRPr lang="en-US" altLang="en-US"/>
          </a:p>
        </p:txBody>
      </p:sp>
      <p:graphicFrame>
        <p:nvGraphicFramePr>
          <p:cNvPr id="4098" name="Object 4"/>
          <p:cNvGraphicFramePr>
            <a:graphicFrameLocks/>
          </p:cNvGraphicFramePr>
          <p:nvPr/>
        </p:nvGraphicFramePr>
        <p:xfrm>
          <a:off x="1524000" y="2819400"/>
          <a:ext cx="7010400" cy="1776413"/>
        </p:xfrm>
        <a:graphic>
          <a:graphicData uri="http://schemas.openxmlformats.org/presentationml/2006/ole">
            <mc:AlternateContent xmlns:mc="http://schemas.openxmlformats.org/markup-compatibility/2006">
              <mc:Choice xmlns:v="urn:schemas-microsoft-com:vml" Requires="v">
                <p:oleObj spid="_x0000_s260108" name="Equation" r:id="rId4" imgW="3174840" imgH="799920" progId="Equation.2">
                  <p:embed/>
                </p:oleObj>
              </mc:Choice>
              <mc:Fallback>
                <p:oleObj name="Equation" r:id="rId4" imgW="3174840" imgH="799920" progId="Equation.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819400"/>
                        <a:ext cx="7010400" cy="177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TextBox 6"/>
          <p:cNvSpPr txBox="1">
            <a:spLocks noChangeArrowheads="1"/>
          </p:cNvSpPr>
          <p:nvPr/>
        </p:nvSpPr>
        <p:spPr bwMode="auto">
          <a:xfrm>
            <a:off x="3962400" y="5257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=0.5(62.99-50)+0.5(50-39.69)</a:t>
            </a:r>
            <a:endParaRPr lang="en-US" altLang="zh-CN">
              <a:ea typeface="宋体" pitchFamily="2" charset="-122"/>
            </a:endParaRPr>
          </a:p>
        </p:txBody>
      </p:sp>
      <p:cxnSp>
        <p:nvCxnSpPr>
          <p:cNvPr id="4104" name="Straight Arrow Connector 9"/>
          <p:cNvCxnSpPr>
            <a:cxnSpLocks noChangeShapeType="1"/>
          </p:cNvCxnSpPr>
          <p:nvPr/>
        </p:nvCxnSpPr>
        <p:spPr bwMode="auto">
          <a:xfrm rot="10800000">
            <a:off x="3733800" y="4572000"/>
            <a:ext cx="685800" cy="609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日期占位符 1"/>
          <p:cNvSpPr>
            <a:spLocks noGrp="1"/>
          </p:cNvSpPr>
          <p:nvPr>
            <p:ph type="dt" sz="half" idx="10"/>
          </p:nvPr>
        </p:nvSpPr>
        <p:spPr/>
        <p:txBody>
          <a:bodyPr/>
          <a:lstStyle/>
          <a:p>
            <a:pPr>
              <a:defRPr/>
            </a:pPr>
            <a:fld id="{6E9CC514-F638-4146-B20E-1FFC60892917}" type="datetime10">
              <a:rPr lang="zh-CN" altLang="en-US" smtClean="0"/>
              <a:t>18:52</a:t>
            </a:fld>
            <a:endParaRPr lang="en-US" altLang="zh-CN"/>
          </a:p>
        </p:txBody>
      </p:sp>
    </p:spTree>
    <p:extLst>
      <p:ext uri="{BB962C8B-B14F-4D97-AF65-F5344CB8AC3E}">
        <p14:creationId xmlns:p14="http://schemas.microsoft.com/office/powerpoint/2010/main" val="4288631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lIns="92075" tIns="46038" rIns="92075" bIns="46038"/>
          <a:lstStyle/>
          <a:p>
            <a:pPr eaLnBrk="1" fontAlgn="auto" hangingPunct="1">
              <a:spcAft>
                <a:spcPts val="0"/>
              </a:spcAft>
              <a:defRPr/>
            </a:pPr>
            <a:r>
              <a:rPr lang="en-US">
                <a:solidFill>
                  <a:schemeClr val="tx2">
                    <a:satMod val="130000"/>
                  </a:schemeClr>
                </a:solidFill>
              </a:rPr>
              <a:t>Calculation of Theta</a:t>
            </a:r>
          </a:p>
        </p:txBody>
      </p:sp>
      <p:sp>
        <p:nvSpPr>
          <p:cNvPr id="5124" name="Rectangle 3"/>
          <p:cNvSpPr>
            <a:spLocks noGrp="1" noChangeArrowheads="1"/>
          </p:cNvSpPr>
          <p:nvPr>
            <p:ph idx="1"/>
          </p:nvPr>
        </p:nvSpPr>
        <p:spPr/>
        <p:txBody>
          <a:bodyPr lIns="92075" tIns="46038" rIns="92075" bIns="46038"/>
          <a:lstStyle/>
          <a:p>
            <a:pPr eaLnBrk="1" hangingPunct="1">
              <a:buFont typeface="Wingdings" pitchFamily="2" charset="2"/>
              <a:buNone/>
            </a:pPr>
            <a:r>
              <a:rPr lang="en-US" altLang="zh-CN" smtClean="0">
                <a:ea typeface="宋体" pitchFamily="2" charset="-122"/>
              </a:rPr>
              <a:t>	Theta is calculated from the central nodes at times </a:t>
            </a:r>
            <a:r>
              <a:rPr lang="en-US" altLang="zh-CN" smtClean="0">
                <a:latin typeface="Times New Roman" pitchFamily="18" charset="0"/>
                <a:ea typeface="宋体" pitchFamily="2" charset="-122"/>
              </a:rPr>
              <a:t>0</a:t>
            </a:r>
            <a:r>
              <a:rPr lang="en-US" altLang="zh-CN" smtClean="0">
                <a:ea typeface="宋体" pitchFamily="2" charset="-122"/>
              </a:rPr>
              <a:t> and 2</a:t>
            </a:r>
            <a:r>
              <a:rPr lang="en-US" altLang="zh-CN" smtClean="0">
                <a:latin typeface="Symbol" pitchFamily="18" charset="2"/>
                <a:ea typeface="宋体" pitchFamily="2" charset="-122"/>
              </a:rPr>
              <a:t>D</a:t>
            </a:r>
            <a:r>
              <a:rPr lang="en-US" altLang="zh-CN" i="1" smtClean="0">
                <a:latin typeface="Times New Roman" pitchFamily="18" charset="0"/>
                <a:ea typeface="宋体" pitchFamily="2" charset="-122"/>
              </a:rPr>
              <a:t>t</a:t>
            </a:r>
          </a:p>
          <a:p>
            <a:pPr eaLnBrk="1" hangingPunct="1">
              <a:buFont typeface="Wingdings" pitchFamily="2" charset="2"/>
              <a:buNone/>
            </a:pPr>
            <a:endParaRPr lang="en-US" altLang="zh-CN" i="1" smtClean="0">
              <a:latin typeface="Times New Roman" pitchFamily="18" charset="0"/>
              <a:ea typeface="宋体" pitchFamily="2" charset="-122"/>
            </a:endParaRPr>
          </a:p>
          <a:p>
            <a:pPr eaLnBrk="1" hangingPunct="1">
              <a:buFont typeface="Wingdings" pitchFamily="2" charset="2"/>
              <a:buNone/>
            </a:pPr>
            <a:endParaRPr lang="en-US" altLang="zh-CN" i="1" smtClean="0">
              <a:latin typeface="Times New Roman" pitchFamily="18" charset="0"/>
              <a:ea typeface="宋体" pitchFamily="2" charset="-122"/>
            </a:endParaRPr>
          </a:p>
        </p:txBody>
      </p:sp>
      <p:sp>
        <p:nvSpPr>
          <p:cNvPr id="5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5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F58B39-6F89-449A-8625-A09563FEE1AB}" type="slidenum">
              <a:rPr lang="en-US" altLang="en-US"/>
              <a:pPr eaLnBrk="1" hangingPunct="1"/>
              <a:t>13</a:t>
            </a:fld>
            <a:endParaRPr lang="en-US" altLang="en-US"/>
          </a:p>
        </p:txBody>
      </p:sp>
      <p:graphicFrame>
        <p:nvGraphicFramePr>
          <p:cNvPr id="5122" name="Object 4"/>
          <p:cNvGraphicFramePr>
            <a:graphicFrameLocks/>
          </p:cNvGraphicFramePr>
          <p:nvPr/>
        </p:nvGraphicFramePr>
        <p:xfrm>
          <a:off x="1905000" y="3276600"/>
          <a:ext cx="4987925" cy="1376363"/>
        </p:xfrm>
        <a:graphic>
          <a:graphicData uri="http://schemas.openxmlformats.org/presentationml/2006/ole">
            <mc:AlternateContent xmlns:mc="http://schemas.openxmlformats.org/markup-compatibility/2006">
              <mc:Choice xmlns:v="urn:schemas-microsoft-com:vml" Requires="v">
                <p:oleObj spid="_x0000_s261132" name="Equation" r:id="rId4" imgW="2311200" imgH="609480" progId="Equation.2">
                  <p:embed/>
                </p:oleObj>
              </mc:Choice>
              <mc:Fallback>
                <p:oleObj name="Equation" r:id="rId4" imgW="2311200" imgH="609480" progId="Equation.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276600"/>
                        <a:ext cx="4987925"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日期占位符 1"/>
          <p:cNvSpPr>
            <a:spLocks noGrp="1"/>
          </p:cNvSpPr>
          <p:nvPr>
            <p:ph type="dt" sz="half" idx="10"/>
          </p:nvPr>
        </p:nvSpPr>
        <p:spPr/>
        <p:txBody>
          <a:bodyPr/>
          <a:lstStyle/>
          <a:p>
            <a:pPr>
              <a:defRPr/>
            </a:pPr>
            <a:fld id="{87743A61-27D5-4ED5-B0E7-3D4B26334A01}" type="datetime10">
              <a:rPr lang="zh-CN" altLang="en-US" smtClean="0"/>
              <a:t>18:52</a:t>
            </a:fld>
            <a:endParaRPr lang="en-US" altLang="zh-CN"/>
          </a:p>
        </p:txBody>
      </p:sp>
    </p:spTree>
    <p:extLst>
      <p:ext uri="{BB962C8B-B14F-4D97-AF65-F5344CB8AC3E}">
        <p14:creationId xmlns:p14="http://schemas.microsoft.com/office/powerpoint/2010/main" val="102216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lIns="92075" tIns="46038" rIns="92075" bIns="46038"/>
          <a:lstStyle/>
          <a:p>
            <a:pPr eaLnBrk="1" fontAlgn="auto" hangingPunct="1">
              <a:spcAft>
                <a:spcPts val="0"/>
              </a:spcAft>
              <a:defRPr/>
            </a:pPr>
            <a:r>
              <a:rPr lang="en-US">
                <a:solidFill>
                  <a:schemeClr val="tx2">
                    <a:satMod val="130000"/>
                  </a:schemeClr>
                </a:solidFill>
              </a:rPr>
              <a:t>Calculation of Vega</a:t>
            </a:r>
          </a:p>
        </p:txBody>
      </p:sp>
      <p:sp>
        <p:nvSpPr>
          <p:cNvPr id="6148" name="Rectangle 3"/>
          <p:cNvSpPr>
            <a:spLocks noGrp="1" noChangeArrowheads="1"/>
          </p:cNvSpPr>
          <p:nvPr>
            <p:ph idx="1"/>
          </p:nvPr>
        </p:nvSpPr>
        <p:spPr>
          <a:xfrm>
            <a:off x="683568" y="1600200"/>
            <a:ext cx="8003232" cy="4530725"/>
          </a:xfrm>
        </p:spPr>
        <p:txBody>
          <a:bodyPr lIns="92075" tIns="46038" rIns="92075" bIns="46038"/>
          <a:lstStyle/>
          <a:p>
            <a:pPr eaLnBrk="1" hangingPunct="1"/>
            <a:r>
              <a:rPr lang="en-US" altLang="zh-CN" dirty="0" smtClean="0">
                <a:ea typeface="宋体" pitchFamily="2" charset="-122"/>
              </a:rPr>
              <a:t>We can proceed as follows</a:t>
            </a:r>
          </a:p>
          <a:p>
            <a:pPr eaLnBrk="1" hangingPunct="1"/>
            <a:r>
              <a:rPr lang="en-US" altLang="zh-CN" dirty="0" smtClean="0">
                <a:ea typeface="宋体" pitchFamily="2" charset="-122"/>
              </a:rPr>
              <a:t>Construct a new tree with a volatility of 41% instead of 40%. </a:t>
            </a:r>
          </a:p>
          <a:p>
            <a:pPr eaLnBrk="1" hangingPunct="1"/>
            <a:r>
              <a:rPr lang="en-US" altLang="zh-CN" dirty="0" smtClean="0">
                <a:ea typeface="宋体" pitchFamily="2" charset="-122"/>
              </a:rPr>
              <a:t>Value of option is 4.62</a:t>
            </a:r>
          </a:p>
          <a:p>
            <a:pPr eaLnBrk="1" hangingPunct="1"/>
            <a:r>
              <a:rPr lang="en-US" altLang="zh-CN" dirty="0" smtClean="0">
                <a:ea typeface="宋体" pitchFamily="2" charset="-122"/>
              </a:rPr>
              <a:t>Vega is</a:t>
            </a:r>
          </a:p>
          <a:p>
            <a:pPr eaLnBrk="1" hangingPunct="1">
              <a:buFont typeface="Wingdings" pitchFamily="2" charset="2"/>
              <a:buNone/>
            </a:pPr>
            <a:endParaRPr lang="en-US" altLang="zh-CN" dirty="0" smtClean="0">
              <a:ea typeface="宋体" pitchFamily="2" charset="-122"/>
            </a:endParaRPr>
          </a:p>
        </p:txBody>
      </p:sp>
      <p:sp>
        <p:nvSpPr>
          <p:cNvPr id="61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61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811AAC2-16CB-4AA5-85EA-AC5EB5E49E73}" type="slidenum">
              <a:rPr lang="en-US" altLang="en-US"/>
              <a:pPr eaLnBrk="1" hangingPunct="1"/>
              <a:t>14</a:t>
            </a:fld>
            <a:endParaRPr lang="en-US" altLang="en-US"/>
          </a:p>
        </p:txBody>
      </p:sp>
      <p:graphicFrame>
        <p:nvGraphicFramePr>
          <p:cNvPr id="6146" name="Object 4"/>
          <p:cNvGraphicFramePr>
            <a:graphicFrameLocks/>
          </p:cNvGraphicFramePr>
          <p:nvPr/>
        </p:nvGraphicFramePr>
        <p:xfrm>
          <a:off x="2438400" y="4191000"/>
          <a:ext cx="4114800" cy="990600"/>
        </p:xfrm>
        <a:graphic>
          <a:graphicData uri="http://schemas.openxmlformats.org/presentationml/2006/ole">
            <mc:AlternateContent xmlns:mc="http://schemas.openxmlformats.org/markup-compatibility/2006">
              <mc:Choice xmlns:v="urn:schemas-microsoft-com:vml" Requires="v">
                <p:oleObj spid="_x0000_s262156" name="Equation" r:id="rId4" imgW="1815840" imgH="419040" progId="Equation.2">
                  <p:embed/>
                </p:oleObj>
              </mc:Choice>
              <mc:Fallback>
                <p:oleObj name="Equation" r:id="rId4" imgW="1815840" imgH="419040" progId="Equation.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191000"/>
                        <a:ext cx="411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日期占位符 1"/>
          <p:cNvSpPr>
            <a:spLocks noGrp="1"/>
          </p:cNvSpPr>
          <p:nvPr>
            <p:ph type="dt" sz="half" idx="10"/>
          </p:nvPr>
        </p:nvSpPr>
        <p:spPr/>
        <p:txBody>
          <a:bodyPr/>
          <a:lstStyle/>
          <a:p>
            <a:pPr>
              <a:defRPr/>
            </a:pPr>
            <a:fld id="{C4CF4572-0B87-4A8B-B145-36442051BA1D}" type="datetime10">
              <a:rPr lang="zh-CN" altLang="en-US" smtClean="0"/>
              <a:t>18:52</a:t>
            </a:fld>
            <a:endParaRPr lang="en-US" altLang="zh-CN"/>
          </a:p>
        </p:txBody>
      </p:sp>
    </p:spTree>
    <p:extLst>
      <p:ext uri="{BB962C8B-B14F-4D97-AF65-F5344CB8AC3E}">
        <p14:creationId xmlns:p14="http://schemas.microsoft.com/office/powerpoint/2010/main" val="29517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lIns="92075" tIns="46038" rIns="92075" bIns="46038">
            <a:normAutofit fontScale="90000"/>
          </a:bodyPr>
          <a:lstStyle/>
          <a:p>
            <a:pPr eaLnBrk="1" fontAlgn="auto" hangingPunct="1">
              <a:spcAft>
                <a:spcPts val="0"/>
              </a:spcAft>
              <a:defRPr/>
            </a:pPr>
            <a:r>
              <a:rPr lang="en-US" dirty="0">
                <a:solidFill>
                  <a:schemeClr val="tx2">
                    <a:satMod val="130000"/>
                  </a:schemeClr>
                </a:solidFill>
              </a:rPr>
              <a:t>Trees for Options on Indices, Currencies and Futures Contracts</a:t>
            </a:r>
          </a:p>
        </p:txBody>
      </p:sp>
      <p:sp>
        <p:nvSpPr>
          <p:cNvPr id="29699" name="Rectangle 3"/>
          <p:cNvSpPr>
            <a:spLocks noGrp="1" noChangeArrowheads="1"/>
          </p:cNvSpPr>
          <p:nvPr>
            <p:ph idx="1"/>
          </p:nvPr>
        </p:nvSpPr>
        <p:spPr/>
        <p:txBody>
          <a:bodyPr lIns="92075" tIns="46038" rIns="92075" bIns="46038"/>
          <a:lstStyle/>
          <a:p>
            <a:pPr eaLnBrk="1" hangingPunct="1">
              <a:buFont typeface="Wingdings" pitchFamily="2" charset="2"/>
              <a:buNone/>
            </a:pPr>
            <a:endParaRPr lang="en-US" altLang="zh-CN" smtClean="0">
              <a:ea typeface="宋体" pitchFamily="2" charset="-122"/>
            </a:endParaRPr>
          </a:p>
          <a:p>
            <a:pPr eaLnBrk="1" hangingPunct="1">
              <a:buFont typeface="Wingdings" pitchFamily="2" charset="2"/>
              <a:buNone/>
            </a:pPr>
            <a:r>
              <a:rPr lang="en-US" altLang="zh-CN" smtClean="0">
                <a:ea typeface="宋体" pitchFamily="2" charset="-122"/>
              </a:rPr>
              <a:t>As with Black-Scholes-Merton:</a:t>
            </a:r>
          </a:p>
          <a:p>
            <a:pPr lvl="1" eaLnBrk="1" hangingPunct="1"/>
            <a:r>
              <a:rPr lang="en-US" altLang="zh-CN" smtClean="0">
                <a:ea typeface="宋体" pitchFamily="2" charset="-122"/>
              </a:rPr>
              <a:t>For options on stock indices,</a:t>
            </a:r>
            <a:r>
              <a:rPr lang="en-US" altLang="zh-CN" i="1" smtClean="0">
                <a:ea typeface="宋体" pitchFamily="2" charset="-122"/>
              </a:rPr>
              <a:t> </a:t>
            </a:r>
            <a:r>
              <a:rPr lang="en-US" altLang="zh-CN" i="1" smtClean="0">
                <a:latin typeface="Times New Roman" pitchFamily="18" charset="0"/>
                <a:ea typeface="宋体" pitchFamily="2" charset="-122"/>
              </a:rPr>
              <a:t>q</a:t>
            </a:r>
            <a:r>
              <a:rPr lang="en-US" altLang="zh-CN" i="1" smtClean="0">
                <a:ea typeface="宋体" pitchFamily="2" charset="-122"/>
              </a:rPr>
              <a:t> </a:t>
            </a:r>
            <a:r>
              <a:rPr lang="en-US" altLang="zh-CN" smtClean="0">
                <a:ea typeface="宋体" pitchFamily="2" charset="-122"/>
              </a:rPr>
              <a:t>equals the dividend yield on the index</a:t>
            </a:r>
          </a:p>
          <a:p>
            <a:pPr lvl="1" eaLnBrk="1" hangingPunct="1"/>
            <a:r>
              <a:rPr lang="en-US" altLang="zh-CN" smtClean="0">
                <a:ea typeface="宋体" pitchFamily="2" charset="-122"/>
              </a:rPr>
              <a:t>For options on a foreign currency, </a:t>
            </a:r>
            <a:r>
              <a:rPr lang="en-US" altLang="zh-CN" i="1" smtClean="0">
                <a:latin typeface="Times New Roman" pitchFamily="18" charset="0"/>
                <a:ea typeface="宋体" pitchFamily="2" charset="-122"/>
              </a:rPr>
              <a:t>q</a:t>
            </a:r>
            <a:r>
              <a:rPr lang="en-US" altLang="zh-CN" i="1" smtClean="0">
                <a:ea typeface="宋体" pitchFamily="2" charset="-122"/>
              </a:rPr>
              <a:t> </a:t>
            </a:r>
            <a:r>
              <a:rPr lang="en-US" altLang="zh-CN" smtClean="0">
                <a:ea typeface="宋体" pitchFamily="2" charset="-122"/>
              </a:rPr>
              <a:t>equals the foreign risk-free rate</a:t>
            </a:r>
          </a:p>
          <a:p>
            <a:pPr lvl="1" eaLnBrk="1" hangingPunct="1"/>
            <a:r>
              <a:rPr lang="en-US" altLang="zh-CN" smtClean="0">
                <a:ea typeface="宋体" pitchFamily="2" charset="-122"/>
              </a:rPr>
              <a:t>For options on futures contracts </a:t>
            </a:r>
            <a:r>
              <a:rPr lang="en-US" altLang="zh-CN" i="1" smtClean="0">
                <a:latin typeface="Times New Roman" pitchFamily="18" charset="0"/>
                <a:ea typeface="宋体" pitchFamily="2" charset="-122"/>
              </a:rPr>
              <a:t>q</a:t>
            </a:r>
            <a:r>
              <a:rPr lang="en-US" altLang="zh-CN" smtClean="0">
                <a:latin typeface="Times New Roman" pitchFamily="18" charset="0"/>
                <a:ea typeface="宋体" pitchFamily="2" charset="-122"/>
              </a:rPr>
              <a:t> =</a:t>
            </a:r>
            <a:r>
              <a:rPr lang="en-US" altLang="zh-CN" i="1" smtClean="0">
                <a:latin typeface="Times New Roman" pitchFamily="18" charset="0"/>
                <a:ea typeface="宋体" pitchFamily="2" charset="-122"/>
              </a:rPr>
              <a:t> r</a:t>
            </a:r>
          </a:p>
        </p:txBody>
      </p:sp>
      <p:sp>
        <p:nvSpPr>
          <p:cNvPr id="297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29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FEA748B-DED0-4A1C-A214-6EC474E025CC}" type="slidenum">
              <a:rPr lang="en-US" altLang="en-US"/>
              <a:pPr eaLnBrk="1" hangingPunct="1"/>
              <a:t>15</a:t>
            </a:fld>
            <a:endParaRPr lang="en-US" altLang="en-US"/>
          </a:p>
        </p:txBody>
      </p:sp>
      <p:sp>
        <p:nvSpPr>
          <p:cNvPr id="2" name="日期占位符 1"/>
          <p:cNvSpPr>
            <a:spLocks noGrp="1"/>
          </p:cNvSpPr>
          <p:nvPr>
            <p:ph type="dt" sz="half" idx="10"/>
          </p:nvPr>
        </p:nvSpPr>
        <p:spPr/>
        <p:txBody>
          <a:bodyPr/>
          <a:lstStyle/>
          <a:p>
            <a:pPr>
              <a:defRPr/>
            </a:pPr>
            <a:fld id="{77ACA4DA-1781-4ABF-A550-E7BD790433D9}" type="datetime10">
              <a:rPr lang="zh-CN" altLang="en-US" smtClean="0"/>
              <a:t>18:52</a:t>
            </a:fld>
            <a:endParaRPr lang="en-US" altLang="zh-CN"/>
          </a:p>
        </p:txBody>
      </p:sp>
    </p:spTree>
    <p:extLst>
      <p:ext uri="{BB962C8B-B14F-4D97-AF65-F5344CB8AC3E}">
        <p14:creationId xmlns:p14="http://schemas.microsoft.com/office/powerpoint/2010/main" val="30188339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Binomial Tree for Stock Paying Known </a:t>
            </a:r>
            <a:r>
              <a:rPr lang="en-US" altLang="zh-CN" dirty="0" smtClean="0"/>
              <a:t>Dividends </a:t>
            </a:r>
            <a:r>
              <a:rPr lang="en-US" altLang="zh-CN" dirty="0" smtClean="0">
                <a:solidFill>
                  <a:srgbClr val="FF0000"/>
                </a:solidFill>
              </a:rPr>
              <a:t>Yield</a:t>
            </a:r>
            <a:endParaRPr lang="zh-CN" altLang="en-US" dirty="0">
              <a:solidFill>
                <a:srgbClr val="FF0000"/>
              </a:solidFill>
            </a:endParaRPr>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pPr>
              <a:defRPr/>
            </a:pPr>
            <a:fld id="{87C480C5-244D-4627-A344-EA5BB91020BE}" type="datetime10">
              <a:rPr lang="zh-CN" altLang="en-US" smtClean="0"/>
              <a:t>18:52</a:t>
            </a:fld>
            <a:endParaRPr lang="en-US" altLang="zh-CN"/>
          </a:p>
        </p:txBody>
      </p:sp>
      <p:sp>
        <p:nvSpPr>
          <p:cNvPr id="5" name="页脚占位符 4"/>
          <p:cNvSpPr>
            <a:spLocks noGrp="1"/>
          </p:cNvSpPr>
          <p:nvPr>
            <p:ph type="ftr" sz="quarter" idx="11"/>
          </p:nvPr>
        </p:nvSpPr>
        <p:spPr/>
        <p:txBody>
          <a:bodyPr/>
          <a:lstStyle/>
          <a:p>
            <a:pPr>
              <a:defRPr/>
            </a:pPr>
            <a:r>
              <a:rPr lang="en-US" altLang="zh-CN" smtClean="0"/>
              <a:t>Copyright © 2013 Zhenlong Zheng</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pPr>
                <a:defRPr/>
              </a:pPr>
              <a:t>16</a:t>
            </a:fld>
            <a:endParaRPr lang="en-US" altLang="zh-CN"/>
          </a:p>
        </p:txBody>
      </p:sp>
      <p:pic>
        <p:nvPicPr>
          <p:cNvPr id="271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35292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979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lIns="92075" tIns="46038" rIns="92075" bIns="46038">
            <a:normAutofit fontScale="90000"/>
          </a:bodyPr>
          <a:lstStyle/>
          <a:p>
            <a:pPr eaLnBrk="1" fontAlgn="auto" hangingPunct="1">
              <a:spcAft>
                <a:spcPts val="0"/>
              </a:spcAft>
              <a:defRPr/>
            </a:pPr>
            <a:r>
              <a:rPr lang="en-US" dirty="0">
                <a:solidFill>
                  <a:schemeClr val="tx2">
                    <a:satMod val="130000"/>
                  </a:schemeClr>
                </a:solidFill>
              </a:rPr>
              <a:t>Binomial Tree for </a:t>
            </a:r>
            <a:r>
              <a:rPr lang="en-US" dirty="0" smtClean="0">
                <a:solidFill>
                  <a:schemeClr val="tx2">
                    <a:satMod val="130000"/>
                  </a:schemeClr>
                </a:solidFill>
              </a:rPr>
              <a:t>Stock Paying Known Dividends</a:t>
            </a:r>
            <a:endParaRPr lang="en-US" dirty="0">
              <a:solidFill>
                <a:schemeClr val="tx2">
                  <a:satMod val="130000"/>
                </a:schemeClr>
              </a:solidFill>
            </a:endParaRPr>
          </a:p>
        </p:txBody>
      </p:sp>
      <p:sp>
        <p:nvSpPr>
          <p:cNvPr id="30723" name="Rectangle 3"/>
          <p:cNvSpPr>
            <a:spLocks noGrp="1" noChangeArrowheads="1"/>
          </p:cNvSpPr>
          <p:nvPr>
            <p:ph idx="1"/>
          </p:nvPr>
        </p:nvSpPr>
        <p:spPr>
          <a:xfrm>
            <a:off x="611560" y="1700808"/>
            <a:ext cx="7232650" cy="3352800"/>
          </a:xfrm>
        </p:spPr>
        <p:txBody>
          <a:bodyPr lIns="92075" tIns="46038" rIns="92075" bIns="46038"/>
          <a:lstStyle/>
          <a:p>
            <a:pPr eaLnBrk="1" hangingPunct="1"/>
            <a:r>
              <a:rPr lang="en-US" altLang="zh-CN" dirty="0" smtClean="0">
                <a:ea typeface="宋体" pitchFamily="2" charset="-122"/>
              </a:rPr>
              <a:t>Procedure:</a:t>
            </a:r>
          </a:p>
          <a:p>
            <a:pPr lvl="1" eaLnBrk="1" hangingPunct="1"/>
            <a:r>
              <a:rPr lang="en-US" altLang="zh-CN" dirty="0" smtClean="0">
                <a:ea typeface="宋体" pitchFamily="2" charset="-122"/>
              </a:rPr>
              <a:t>Construct a tree for the stock price less the present value of the dividends</a:t>
            </a:r>
          </a:p>
          <a:p>
            <a:pPr lvl="1" eaLnBrk="1" hangingPunct="1"/>
            <a:r>
              <a:rPr lang="en-US" altLang="zh-CN" dirty="0" smtClean="0">
                <a:ea typeface="宋体" pitchFamily="2" charset="-122"/>
              </a:rPr>
              <a:t>Create a new tree by adding the present value of the dividends at each node</a:t>
            </a:r>
          </a:p>
          <a:p>
            <a:pPr eaLnBrk="1" hangingPunct="1"/>
            <a:r>
              <a:rPr lang="en-US" altLang="zh-CN" dirty="0" smtClean="0">
                <a:ea typeface="宋体" pitchFamily="2" charset="-122"/>
              </a:rPr>
              <a:t>This ensures that the tree recombines and makes assumptions similar to those when the Black-Scholes-Merton model is used for European options</a:t>
            </a:r>
          </a:p>
        </p:txBody>
      </p:sp>
      <p:sp>
        <p:nvSpPr>
          <p:cNvPr id="307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307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8A189FC-43C9-4765-B94F-BE471D1EF036}" type="slidenum">
              <a:rPr lang="en-US" altLang="en-US"/>
              <a:pPr eaLnBrk="1" hangingPunct="1"/>
              <a:t>17</a:t>
            </a:fld>
            <a:endParaRPr lang="en-US" altLang="en-US"/>
          </a:p>
        </p:txBody>
      </p:sp>
      <p:sp>
        <p:nvSpPr>
          <p:cNvPr id="2" name="日期占位符 1"/>
          <p:cNvSpPr>
            <a:spLocks noGrp="1"/>
          </p:cNvSpPr>
          <p:nvPr>
            <p:ph type="dt" sz="half" idx="10"/>
          </p:nvPr>
        </p:nvSpPr>
        <p:spPr/>
        <p:txBody>
          <a:bodyPr/>
          <a:lstStyle/>
          <a:p>
            <a:pPr>
              <a:defRPr/>
            </a:pPr>
            <a:fld id="{A665BAFD-54DF-4118-BB7E-965F445AE0E7}" type="datetime10">
              <a:rPr lang="zh-CN" altLang="en-US" smtClean="0"/>
              <a:t>18:52</a:t>
            </a:fld>
            <a:endParaRPr lang="en-US" altLang="zh-CN"/>
          </a:p>
        </p:txBody>
      </p:sp>
    </p:spTree>
    <p:extLst>
      <p:ext uri="{BB962C8B-B14F-4D97-AF65-F5344CB8AC3E}">
        <p14:creationId xmlns:p14="http://schemas.microsoft.com/office/powerpoint/2010/main" val="8169723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495003"/>
          </a:xfrm>
        </p:spPr>
        <p:txBody>
          <a:bodyPr/>
          <a:lstStyle/>
          <a:p>
            <a:r>
              <a:rPr lang="en-US" altLang="zh-CN" dirty="0"/>
              <a:t>Binomial Tree for Stock Paying Known Dividends</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pPr>
              <a:defRPr/>
            </a:pPr>
            <a:fld id="{8628FFE6-2E4A-47F5-8E0A-2EEC9F0A0826}" type="datetime10">
              <a:rPr lang="zh-CN" altLang="en-US" smtClean="0"/>
              <a:t>18:52</a:t>
            </a:fld>
            <a:endParaRPr lang="en-US" altLang="zh-CN"/>
          </a:p>
        </p:txBody>
      </p:sp>
      <p:sp>
        <p:nvSpPr>
          <p:cNvPr id="5" name="页脚占位符 4"/>
          <p:cNvSpPr>
            <a:spLocks noGrp="1"/>
          </p:cNvSpPr>
          <p:nvPr>
            <p:ph type="ftr" sz="quarter" idx="11"/>
          </p:nvPr>
        </p:nvSpPr>
        <p:spPr/>
        <p:txBody>
          <a:bodyPr/>
          <a:lstStyle/>
          <a:p>
            <a:pPr>
              <a:defRPr/>
            </a:pPr>
            <a:r>
              <a:rPr lang="en-US" altLang="zh-CN" smtClean="0"/>
              <a:t>Copyright © 2013 Zhenlong Zheng</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pPr>
                <a:defRPr/>
              </a:pPr>
              <a:t>18</a:t>
            </a:fld>
            <a:endParaRPr lang="en-US" altLang="zh-CN"/>
          </a:p>
        </p:txBody>
      </p:sp>
      <p:pic>
        <p:nvPicPr>
          <p:cNvPr id="272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0919" cy="470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554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lIns="92075" tIns="46038" rIns="92075" bIns="46038"/>
          <a:lstStyle/>
          <a:p>
            <a:pPr eaLnBrk="1" fontAlgn="auto" hangingPunct="1">
              <a:spcAft>
                <a:spcPts val="0"/>
              </a:spcAft>
              <a:defRPr/>
            </a:pPr>
            <a:r>
              <a:rPr lang="en-CA" sz="3800" dirty="0">
                <a:solidFill>
                  <a:schemeClr val="tx2">
                    <a:satMod val="130000"/>
                  </a:schemeClr>
                </a:solidFill>
              </a:rPr>
              <a:t>Control </a:t>
            </a:r>
            <a:r>
              <a:rPr lang="en-CA" sz="3800" dirty="0" err="1">
                <a:solidFill>
                  <a:schemeClr val="tx2">
                    <a:satMod val="130000"/>
                  </a:schemeClr>
                </a:solidFill>
              </a:rPr>
              <a:t>Variate</a:t>
            </a:r>
            <a:r>
              <a:rPr lang="en-CA" sz="3800" dirty="0">
                <a:solidFill>
                  <a:schemeClr val="tx2">
                    <a:satMod val="130000"/>
                  </a:schemeClr>
                </a:solidFill>
              </a:rPr>
              <a:t> Technique</a:t>
            </a:r>
            <a:endParaRPr lang="en-US" altLang="zh-CN" sz="3800" dirty="0">
              <a:solidFill>
                <a:schemeClr val="tx2">
                  <a:satMod val="130000"/>
                </a:schemeClr>
              </a:solidFill>
            </a:endParaRPr>
          </a:p>
        </p:txBody>
      </p:sp>
      <p:sp>
        <p:nvSpPr>
          <p:cNvPr id="31747" name="Rectangle 3"/>
          <p:cNvSpPr>
            <a:spLocks noGrp="1" noChangeArrowheads="1"/>
          </p:cNvSpPr>
          <p:nvPr>
            <p:ph idx="1"/>
          </p:nvPr>
        </p:nvSpPr>
        <p:spPr/>
        <p:txBody>
          <a:bodyPr lIns="92075" tIns="46038" rIns="92075" bIns="46038"/>
          <a:lstStyle/>
          <a:p>
            <a:pPr eaLnBrk="1" hangingPunct="1"/>
            <a:r>
              <a:rPr lang="en-US" altLang="zh-CN" smtClean="0">
                <a:ea typeface="宋体" pitchFamily="2" charset="-122"/>
              </a:rPr>
              <a:t>Value American option, </a:t>
            </a:r>
            <a:r>
              <a:rPr lang="en-US" altLang="zh-CN" i="1" smtClean="0">
                <a:latin typeface="Times New Roman" pitchFamily="18" charset="0"/>
                <a:ea typeface="宋体" pitchFamily="2" charset="-122"/>
              </a:rPr>
              <a:t>f</a:t>
            </a:r>
            <a:r>
              <a:rPr lang="en-US" altLang="zh-CN" i="1" baseline="-25000" smtClean="0">
                <a:latin typeface="Times New Roman" pitchFamily="18" charset="0"/>
                <a:ea typeface="宋体" pitchFamily="2" charset="-122"/>
              </a:rPr>
              <a:t>A</a:t>
            </a:r>
            <a:endParaRPr lang="en-US" altLang="zh-CN" i="1" smtClean="0">
              <a:latin typeface="Times New Roman" pitchFamily="18" charset="0"/>
              <a:ea typeface="宋体" pitchFamily="2" charset="-122"/>
            </a:endParaRPr>
          </a:p>
          <a:p>
            <a:pPr eaLnBrk="1" hangingPunct="1"/>
            <a:r>
              <a:rPr lang="en-CA" smtClean="0"/>
              <a:t>Value European option using same tree, </a:t>
            </a:r>
            <a:r>
              <a:rPr lang="en-CA" i="1" smtClean="0">
                <a:latin typeface="Times New Roman" pitchFamily="18" charset="0"/>
              </a:rPr>
              <a:t>f</a:t>
            </a:r>
            <a:r>
              <a:rPr lang="en-CA" i="1" baseline="-25000" smtClean="0">
                <a:latin typeface="Times New Roman" pitchFamily="18" charset="0"/>
              </a:rPr>
              <a:t>E</a:t>
            </a:r>
            <a:endParaRPr lang="en-US" altLang="zh-CN" i="1" smtClean="0">
              <a:latin typeface="Times New Roman" pitchFamily="18" charset="0"/>
              <a:ea typeface="宋体" pitchFamily="2" charset="-122"/>
            </a:endParaRPr>
          </a:p>
          <a:p>
            <a:pPr eaLnBrk="1" hangingPunct="1"/>
            <a:r>
              <a:rPr lang="en-CA" smtClean="0"/>
              <a:t>Value European option using Black-Scholes –Merton, </a:t>
            </a:r>
            <a:r>
              <a:rPr lang="en-CA" i="1" smtClean="0">
                <a:latin typeface="Times New Roman" pitchFamily="18" charset="0"/>
              </a:rPr>
              <a:t>f</a:t>
            </a:r>
            <a:r>
              <a:rPr lang="en-CA" i="1" baseline="-25000" smtClean="0">
                <a:latin typeface="Times New Roman" pitchFamily="18" charset="0"/>
              </a:rPr>
              <a:t>BS</a:t>
            </a:r>
            <a:endParaRPr lang="en-CA" i="1" smtClean="0">
              <a:latin typeface="Times New Roman" pitchFamily="18" charset="0"/>
            </a:endParaRPr>
          </a:p>
          <a:p>
            <a:pPr eaLnBrk="1" hangingPunct="1"/>
            <a:r>
              <a:rPr lang="en-CA" smtClean="0"/>
              <a:t>Option price =</a:t>
            </a:r>
            <a:r>
              <a:rPr lang="en-CA" i="1" smtClean="0">
                <a:latin typeface="Times New Roman" pitchFamily="18" charset="0"/>
              </a:rPr>
              <a:t>f</a:t>
            </a:r>
            <a:r>
              <a:rPr lang="en-CA" i="1" baseline="-25000" smtClean="0">
                <a:latin typeface="Times New Roman" pitchFamily="18" charset="0"/>
              </a:rPr>
              <a:t>A</a:t>
            </a:r>
            <a:r>
              <a:rPr lang="en-CA" smtClean="0">
                <a:latin typeface="Times New Roman" pitchFamily="18" charset="0"/>
              </a:rPr>
              <a:t>+(</a:t>
            </a:r>
            <a:r>
              <a:rPr lang="en-CA" i="1" smtClean="0">
                <a:latin typeface="Times New Roman" pitchFamily="18" charset="0"/>
              </a:rPr>
              <a:t>f</a:t>
            </a:r>
            <a:r>
              <a:rPr lang="en-CA" i="1" baseline="-25000" smtClean="0">
                <a:latin typeface="Times New Roman" pitchFamily="18" charset="0"/>
              </a:rPr>
              <a:t>BS</a:t>
            </a:r>
            <a:r>
              <a:rPr lang="en-CA" smtClean="0">
                <a:latin typeface="Times New Roman" pitchFamily="18" charset="0"/>
              </a:rPr>
              <a:t> – </a:t>
            </a:r>
            <a:r>
              <a:rPr lang="en-CA" i="1" smtClean="0">
                <a:latin typeface="Times New Roman" pitchFamily="18" charset="0"/>
              </a:rPr>
              <a:t>f</a:t>
            </a:r>
            <a:r>
              <a:rPr lang="en-CA" i="1" baseline="-25000" smtClean="0">
                <a:latin typeface="Times New Roman" pitchFamily="18" charset="0"/>
              </a:rPr>
              <a:t>E</a:t>
            </a:r>
            <a:r>
              <a:rPr lang="en-CA" smtClean="0">
                <a:latin typeface="Times New Roman" pitchFamily="18" charset="0"/>
              </a:rPr>
              <a:t>)</a:t>
            </a:r>
          </a:p>
          <a:p>
            <a:pPr eaLnBrk="1" hangingPunct="1">
              <a:buFontTx/>
              <a:buNone/>
            </a:pPr>
            <a:r>
              <a:rPr lang="en-CA" smtClean="0"/>
              <a:t> </a:t>
            </a:r>
            <a:endParaRPr lang="en-US" altLang="zh-CN" smtClean="0">
              <a:ea typeface="宋体" pitchFamily="2" charset="-122"/>
            </a:endParaRPr>
          </a:p>
        </p:txBody>
      </p:sp>
      <p:sp>
        <p:nvSpPr>
          <p:cNvPr id="317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994E0B4-4ACC-4D53-BF97-C0B6EA220644}" type="slidenum">
              <a:rPr lang="en-US" altLang="en-US"/>
              <a:pPr eaLnBrk="1" hangingPunct="1"/>
              <a:t>19</a:t>
            </a:fld>
            <a:endParaRPr lang="en-US" altLang="en-US"/>
          </a:p>
        </p:txBody>
      </p:sp>
      <p:sp>
        <p:nvSpPr>
          <p:cNvPr id="2" name="日期占位符 1"/>
          <p:cNvSpPr>
            <a:spLocks noGrp="1"/>
          </p:cNvSpPr>
          <p:nvPr>
            <p:ph type="dt" sz="half" idx="10"/>
          </p:nvPr>
        </p:nvSpPr>
        <p:spPr/>
        <p:txBody>
          <a:bodyPr/>
          <a:lstStyle/>
          <a:p>
            <a:pPr>
              <a:defRPr/>
            </a:pPr>
            <a:fld id="{EAA1BF4B-0964-4F33-8B25-2BB8A109913B}" type="datetime10">
              <a:rPr lang="zh-CN" altLang="en-US" smtClean="0"/>
              <a:t>18:52</a:t>
            </a:fld>
            <a:endParaRPr lang="en-US" altLang="zh-CN"/>
          </a:p>
        </p:txBody>
      </p:sp>
    </p:spTree>
    <p:extLst>
      <p:ext uri="{BB962C8B-B14F-4D97-AF65-F5344CB8AC3E}">
        <p14:creationId xmlns:p14="http://schemas.microsoft.com/office/powerpoint/2010/main" val="3081043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11560" y="404664"/>
            <a:ext cx="7499350" cy="1368152"/>
          </a:xfrm>
        </p:spPr>
        <p:txBody>
          <a:bodyPr>
            <a:normAutofit fontScale="90000"/>
          </a:bodyPr>
          <a:lstStyle/>
          <a:p>
            <a:pPr eaLnBrk="1" hangingPunct="1"/>
            <a:r>
              <a:rPr lang="en-US" altLang="zh-CN" sz="4700" dirty="0">
                <a:solidFill>
                  <a:schemeClr val="tx2">
                    <a:satMod val="130000"/>
                  </a:schemeClr>
                </a:solidFill>
              </a:rPr>
              <a:t>Approaches to Derivatives Valuation</a:t>
            </a:r>
            <a:r>
              <a:rPr lang="en-US" altLang="zh-CN" sz="4000" dirty="0" smtClean="0">
                <a:solidFill>
                  <a:srgbClr val="40330F"/>
                </a:solidFill>
                <a:ea typeface="宋体" pitchFamily="2" charset="-122"/>
              </a:rPr>
              <a:t/>
            </a:r>
            <a:br>
              <a:rPr lang="en-US" altLang="zh-CN" sz="4000" dirty="0" smtClean="0">
                <a:solidFill>
                  <a:srgbClr val="40330F"/>
                </a:solidFill>
                <a:ea typeface="宋体" pitchFamily="2" charset="-122"/>
              </a:rPr>
            </a:br>
            <a:endParaRPr lang="en-US" altLang="zh-CN" sz="4000" dirty="0" smtClean="0">
              <a:solidFill>
                <a:srgbClr val="40330F"/>
              </a:solidFill>
              <a:ea typeface="宋体" pitchFamily="2" charset="-122"/>
            </a:endParaRPr>
          </a:p>
        </p:txBody>
      </p:sp>
      <p:sp>
        <p:nvSpPr>
          <p:cNvPr id="22531" name="Rectangle 3"/>
          <p:cNvSpPr>
            <a:spLocks noGrp="1" noChangeArrowheads="1"/>
          </p:cNvSpPr>
          <p:nvPr>
            <p:ph idx="1"/>
          </p:nvPr>
        </p:nvSpPr>
        <p:spPr>
          <a:xfrm>
            <a:off x="685800" y="2133600"/>
            <a:ext cx="7772400" cy="3900488"/>
          </a:xfrm>
        </p:spPr>
        <p:txBody>
          <a:bodyPr/>
          <a:lstStyle/>
          <a:p>
            <a:pPr eaLnBrk="1" hangingPunct="1"/>
            <a:endParaRPr lang="en-US" altLang="zh-CN" smtClean="0">
              <a:ea typeface="宋体" pitchFamily="2" charset="-122"/>
            </a:endParaRPr>
          </a:p>
          <a:p>
            <a:pPr eaLnBrk="1" hangingPunct="1"/>
            <a:r>
              <a:rPr lang="en-US" altLang="zh-CN" smtClean="0">
                <a:ea typeface="宋体" pitchFamily="2" charset="-122"/>
              </a:rPr>
              <a:t>Trees</a:t>
            </a:r>
          </a:p>
          <a:p>
            <a:pPr eaLnBrk="1" hangingPunct="1"/>
            <a:r>
              <a:rPr lang="en-US" altLang="zh-CN" smtClean="0">
                <a:ea typeface="宋体" pitchFamily="2" charset="-122"/>
              </a:rPr>
              <a:t>Monte Carlo simulation</a:t>
            </a:r>
          </a:p>
          <a:p>
            <a:pPr eaLnBrk="1" hangingPunct="1"/>
            <a:r>
              <a:rPr lang="en-US" altLang="zh-CN" smtClean="0">
                <a:ea typeface="宋体" pitchFamily="2" charset="-122"/>
              </a:rPr>
              <a:t>Finite difference methods</a:t>
            </a:r>
          </a:p>
        </p:txBody>
      </p:sp>
      <p:sp>
        <p:nvSpPr>
          <p:cNvPr id="225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225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BDE588-4F71-475A-9754-4BA8E6C3C5C7}" type="slidenum">
              <a:rPr lang="en-US" altLang="en-US"/>
              <a:pPr eaLnBrk="1" hangingPunct="1"/>
              <a:t>2</a:t>
            </a:fld>
            <a:endParaRPr lang="en-US" altLang="en-US"/>
          </a:p>
        </p:txBody>
      </p:sp>
      <p:sp>
        <p:nvSpPr>
          <p:cNvPr id="2" name="日期占位符 1"/>
          <p:cNvSpPr>
            <a:spLocks noGrp="1"/>
          </p:cNvSpPr>
          <p:nvPr>
            <p:ph type="dt" sz="half" idx="10"/>
          </p:nvPr>
        </p:nvSpPr>
        <p:spPr/>
        <p:txBody>
          <a:bodyPr/>
          <a:lstStyle/>
          <a:p>
            <a:pPr>
              <a:defRPr/>
            </a:pPr>
            <a:fld id="{E6A75C23-B2C8-433E-A522-66FE975FF818}" type="datetime10">
              <a:rPr lang="zh-CN" altLang="en-US" smtClean="0"/>
              <a:t>18:52</a:t>
            </a:fld>
            <a:endParaRPr lang="en-US" altLang="zh-CN"/>
          </a:p>
        </p:txBody>
      </p:sp>
    </p:spTree>
    <p:extLst>
      <p:ext uri="{BB962C8B-B14F-4D97-AF65-F5344CB8AC3E}">
        <p14:creationId xmlns:p14="http://schemas.microsoft.com/office/powerpoint/2010/main" val="2451437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lIns="92075" tIns="46038" rIns="92075" bIns="46038"/>
          <a:lstStyle/>
          <a:p>
            <a:pPr eaLnBrk="1" fontAlgn="auto" hangingPunct="1">
              <a:spcAft>
                <a:spcPts val="0"/>
              </a:spcAft>
              <a:defRPr/>
            </a:pPr>
            <a:r>
              <a:rPr lang="en-US" dirty="0">
                <a:solidFill>
                  <a:schemeClr val="tx2">
                    <a:satMod val="130000"/>
                  </a:schemeClr>
                </a:solidFill>
              </a:rPr>
              <a:t>Alternative Binomial Tree</a:t>
            </a:r>
            <a:br>
              <a:rPr lang="en-US" dirty="0">
                <a:solidFill>
                  <a:schemeClr val="tx2">
                    <a:satMod val="130000"/>
                  </a:schemeClr>
                </a:solidFill>
              </a:rPr>
            </a:br>
            <a:r>
              <a:rPr lang="en-US" sz="2200" dirty="0" smtClean="0">
                <a:solidFill>
                  <a:schemeClr val="tx2">
                    <a:satMod val="130000"/>
                  </a:schemeClr>
                </a:solidFill>
              </a:rPr>
              <a:t>(page 442)</a:t>
            </a:r>
            <a:endParaRPr lang="en-US" sz="2200" dirty="0">
              <a:solidFill>
                <a:schemeClr val="tx2">
                  <a:satMod val="130000"/>
                </a:schemeClr>
              </a:solidFill>
            </a:endParaRPr>
          </a:p>
        </p:txBody>
      </p:sp>
      <p:sp>
        <p:nvSpPr>
          <p:cNvPr id="7172" name="Rectangle 3"/>
          <p:cNvSpPr>
            <a:spLocks noGrp="1" noChangeArrowheads="1"/>
          </p:cNvSpPr>
          <p:nvPr>
            <p:ph idx="1"/>
          </p:nvPr>
        </p:nvSpPr>
        <p:spPr>
          <a:xfrm>
            <a:off x="914400" y="2209800"/>
            <a:ext cx="7212013" cy="1066800"/>
          </a:xfrm>
        </p:spPr>
        <p:txBody>
          <a:bodyPr lIns="92075" tIns="46038" rIns="92075" bIns="46038"/>
          <a:lstStyle/>
          <a:p>
            <a:pPr eaLnBrk="1" hangingPunct="1">
              <a:buFont typeface="Wingdings" pitchFamily="2" charset="2"/>
              <a:buNone/>
            </a:pPr>
            <a:r>
              <a:rPr lang="en-US" altLang="zh-CN" smtClean="0">
                <a:ea typeface="宋体" pitchFamily="2" charset="-122"/>
              </a:rPr>
              <a:t>	Instead of setting </a:t>
            </a:r>
            <a:r>
              <a:rPr lang="en-US" altLang="zh-CN" i="1" smtClean="0">
                <a:latin typeface="Times New Roman" pitchFamily="18" charset="0"/>
                <a:ea typeface="宋体" pitchFamily="2" charset="-122"/>
              </a:rPr>
              <a:t>u</a:t>
            </a:r>
            <a:r>
              <a:rPr lang="en-US" altLang="zh-CN" smtClean="0">
                <a:latin typeface="Times New Roman" pitchFamily="18" charset="0"/>
                <a:ea typeface="宋体" pitchFamily="2" charset="-122"/>
              </a:rPr>
              <a:t> = 1/</a:t>
            </a:r>
            <a:r>
              <a:rPr lang="en-US" altLang="zh-CN" i="1" smtClean="0">
                <a:latin typeface="Times New Roman" pitchFamily="18" charset="0"/>
                <a:ea typeface="宋体" pitchFamily="2" charset="-122"/>
              </a:rPr>
              <a:t>d</a:t>
            </a:r>
            <a:r>
              <a:rPr lang="en-US" altLang="zh-CN" smtClean="0">
                <a:ea typeface="宋体" pitchFamily="2" charset="-122"/>
              </a:rPr>
              <a:t> we can set each of the 2 probabilities to 0.5 and</a:t>
            </a:r>
          </a:p>
        </p:txBody>
      </p:sp>
      <p:sp>
        <p:nvSpPr>
          <p:cNvPr id="71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7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644163-EC30-4A17-8A6E-AE7E632A7C36}" type="slidenum">
              <a:rPr lang="en-US" altLang="en-US"/>
              <a:pPr eaLnBrk="1" hangingPunct="1"/>
              <a:t>20</a:t>
            </a:fld>
            <a:endParaRPr lang="en-US" altLang="en-US"/>
          </a:p>
        </p:txBody>
      </p:sp>
      <p:graphicFrame>
        <p:nvGraphicFramePr>
          <p:cNvPr id="7170" name="Object 4"/>
          <p:cNvGraphicFramePr>
            <a:graphicFrameLocks/>
          </p:cNvGraphicFramePr>
          <p:nvPr/>
        </p:nvGraphicFramePr>
        <p:xfrm>
          <a:off x="2895600" y="3429000"/>
          <a:ext cx="4038600" cy="1600200"/>
        </p:xfrm>
        <a:graphic>
          <a:graphicData uri="http://schemas.openxmlformats.org/presentationml/2006/ole">
            <mc:AlternateContent xmlns:mc="http://schemas.openxmlformats.org/markup-compatibility/2006">
              <mc:Choice xmlns:v="urn:schemas-microsoft-com:vml" Requires="v">
                <p:oleObj spid="_x0000_s263180" name="Equation" r:id="rId4" imgW="1193760" imgH="482400" progId="Equation.3">
                  <p:embed/>
                </p:oleObj>
              </mc:Choice>
              <mc:Fallback>
                <p:oleObj name="Equation" r:id="rId4" imgW="1193760" imgH="4824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429000"/>
                        <a:ext cx="4038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日期占位符 1"/>
          <p:cNvSpPr>
            <a:spLocks noGrp="1"/>
          </p:cNvSpPr>
          <p:nvPr>
            <p:ph type="dt" sz="half" idx="10"/>
          </p:nvPr>
        </p:nvSpPr>
        <p:spPr/>
        <p:txBody>
          <a:bodyPr/>
          <a:lstStyle/>
          <a:p>
            <a:pPr>
              <a:defRPr/>
            </a:pPr>
            <a:fld id="{428AB2AC-8205-486C-9347-E3F257C9A0E6}" type="datetime10">
              <a:rPr lang="zh-CN" altLang="en-US" smtClean="0"/>
              <a:t>18:52</a:t>
            </a:fld>
            <a:endParaRPr lang="en-US" altLang="zh-CN"/>
          </a:p>
        </p:txBody>
      </p:sp>
    </p:spTree>
    <p:extLst>
      <p:ext uri="{BB962C8B-B14F-4D97-AF65-F5344CB8AC3E}">
        <p14:creationId xmlns:p14="http://schemas.microsoft.com/office/powerpoint/2010/main" val="14189382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74547" y="511175"/>
            <a:ext cx="7010400" cy="1447800"/>
          </a:xfrm>
        </p:spPr>
        <p:txBody>
          <a:bodyPr lIns="92075" tIns="46038" rIns="92075" bIns="46038"/>
          <a:lstStyle/>
          <a:p>
            <a:pPr eaLnBrk="1" hangingPunct="1"/>
            <a:r>
              <a:rPr lang="en-US" altLang="zh-CN" dirty="0">
                <a:solidFill>
                  <a:schemeClr val="tx2">
                    <a:satMod val="130000"/>
                  </a:schemeClr>
                </a:solidFill>
              </a:rPr>
              <a:t>Trinomial Tree </a:t>
            </a:r>
            <a:r>
              <a:rPr lang="en-US" altLang="zh-CN" sz="2400" dirty="0">
                <a:solidFill>
                  <a:schemeClr val="tx2">
                    <a:satMod val="130000"/>
                  </a:schemeClr>
                </a:solidFill>
              </a:rPr>
              <a:t>(Page 444)</a:t>
            </a:r>
          </a:p>
        </p:txBody>
      </p:sp>
      <p:sp>
        <p:nvSpPr>
          <p:cNvPr id="81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81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978B525-7765-40CE-B12C-1946BE277B44}" type="slidenum">
              <a:rPr lang="en-US" altLang="en-US"/>
              <a:pPr eaLnBrk="1" hangingPunct="1"/>
              <a:t>21</a:t>
            </a:fld>
            <a:endParaRPr lang="en-US" altLang="en-US"/>
          </a:p>
        </p:txBody>
      </p:sp>
      <p:graphicFrame>
        <p:nvGraphicFramePr>
          <p:cNvPr id="8194" name="Object 3"/>
          <p:cNvGraphicFramePr>
            <a:graphicFrameLocks/>
          </p:cNvGraphicFramePr>
          <p:nvPr/>
        </p:nvGraphicFramePr>
        <p:xfrm>
          <a:off x="1295400" y="2133600"/>
          <a:ext cx="3336925" cy="3505200"/>
        </p:xfrm>
        <a:graphic>
          <a:graphicData uri="http://schemas.openxmlformats.org/presentationml/2006/ole">
            <mc:AlternateContent xmlns:mc="http://schemas.openxmlformats.org/markup-compatibility/2006">
              <mc:Choice xmlns:v="urn:schemas-microsoft-com:vml" Requires="v">
                <p:oleObj spid="_x0000_s264204" name="Equation" r:id="rId4" imgW="1663560" imgH="1650960" progId="Equation.3">
                  <p:embed/>
                </p:oleObj>
              </mc:Choice>
              <mc:Fallback>
                <p:oleObj name="Equation" r:id="rId4" imgW="1663560" imgH="165096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133600"/>
                        <a:ext cx="33369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198" name="Group 14"/>
          <p:cNvGrpSpPr>
            <a:grpSpLocks/>
          </p:cNvGrpSpPr>
          <p:nvPr/>
        </p:nvGrpSpPr>
        <p:grpSpPr bwMode="auto">
          <a:xfrm>
            <a:off x="5165725" y="1235075"/>
            <a:ext cx="2798763" cy="4465638"/>
            <a:chOff x="3254" y="778"/>
            <a:chExt cx="1763" cy="2813"/>
          </a:xfrm>
        </p:grpSpPr>
        <p:sp>
          <p:nvSpPr>
            <p:cNvPr id="8199" name="Line 4"/>
            <p:cNvSpPr>
              <a:spLocks noChangeShapeType="1"/>
            </p:cNvSpPr>
            <p:nvPr/>
          </p:nvSpPr>
          <p:spPr bwMode="auto">
            <a:xfrm>
              <a:off x="3456" y="2160"/>
              <a:ext cx="1248"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00" name="Line 5"/>
            <p:cNvSpPr>
              <a:spLocks noChangeShapeType="1"/>
            </p:cNvSpPr>
            <p:nvPr/>
          </p:nvSpPr>
          <p:spPr bwMode="auto">
            <a:xfrm flipV="1">
              <a:off x="3456" y="912"/>
              <a:ext cx="1248" cy="124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01" name="Line 6"/>
            <p:cNvSpPr>
              <a:spLocks noChangeShapeType="1"/>
            </p:cNvSpPr>
            <p:nvPr/>
          </p:nvSpPr>
          <p:spPr bwMode="auto">
            <a:xfrm>
              <a:off x="3456" y="2160"/>
              <a:ext cx="1248" cy="124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02" name="Rectangle 7"/>
            <p:cNvSpPr>
              <a:spLocks noChangeArrowheads="1"/>
            </p:cNvSpPr>
            <p:nvPr/>
          </p:nvSpPr>
          <p:spPr bwMode="auto">
            <a:xfrm>
              <a:off x="3254" y="1978"/>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ltLang="zh-CN" sz="3200" i="1">
                  <a:latin typeface="Times New Roman" pitchFamily="18" charset="0"/>
                  <a:ea typeface="宋体" pitchFamily="2" charset="-122"/>
                </a:rPr>
                <a:t>S</a:t>
              </a:r>
            </a:p>
          </p:txBody>
        </p:sp>
        <p:sp>
          <p:nvSpPr>
            <p:cNvPr id="8203" name="Rectangle 8"/>
            <p:cNvSpPr>
              <a:spLocks noChangeArrowheads="1"/>
            </p:cNvSpPr>
            <p:nvPr/>
          </p:nvSpPr>
          <p:spPr bwMode="auto">
            <a:xfrm>
              <a:off x="4646" y="1978"/>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ltLang="zh-CN" sz="3200" i="1">
                  <a:latin typeface="Times New Roman" pitchFamily="18" charset="0"/>
                  <a:ea typeface="宋体" pitchFamily="2" charset="-122"/>
                </a:rPr>
                <a:t>S</a:t>
              </a:r>
            </a:p>
          </p:txBody>
        </p:sp>
        <p:sp>
          <p:nvSpPr>
            <p:cNvPr id="8204" name="Rectangle 9"/>
            <p:cNvSpPr>
              <a:spLocks noChangeArrowheads="1"/>
            </p:cNvSpPr>
            <p:nvPr/>
          </p:nvSpPr>
          <p:spPr bwMode="auto">
            <a:xfrm>
              <a:off x="4645" y="3226"/>
              <a:ext cx="3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ltLang="zh-CN" sz="3200" i="1">
                  <a:latin typeface="Times New Roman" pitchFamily="18" charset="0"/>
                  <a:ea typeface="宋体" pitchFamily="2" charset="-122"/>
                </a:rPr>
                <a:t>Sd</a:t>
              </a:r>
            </a:p>
          </p:txBody>
        </p:sp>
        <p:sp>
          <p:nvSpPr>
            <p:cNvPr id="8205" name="Rectangle 10"/>
            <p:cNvSpPr>
              <a:spLocks noChangeArrowheads="1"/>
            </p:cNvSpPr>
            <p:nvPr/>
          </p:nvSpPr>
          <p:spPr bwMode="auto">
            <a:xfrm>
              <a:off x="4645" y="778"/>
              <a:ext cx="3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ltLang="zh-CN" sz="3200" i="1">
                  <a:latin typeface="Times New Roman" pitchFamily="18" charset="0"/>
                  <a:ea typeface="宋体" pitchFamily="2" charset="-122"/>
                </a:rPr>
                <a:t>Su</a:t>
              </a:r>
            </a:p>
          </p:txBody>
        </p:sp>
        <p:sp>
          <p:nvSpPr>
            <p:cNvPr id="8206" name="Rectangle 11"/>
            <p:cNvSpPr>
              <a:spLocks noChangeArrowheads="1"/>
            </p:cNvSpPr>
            <p:nvPr/>
          </p:nvSpPr>
          <p:spPr bwMode="auto">
            <a:xfrm>
              <a:off x="4166" y="1277"/>
              <a:ext cx="3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ltLang="zh-CN" sz="3200" i="1">
                  <a:latin typeface="Times New Roman" pitchFamily="18" charset="0"/>
                  <a:ea typeface="宋体" pitchFamily="2" charset="-122"/>
                </a:rPr>
                <a:t>p</a:t>
              </a:r>
              <a:r>
                <a:rPr lang="en-US" altLang="zh-CN" sz="3200" i="1" baseline="-25000">
                  <a:latin typeface="Times New Roman" pitchFamily="18" charset="0"/>
                  <a:ea typeface="宋体" pitchFamily="2" charset="-122"/>
                </a:rPr>
                <a:t>u</a:t>
              </a:r>
            </a:p>
          </p:txBody>
        </p:sp>
        <p:sp>
          <p:nvSpPr>
            <p:cNvPr id="8207" name="Rectangle 12"/>
            <p:cNvSpPr>
              <a:spLocks noChangeArrowheads="1"/>
            </p:cNvSpPr>
            <p:nvPr/>
          </p:nvSpPr>
          <p:spPr bwMode="auto">
            <a:xfrm>
              <a:off x="4166" y="1795"/>
              <a:ext cx="36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ltLang="zh-CN" sz="3200" i="1">
                  <a:latin typeface="Times New Roman" pitchFamily="18" charset="0"/>
                  <a:ea typeface="宋体" pitchFamily="2" charset="-122"/>
                </a:rPr>
                <a:t>p</a:t>
              </a:r>
              <a:r>
                <a:rPr lang="en-US" altLang="zh-CN" sz="3200" i="1" baseline="-25000">
                  <a:latin typeface="Times New Roman" pitchFamily="18" charset="0"/>
                  <a:ea typeface="宋体" pitchFamily="2" charset="-122"/>
                </a:rPr>
                <a:t>m</a:t>
              </a:r>
            </a:p>
          </p:txBody>
        </p:sp>
        <p:sp>
          <p:nvSpPr>
            <p:cNvPr id="8208" name="Rectangle 13"/>
            <p:cNvSpPr>
              <a:spLocks noChangeArrowheads="1"/>
            </p:cNvSpPr>
            <p:nvPr/>
          </p:nvSpPr>
          <p:spPr bwMode="auto">
            <a:xfrm>
              <a:off x="4214" y="2669"/>
              <a:ext cx="3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ltLang="zh-CN" sz="3200" i="1">
                  <a:latin typeface="Times New Roman" pitchFamily="18" charset="0"/>
                  <a:ea typeface="宋体" pitchFamily="2" charset="-122"/>
                </a:rPr>
                <a:t>p</a:t>
              </a:r>
              <a:r>
                <a:rPr lang="en-US" altLang="zh-CN" sz="3200" i="1" baseline="-25000">
                  <a:latin typeface="Times New Roman" pitchFamily="18" charset="0"/>
                  <a:ea typeface="宋体" pitchFamily="2" charset="-122"/>
                </a:rPr>
                <a:t>d</a:t>
              </a:r>
            </a:p>
          </p:txBody>
        </p:sp>
      </p:grpSp>
      <p:sp>
        <p:nvSpPr>
          <p:cNvPr id="2" name="日期占位符 1"/>
          <p:cNvSpPr>
            <a:spLocks noGrp="1"/>
          </p:cNvSpPr>
          <p:nvPr>
            <p:ph type="dt" sz="half" idx="10"/>
          </p:nvPr>
        </p:nvSpPr>
        <p:spPr/>
        <p:txBody>
          <a:bodyPr/>
          <a:lstStyle/>
          <a:p>
            <a:pPr>
              <a:defRPr/>
            </a:pPr>
            <a:fld id="{2A8E3456-FDFF-4CEE-81E1-C3FC368ABDEC}" type="datetime10">
              <a:rPr lang="zh-CN" altLang="en-US" smtClean="0"/>
              <a:t>18:52</a:t>
            </a:fld>
            <a:endParaRPr lang="en-US" altLang="zh-CN"/>
          </a:p>
        </p:txBody>
      </p:sp>
    </p:spTree>
    <p:extLst>
      <p:ext uri="{BB962C8B-B14F-4D97-AF65-F5344CB8AC3E}">
        <p14:creationId xmlns:p14="http://schemas.microsoft.com/office/powerpoint/2010/main" val="25879422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tx2">
                    <a:satMod val="130000"/>
                  </a:schemeClr>
                </a:solidFill>
              </a:rPr>
              <a:t>Time Dependent Parameters in a Binomial Tree </a:t>
            </a:r>
            <a:r>
              <a:rPr lang="en-US" sz="2200" dirty="0">
                <a:solidFill>
                  <a:schemeClr val="tx2">
                    <a:satMod val="130000"/>
                  </a:schemeClr>
                </a:solidFill>
              </a:rPr>
              <a:t>(page </a:t>
            </a:r>
            <a:r>
              <a:rPr lang="en-US" sz="2200" dirty="0" smtClean="0">
                <a:solidFill>
                  <a:schemeClr val="tx2">
                    <a:satMod val="130000"/>
                  </a:schemeClr>
                </a:solidFill>
              </a:rPr>
              <a:t>445)</a:t>
            </a:r>
            <a:endParaRPr lang="en-US" sz="2200" dirty="0">
              <a:solidFill>
                <a:schemeClr val="tx2">
                  <a:satMod val="130000"/>
                </a:schemeClr>
              </a:solidFill>
            </a:endParaRPr>
          </a:p>
        </p:txBody>
      </p:sp>
      <p:sp>
        <p:nvSpPr>
          <p:cNvPr id="32771" name="Rectangle 3"/>
          <p:cNvSpPr>
            <a:spLocks noGrp="1" noChangeArrowheads="1"/>
          </p:cNvSpPr>
          <p:nvPr>
            <p:ph idx="1"/>
          </p:nvPr>
        </p:nvSpPr>
        <p:spPr/>
        <p:txBody>
          <a:bodyPr/>
          <a:lstStyle/>
          <a:p>
            <a:pPr eaLnBrk="1" hangingPunct="1"/>
            <a:r>
              <a:rPr lang="en-US" altLang="zh-CN" dirty="0" smtClean="0">
                <a:ea typeface="宋体" pitchFamily="2" charset="-122"/>
              </a:rPr>
              <a:t>Making </a:t>
            </a:r>
            <a:r>
              <a:rPr lang="en-US" altLang="zh-CN" i="1" dirty="0" smtClean="0">
                <a:latin typeface="Times New Roman" pitchFamily="18" charset="0"/>
                <a:ea typeface="宋体" pitchFamily="2" charset="-122"/>
              </a:rPr>
              <a:t>r </a:t>
            </a:r>
            <a:r>
              <a:rPr lang="en-US" altLang="zh-CN" dirty="0" smtClean="0">
                <a:ea typeface="宋体" pitchFamily="2" charset="-122"/>
              </a:rPr>
              <a:t>or </a:t>
            </a:r>
            <a:r>
              <a:rPr lang="en-US" altLang="zh-CN" i="1" dirty="0" smtClean="0">
                <a:latin typeface="Times New Roman" pitchFamily="18" charset="0"/>
                <a:ea typeface="宋体" pitchFamily="2" charset="-122"/>
              </a:rPr>
              <a:t>q</a:t>
            </a:r>
            <a:r>
              <a:rPr lang="en-US" altLang="zh-CN" dirty="0" smtClean="0">
                <a:ea typeface="宋体" pitchFamily="2" charset="-122"/>
              </a:rPr>
              <a:t> a function of time does not affect the geometry of the tree. The probabilities on the tree become functions of time. </a:t>
            </a: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a:ea typeface="宋体" pitchFamily="2" charset="-122"/>
            </a:endParaRPr>
          </a:p>
        </p:txBody>
      </p:sp>
      <p:sp>
        <p:nvSpPr>
          <p:cNvPr id="327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32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26603A9-888A-4EB5-8693-D67DF47CE123}" type="slidenum">
              <a:rPr lang="en-US" altLang="en-US"/>
              <a:pPr eaLnBrk="1" hangingPunct="1"/>
              <a:t>22</a:t>
            </a:fld>
            <a:endParaRPr lang="en-US" altLang="en-US"/>
          </a:p>
        </p:txBody>
      </p:sp>
      <p:sp>
        <p:nvSpPr>
          <p:cNvPr id="2" name="日期占位符 1"/>
          <p:cNvSpPr>
            <a:spLocks noGrp="1"/>
          </p:cNvSpPr>
          <p:nvPr>
            <p:ph type="dt" sz="half" idx="10"/>
          </p:nvPr>
        </p:nvSpPr>
        <p:spPr/>
        <p:txBody>
          <a:bodyPr/>
          <a:lstStyle/>
          <a:p>
            <a:pPr>
              <a:defRPr/>
            </a:pPr>
            <a:fld id="{C23CF3D7-F50D-442A-B89E-187EAAC61C43}" type="datetime10">
              <a:rPr lang="zh-CN" altLang="en-US" smtClean="0"/>
              <a:t>18:52</a:t>
            </a:fld>
            <a:endParaRPr lang="en-US" altLang="zh-CN"/>
          </a:p>
        </p:txBody>
      </p:sp>
      <p:pic>
        <p:nvPicPr>
          <p:cNvPr id="273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284984"/>
            <a:ext cx="856183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96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Time Dependent Parameters in a Binomial Tree (page 445)</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57200" y="1772816"/>
                <a:ext cx="8229600" cy="4358109"/>
              </a:xfrm>
            </p:spPr>
            <p:txBody>
              <a:bodyPr/>
              <a:lstStyle/>
              <a:p>
                <a:r>
                  <a:rPr lang="en-US" altLang="zh-CN" dirty="0"/>
                  <a:t>We can make </a:t>
                </a:r>
                <a14:m>
                  <m:oMath xmlns:m="http://schemas.openxmlformats.org/officeDocument/2006/math">
                    <m:r>
                      <a:rPr lang="zh-CN" altLang="en-US" i="1" smtClean="0">
                        <a:latin typeface="Cambria Math"/>
                      </a:rPr>
                      <m:t>𝜎</m:t>
                    </m:r>
                  </m:oMath>
                </a14:m>
                <a:r>
                  <a:rPr lang="en-US" altLang="zh-CN" dirty="0" smtClean="0"/>
                  <a:t> </a:t>
                </a:r>
                <a:r>
                  <a:rPr lang="en-US" altLang="zh-CN" dirty="0"/>
                  <a:t>a function of time by making the lengths of the time steps inversely proportional to the variance rate</a:t>
                </a:r>
                <a:r>
                  <a:rPr lang="en-US" altLang="zh-CN" dirty="0" smtClean="0"/>
                  <a:t>. The values of u and d are then always the same and the tree recombines.</a:t>
                </a:r>
                <a:endParaRPr lang="en-US" altLang="zh-CN" dirty="0"/>
              </a:p>
              <a:p>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57200" y="1772816"/>
                <a:ext cx="8229600" cy="4358109"/>
              </a:xfrm>
              <a:blipFill rotWithShape="1">
                <a:blip r:embed="rId2"/>
                <a:stretch>
                  <a:fillRect l="-593" t="-167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pPr>
              <a:defRPr/>
            </a:pPr>
            <a:fld id="{9547EC75-A6D2-464F-A22D-CAE33F22172F}" type="datetime10">
              <a:rPr lang="zh-CN" altLang="en-US" smtClean="0"/>
              <a:t>18:52</a:t>
            </a:fld>
            <a:endParaRPr lang="en-US" altLang="zh-CN"/>
          </a:p>
        </p:txBody>
      </p:sp>
      <p:sp>
        <p:nvSpPr>
          <p:cNvPr id="5" name="页脚占位符 4"/>
          <p:cNvSpPr>
            <a:spLocks noGrp="1"/>
          </p:cNvSpPr>
          <p:nvPr>
            <p:ph type="ftr" sz="quarter" idx="11"/>
          </p:nvPr>
        </p:nvSpPr>
        <p:spPr/>
        <p:txBody>
          <a:bodyPr/>
          <a:lstStyle/>
          <a:p>
            <a:pPr>
              <a:defRPr/>
            </a:pPr>
            <a:r>
              <a:rPr lang="en-US" altLang="zh-CN" smtClean="0"/>
              <a:t>Copyright © 2013 Zhenlong Zheng</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pPr>
                <a:defRPr/>
              </a:pPr>
              <a:t>23</a:t>
            </a:fld>
            <a:endParaRPr lang="en-US" altLang="zh-CN"/>
          </a:p>
        </p:txBody>
      </p:sp>
    </p:spTree>
    <p:extLst>
      <p:ext uri="{BB962C8B-B14F-4D97-AF65-F5344CB8AC3E}">
        <p14:creationId xmlns:p14="http://schemas.microsoft.com/office/powerpoint/2010/main" val="3888000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130000"/>
                  </a:schemeClr>
                </a:solidFill>
              </a:rPr>
              <a:t>Monte Carlo Simulation and </a:t>
            </a:r>
            <a:r>
              <a:rPr lang="en-US">
                <a:solidFill>
                  <a:schemeClr val="tx2">
                    <a:satMod val="130000"/>
                  </a:schemeClr>
                </a:solidFill>
                <a:latin typeface="Symbol" pitchFamily="18" charset="2"/>
              </a:rPr>
              <a:t>p</a:t>
            </a:r>
          </a:p>
        </p:txBody>
      </p:sp>
      <p:sp>
        <p:nvSpPr>
          <p:cNvPr id="33795" name="Rectangle 6"/>
          <p:cNvSpPr>
            <a:spLocks noGrp="1" noChangeArrowheads="1"/>
          </p:cNvSpPr>
          <p:nvPr>
            <p:ph idx="1"/>
          </p:nvPr>
        </p:nvSpPr>
        <p:spPr>
          <a:xfrm>
            <a:off x="514350" y="1340768"/>
            <a:ext cx="7772400" cy="4114800"/>
          </a:xfrm>
        </p:spPr>
        <p:txBody>
          <a:bodyPr/>
          <a:lstStyle/>
          <a:p>
            <a:pPr eaLnBrk="1" hangingPunct="1"/>
            <a:r>
              <a:rPr lang="en-US" altLang="zh-CN" dirty="0" smtClean="0">
                <a:ea typeface="宋体" pitchFamily="2" charset="-122"/>
              </a:rPr>
              <a:t>How could you calculate </a:t>
            </a:r>
            <a:r>
              <a:rPr lang="en-US" altLang="zh-CN" dirty="0" smtClean="0">
                <a:latin typeface="Symbol" pitchFamily="18" charset="2"/>
                <a:ea typeface="宋体" pitchFamily="2" charset="-122"/>
              </a:rPr>
              <a:t>p </a:t>
            </a:r>
            <a:r>
              <a:rPr lang="en-US" altLang="zh-CN" dirty="0" smtClean="0">
                <a:ea typeface="宋体" pitchFamily="2" charset="-122"/>
              </a:rPr>
              <a:t>by randomly sampling points in the square?</a:t>
            </a:r>
          </a:p>
        </p:txBody>
      </p:sp>
      <p:sp>
        <p:nvSpPr>
          <p:cNvPr id="337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337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E3B713-054D-453F-8630-A4B17BF8ED47}" type="slidenum">
              <a:rPr lang="en-US" altLang="en-US"/>
              <a:pPr eaLnBrk="1" hangingPunct="1"/>
              <a:t>24</a:t>
            </a:fld>
            <a:endParaRPr lang="en-US" altLang="en-US"/>
          </a:p>
        </p:txBody>
      </p:sp>
      <p:pic>
        <p:nvPicPr>
          <p:cNvPr id="3379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3068638"/>
            <a:ext cx="253682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C7DCE702-1530-492C-A05E-6638E1738A9D}" type="datetime10">
              <a:rPr lang="zh-CN" altLang="en-US" smtClean="0"/>
              <a:t>18:52</a:t>
            </a:fld>
            <a:endParaRPr lang="en-US" altLang="zh-CN"/>
          </a:p>
        </p:txBody>
      </p:sp>
    </p:spTree>
    <p:extLst>
      <p:ext uri="{BB962C8B-B14F-4D97-AF65-F5344CB8AC3E}">
        <p14:creationId xmlns:p14="http://schemas.microsoft.com/office/powerpoint/2010/main" val="2624754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609600"/>
            <a:ext cx="7126288" cy="1143000"/>
          </a:xfrm>
        </p:spPr>
        <p:txBody>
          <a:bodyPr lIns="92075" tIns="46038" rIns="92075" bIns="46038">
            <a:normAutofit/>
          </a:bodyPr>
          <a:lstStyle/>
          <a:p>
            <a:pPr eaLnBrk="1" fontAlgn="auto" hangingPunct="1">
              <a:spcAft>
                <a:spcPts val="0"/>
              </a:spcAft>
              <a:defRPr/>
            </a:pPr>
            <a:r>
              <a:rPr lang="en-US" sz="3500" dirty="0">
                <a:solidFill>
                  <a:schemeClr val="tx2">
                    <a:satMod val="130000"/>
                  </a:schemeClr>
                </a:solidFill>
              </a:rPr>
              <a:t>Monte Carlo Simulation and Options</a:t>
            </a:r>
          </a:p>
        </p:txBody>
      </p:sp>
      <p:sp>
        <p:nvSpPr>
          <p:cNvPr id="35843" name="Rectangle 3"/>
          <p:cNvSpPr>
            <a:spLocks noGrp="1" noChangeArrowheads="1"/>
          </p:cNvSpPr>
          <p:nvPr>
            <p:ph idx="1"/>
          </p:nvPr>
        </p:nvSpPr>
        <p:spPr>
          <a:xfrm>
            <a:off x="914400" y="1524000"/>
            <a:ext cx="7086600" cy="4495800"/>
          </a:xfrm>
        </p:spPr>
        <p:txBody>
          <a:bodyPr lIns="92075" tIns="46038" rIns="92075" bIns="46038">
            <a:normAutofit lnSpcReduction="10000"/>
          </a:bodyPr>
          <a:lstStyle/>
          <a:p>
            <a:pPr marL="365760" indent="-283464" eaLnBrk="1" fontAlgn="auto" hangingPunct="1">
              <a:spcAft>
                <a:spcPts val="0"/>
              </a:spcAft>
              <a:buFont typeface="Wingdings" pitchFamily="2" charset="2"/>
              <a:buNone/>
              <a:defRPr/>
            </a:pPr>
            <a:r>
              <a:rPr lang="en-US" sz="2400" dirty="0"/>
              <a:t>    </a:t>
            </a:r>
            <a:endParaRPr lang="en-US" sz="2400" dirty="0" smtClean="0"/>
          </a:p>
          <a:p>
            <a:pPr marL="365760" indent="-283464" eaLnBrk="1" fontAlgn="auto" hangingPunct="1">
              <a:spcAft>
                <a:spcPts val="0"/>
              </a:spcAft>
              <a:buFont typeface="Wingdings" pitchFamily="2" charset="2"/>
              <a:buNone/>
              <a:defRPr/>
            </a:pPr>
            <a:r>
              <a:rPr lang="en-US" sz="2400" dirty="0" smtClean="0"/>
              <a:t>When </a:t>
            </a:r>
            <a:r>
              <a:rPr lang="en-US" sz="2400" dirty="0"/>
              <a:t>used to value European stock options, Monte Carlo simulation involves the following steps:</a:t>
            </a:r>
          </a:p>
          <a:p>
            <a:pPr marL="365760" indent="-283464" eaLnBrk="1" fontAlgn="auto" hangingPunct="1">
              <a:spcAft>
                <a:spcPts val="0"/>
              </a:spcAft>
              <a:buFont typeface="Wingdings" pitchFamily="2" charset="2"/>
              <a:buNone/>
              <a:defRPr/>
            </a:pPr>
            <a:r>
              <a:rPr lang="en-US" sz="2400" dirty="0"/>
              <a:t>1.	Simulate 1 path for the stock price in a risk neutral world</a:t>
            </a:r>
          </a:p>
          <a:p>
            <a:pPr marL="365760" indent="-283464" eaLnBrk="1" fontAlgn="auto" hangingPunct="1">
              <a:spcAft>
                <a:spcPts val="0"/>
              </a:spcAft>
              <a:buFont typeface="Wingdings" pitchFamily="2" charset="2"/>
              <a:buNone/>
              <a:defRPr/>
            </a:pPr>
            <a:r>
              <a:rPr lang="en-US" sz="2400" dirty="0"/>
              <a:t>2.	Calculate the payoff from the stock option</a:t>
            </a:r>
          </a:p>
          <a:p>
            <a:pPr marL="365760" indent="-283464" eaLnBrk="1" fontAlgn="auto" hangingPunct="1">
              <a:spcAft>
                <a:spcPts val="0"/>
              </a:spcAft>
              <a:buFont typeface="Wingdings" pitchFamily="2" charset="2"/>
              <a:buNone/>
              <a:defRPr/>
            </a:pPr>
            <a:r>
              <a:rPr lang="en-US" sz="2400" dirty="0"/>
              <a:t>3.	Repeat steps 1 and 2 many times to get many sample </a:t>
            </a:r>
            <a:r>
              <a:rPr lang="en-US" sz="2400" dirty="0" smtClean="0"/>
              <a:t>payoffs</a:t>
            </a:r>
            <a:endParaRPr lang="en-US" sz="2400" dirty="0"/>
          </a:p>
          <a:p>
            <a:pPr marL="365760" indent="-283464" eaLnBrk="1" fontAlgn="auto" hangingPunct="1">
              <a:spcAft>
                <a:spcPts val="0"/>
              </a:spcAft>
              <a:buFont typeface="Wingdings" pitchFamily="2" charset="2"/>
              <a:buNone/>
              <a:defRPr/>
            </a:pPr>
            <a:r>
              <a:rPr lang="en-US" sz="2400" dirty="0"/>
              <a:t>4.	Calculate mean payoff</a:t>
            </a:r>
          </a:p>
          <a:p>
            <a:pPr marL="365760" indent="-283464" eaLnBrk="1" fontAlgn="auto" hangingPunct="1">
              <a:spcAft>
                <a:spcPts val="0"/>
              </a:spcAft>
              <a:buFont typeface="Wingdings" pitchFamily="2" charset="2"/>
              <a:buNone/>
              <a:defRPr/>
            </a:pPr>
            <a:r>
              <a:rPr lang="en-US" sz="2400" dirty="0"/>
              <a:t>5.	Discount mean payoff at risk free rate to get an estimate of the value of the option</a:t>
            </a:r>
          </a:p>
        </p:txBody>
      </p:sp>
      <p:sp>
        <p:nvSpPr>
          <p:cNvPr id="348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348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8983CC4-7E9C-47BE-BE95-57C1F51BA317}" type="slidenum">
              <a:rPr lang="en-US" altLang="en-US"/>
              <a:pPr eaLnBrk="1" hangingPunct="1"/>
              <a:t>25</a:t>
            </a:fld>
            <a:endParaRPr lang="en-US" altLang="en-US"/>
          </a:p>
        </p:txBody>
      </p:sp>
      <p:sp>
        <p:nvSpPr>
          <p:cNvPr id="2" name="日期占位符 1"/>
          <p:cNvSpPr>
            <a:spLocks noGrp="1"/>
          </p:cNvSpPr>
          <p:nvPr>
            <p:ph type="dt" sz="half" idx="10"/>
          </p:nvPr>
        </p:nvSpPr>
        <p:spPr/>
        <p:txBody>
          <a:bodyPr/>
          <a:lstStyle/>
          <a:p>
            <a:pPr>
              <a:defRPr/>
            </a:pPr>
            <a:fld id="{863E70A9-7F92-494B-ABC5-6B83EDA7D5CB}" type="datetime10">
              <a:rPr lang="zh-CN" altLang="en-US" smtClean="0"/>
              <a:t>18:52</a:t>
            </a:fld>
            <a:endParaRPr lang="en-US" altLang="zh-CN"/>
          </a:p>
        </p:txBody>
      </p:sp>
    </p:spTree>
    <p:extLst>
      <p:ext uri="{BB962C8B-B14F-4D97-AF65-F5344CB8AC3E}">
        <p14:creationId xmlns:p14="http://schemas.microsoft.com/office/powerpoint/2010/main" val="7194487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9552" y="404664"/>
            <a:ext cx="7772400" cy="838200"/>
          </a:xfrm>
        </p:spPr>
        <p:txBody>
          <a:bodyPr lIns="92075" tIns="46038" rIns="92075" bIns="46038">
            <a:normAutofit fontScale="90000"/>
          </a:bodyPr>
          <a:lstStyle/>
          <a:p>
            <a:pPr eaLnBrk="1" hangingPunct="1"/>
            <a:r>
              <a:rPr lang="en-US" altLang="zh-CN" sz="3900" dirty="0">
                <a:solidFill>
                  <a:schemeClr val="tx2">
                    <a:satMod val="130000"/>
                  </a:schemeClr>
                </a:solidFill>
              </a:rPr>
              <a:t>Sampling  Stock Price Movements </a:t>
            </a:r>
            <a:r>
              <a:rPr lang="en-US" altLang="zh-CN" sz="4000" dirty="0" smtClean="0">
                <a:solidFill>
                  <a:srgbClr val="40330F"/>
                </a:solidFill>
                <a:ea typeface="宋体" pitchFamily="2" charset="-122"/>
              </a:rPr>
              <a:t/>
            </a:r>
            <a:br>
              <a:rPr lang="en-US" altLang="zh-CN" sz="4000" dirty="0" smtClean="0">
                <a:solidFill>
                  <a:srgbClr val="40330F"/>
                </a:solidFill>
                <a:ea typeface="宋体" pitchFamily="2" charset="-122"/>
              </a:rPr>
            </a:br>
            <a:endParaRPr lang="en-US" altLang="zh-CN" sz="4000" dirty="0" smtClean="0">
              <a:solidFill>
                <a:srgbClr val="40330F"/>
              </a:solidFill>
              <a:ea typeface="宋体" pitchFamily="2" charset="-122"/>
            </a:endParaRPr>
          </a:p>
        </p:txBody>
      </p:sp>
      <p:sp>
        <p:nvSpPr>
          <p:cNvPr id="9221" name="Rectangle 3"/>
          <p:cNvSpPr>
            <a:spLocks noGrp="1" noChangeArrowheads="1"/>
          </p:cNvSpPr>
          <p:nvPr>
            <p:ph idx="1"/>
          </p:nvPr>
        </p:nvSpPr>
        <p:spPr>
          <a:xfrm>
            <a:off x="827584" y="1412776"/>
            <a:ext cx="7467600" cy="4114800"/>
          </a:xfrm>
        </p:spPr>
        <p:txBody>
          <a:bodyPr lIns="92075" tIns="46038" rIns="92075" bIns="46038"/>
          <a:lstStyle/>
          <a:p>
            <a:pPr eaLnBrk="1" hangingPunct="1">
              <a:lnSpc>
                <a:spcPct val="90000"/>
              </a:lnSpc>
            </a:pPr>
            <a:r>
              <a:rPr lang="en-US" altLang="zh-CN" dirty="0" smtClean="0">
                <a:ea typeface="宋体" pitchFamily="2" charset="-122"/>
              </a:rPr>
              <a:t>In a risk neutral world the process for a stock price is</a:t>
            </a:r>
          </a:p>
          <a:p>
            <a:pPr eaLnBrk="1" hangingPunct="1">
              <a:lnSpc>
                <a:spcPct val="90000"/>
              </a:lnSpc>
              <a:buFont typeface="Wingdings" pitchFamily="2" charset="2"/>
              <a:buNone/>
            </a:pPr>
            <a:r>
              <a:rPr lang="en-US" altLang="zh-CN" dirty="0" smtClean="0">
                <a:ea typeface="宋体" pitchFamily="2" charset="-122"/>
              </a:rPr>
              <a:t>		</a:t>
            </a:r>
          </a:p>
          <a:p>
            <a:pPr eaLnBrk="1" hangingPunct="1">
              <a:lnSpc>
                <a:spcPct val="90000"/>
              </a:lnSpc>
            </a:pPr>
            <a:r>
              <a:rPr lang="en-US" altLang="zh-CN" dirty="0" smtClean="0">
                <a:ea typeface="宋体" pitchFamily="2" charset="-122"/>
              </a:rPr>
              <a:t>We can simulate a path by choosing time steps of length </a:t>
            </a:r>
            <a:r>
              <a:rPr lang="en-US" altLang="zh-CN" dirty="0" err="1" smtClean="0">
                <a:latin typeface="Symbol" pitchFamily="18" charset="2"/>
                <a:ea typeface="宋体" pitchFamily="2" charset="-122"/>
              </a:rPr>
              <a:t>D</a:t>
            </a:r>
            <a:r>
              <a:rPr lang="en-US" altLang="zh-CN" i="1" dirty="0" err="1" smtClean="0">
                <a:ea typeface="宋体" pitchFamily="2" charset="-122"/>
              </a:rPr>
              <a:t>t</a:t>
            </a:r>
            <a:r>
              <a:rPr lang="en-US" altLang="zh-CN" dirty="0" smtClean="0">
                <a:ea typeface="宋体" pitchFamily="2" charset="-122"/>
              </a:rPr>
              <a:t>  and using the discrete version of this</a:t>
            </a:r>
          </a:p>
          <a:p>
            <a:pPr eaLnBrk="1" hangingPunct="1">
              <a:lnSpc>
                <a:spcPct val="90000"/>
              </a:lnSpc>
              <a:buFont typeface="Wingdings" pitchFamily="2" charset="2"/>
              <a:buNone/>
            </a:pPr>
            <a:endParaRPr lang="en-US" altLang="zh-CN" dirty="0" smtClean="0">
              <a:ea typeface="宋体" pitchFamily="2" charset="-122"/>
            </a:endParaRPr>
          </a:p>
          <a:p>
            <a:pPr eaLnBrk="1" hangingPunct="1">
              <a:lnSpc>
                <a:spcPct val="90000"/>
              </a:lnSpc>
              <a:buFont typeface="Wingdings" pitchFamily="2" charset="2"/>
              <a:buNone/>
            </a:pPr>
            <a:r>
              <a:rPr lang="en-US" altLang="zh-CN" dirty="0" smtClean="0">
                <a:ea typeface="宋体" pitchFamily="2" charset="-122"/>
              </a:rPr>
              <a:t>	where </a:t>
            </a:r>
            <a:r>
              <a:rPr lang="en-US" altLang="zh-CN" dirty="0" smtClean="0">
                <a:latin typeface="Symbol" pitchFamily="18" charset="2"/>
                <a:ea typeface="宋体" pitchFamily="2" charset="-122"/>
              </a:rPr>
              <a:t>e</a:t>
            </a:r>
            <a:r>
              <a:rPr lang="en-US" altLang="zh-CN" dirty="0" smtClean="0">
                <a:ea typeface="宋体" pitchFamily="2" charset="-122"/>
              </a:rPr>
              <a:t> is a random sample from </a:t>
            </a:r>
            <a:r>
              <a:rPr lang="en-US" altLang="zh-CN" dirty="0" smtClean="0">
                <a:latin typeface="Symbol" pitchFamily="18" charset="2"/>
                <a:ea typeface="宋体" pitchFamily="2" charset="-122"/>
              </a:rPr>
              <a:t>f</a:t>
            </a:r>
            <a:r>
              <a:rPr lang="en-US" altLang="zh-CN" dirty="0" smtClean="0">
                <a:ea typeface="宋体" pitchFamily="2" charset="-122"/>
              </a:rPr>
              <a:t>(0,1)</a:t>
            </a:r>
          </a:p>
        </p:txBody>
      </p:sp>
      <p:sp>
        <p:nvSpPr>
          <p:cNvPr id="92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92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34D121C-DB02-46E0-B473-00624FD9854F}" type="slidenum">
              <a:rPr lang="en-US" altLang="en-US"/>
              <a:pPr eaLnBrk="1" hangingPunct="1"/>
              <a:t>26</a:t>
            </a:fld>
            <a:endParaRPr lang="en-US" altLang="en-US"/>
          </a:p>
        </p:txBody>
      </p:sp>
      <p:graphicFrame>
        <p:nvGraphicFramePr>
          <p:cNvPr id="9218" name="Object 4"/>
          <p:cNvGraphicFramePr>
            <a:graphicFrameLocks/>
          </p:cNvGraphicFramePr>
          <p:nvPr>
            <p:extLst>
              <p:ext uri="{D42A27DB-BD31-4B8C-83A1-F6EECF244321}">
                <p14:modId xmlns:p14="http://schemas.microsoft.com/office/powerpoint/2010/main" val="852398500"/>
              </p:ext>
            </p:extLst>
          </p:nvPr>
        </p:nvGraphicFramePr>
        <p:xfrm>
          <a:off x="2483768" y="4077072"/>
          <a:ext cx="3810000" cy="534988"/>
        </p:xfrm>
        <a:graphic>
          <a:graphicData uri="http://schemas.openxmlformats.org/presentationml/2006/ole">
            <mc:AlternateContent xmlns:mc="http://schemas.openxmlformats.org/markup-compatibility/2006">
              <mc:Choice xmlns:v="urn:schemas-microsoft-com:vml" Requires="v">
                <p:oleObj spid="_x0000_s265238" name="Equation" r:id="rId4" imgW="1396800" imgH="241200" progId="Equation.3">
                  <p:embed/>
                </p:oleObj>
              </mc:Choice>
              <mc:Fallback>
                <p:oleObj name="Equation" r:id="rId4" imgW="1396800" imgH="2412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077072"/>
                        <a:ext cx="38100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5"/>
          <p:cNvGraphicFramePr>
            <a:graphicFrameLocks/>
          </p:cNvGraphicFramePr>
          <p:nvPr>
            <p:extLst>
              <p:ext uri="{D42A27DB-BD31-4B8C-83A1-F6EECF244321}">
                <p14:modId xmlns:p14="http://schemas.microsoft.com/office/powerpoint/2010/main" val="112952690"/>
              </p:ext>
            </p:extLst>
          </p:nvPr>
        </p:nvGraphicFramePr>
        <p:xfrm>
          <a:off x="2411760" y="2276872"/>
          <a:ext cx="3543300" cy="544513"/>
        </p:xfrm>
        <a:graphic>
          <a:graphicData uri="http://schemas.openxmlformats.org/presentationml/2006/ole">
            <mc:AlternateContent xmlns:mc="http://schemas.openxmlformats.org/markup-compatibility/2006">
              <mc:Choice xmlns:v="urn:schemas-microsoft-com:vml" Requires="v">
                <p:oleObj spid="_x0000_s265239" name="Equation" r:id="rId6" imgW="1180800" imgH="215640" progId="Equation.2">
                  <p:embed/>
                </p:oleObj>
              </mc:Choice>
              <mc:Fallback>
                <p:oleObj name="Equation" r:id="rId6" imgW="1180800" imgH="215640" progId="Equation.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2276872"/>
                        <a:ext cx="35433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日期占位符 1"/>
          <p:cNvSpPr>
            <a:spLocks noGrp="1"/>
          </p:cNvSpPr>
          <p:nvPr>
            <p:ph type="dt" sz="half" idx="10"/>
          </p:nvPr>
        </p:nvSpPr>
        <p:spPr/>
        <p:txBody>
          <a:bodyPr/>
          <a:lstStyle/>
          <a:p>
            <a:pPr>
              <a:defRPr/>
            </a:pPr>
            <a:fld id="{EA938686-C3D0-4DD3-A300-37DB1D33E6EF}" type="datetime10">
              <a:rPr lang="zh-CN" altLang="en-US" smtClean="0"/>
              <a:t>18:52</a:t>
            </a:fld>
            <a:endParaRPr lang="en-US" altLang="zh-CN"/>
          </a:p>
        </p:txBody>
      </p:sp>
    </p:spTree>
    <p:extLst>
      <p:ext uri="{BB962C8B-B14F-4D97-AF65-F5344CB8AC3E}">
        <p14:creationId xmlns:p14="http://schemas.microsoft.com/office/powerpoint/2010/main" val="38697541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lIns="92075" tIns="46038" rIns="92075" bIns="46038"/>
          <a:lstStyle/>
          <a:p>
            <a:pPr eaLnBrk="1" hangingPunct="1"/>
            <a:r>
              <a:rPr lang="en-US" altLang="zh-CN" sz="3500" dirty="0">
                <a:solidFill>
                  <a:schemeClr val="tx2">
                    <a:satMod val="130000"/>
                  </a:schemeClr>
                </a:solidFill>
              </a:rPr>
              <a:t>A More Accurate Approach</a:t>
            </a:r>
            <a:br>
              <a:rPr lang="en-US" altLang="zh-CN" sz="3500" dirty="0">
                <a:solidFill>
                  <a:schemeClr val="tx2">
                    <a:satMod val="130000"/>
                  </a:schemeClr>
                </a:solidFill>
              </a:rPr>
            </a:br>
            <a:r>
              <a:rPr lang="en-US" altLang="zh-CN" sz="2400" dirty="0">
                <a:solidFill>
                  <a:schemeClr val="tx2">
                    <a:satMod val="130000"/>
                  </a:schemeClr>
                </a:solidFill>
              </a:rPr>
              <a:t>(Equation 20.15, page 448)</a:t>
            </a:r>
          </a:p>
        </p:txBody>
      </p:sp>
      <p:sp>
        <p:nvSpPr>
          <p:cNvPr id="102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10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6E13B1-D8A5-4D7C-BFE5-3A1B0D99DADA}" type="slidenum">
              <a:rPr lang="en-US" altLang="en-US"/>
              <a:pPr eaLnBrk="1" hangingPunct="1"/>
              <a:t>27</a:t>
            </a:fld>
            <a:endParaRPr lang="en-US" altLang="en-US"/>
          </a:p>
        </p:txBody>
      </p:sp>
      <p:graphicFrame>
        <p:nvGraphicFramePr>
          <p:cNvPr id="10242" name="Object 3"/>
          <p:cNvGraphicFramePr>
            <a:graphicFrameLocks/>
          </p:cNvGraphicFramePr>
          <p:nvPr>
            <p:extLst>
              <p:ext uri="{D42A27DB-BD31-4B8C-83A1-F6EECF244321}">
                <p14:modId xmlns:p14="http://schemas.microsoft.com/office/powerpoint/2010/main" val="3006669152"/>
              </p:ext>
            </p:extLst>
          </p:nvPr>
        </p:nvGraphicFramePr>
        <p:xfrm>
          <a:off x="899592" y="1988840"/>
          <a:ext cx="7226300" cy="3167063"/>
        </p:xfrm>
        <a:graphic>
          <a:graphicData uri="http://schemas.openxmlformats.org/presentationml/2006/ole">
            <mc:AlternateContent xmlns:mc="http://schemas.openxmlformats.org/markup-compatibility/2006">
              <mc:Choice xmlns:v="urn:schemas-microsoft-com:vml" Requires="v">
                <p:oleObj spid="_x0000_s266252" name="Equation" r:id="rId4" imgW="3301920" imgH="1447560" progId="Equation.3">
                  <p:embed/>
                </p:oleObj>
              </mc:Choice>
              <mc:Fallback>
                <p:oleObj name="Equation" r:id="rId4" imgW="3301920" imgH="144756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988840"/>
                        <a:ext cx="7226300"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日期占位符 1"/>
          <p:cNvSpPr>
            <a:spLocks noGrp="1"/>
          </p:cNvSpPr>
          <p:nvPr>
            <p:ph type="dt" sz="half" idx="10"/>
          </p:nvPr>
        </p:nvSpPr>
        <p:spPr/>
        <p:txBody>
          <a:bodyPr/>
          <a:lstStyle/>
          <a:p>
            <a:pPr>
              <a:defRPr/>
            </a:pPr>
            <a:fld id="{E697C9D3-5C76-4025-8BE8-D5D06DBE675C}" type="datetime10">
              <a:rPr lang="zh-CN" altLang="en-US" smtClean="0"/>
              <a:t>18:52</a:t>
            </a:fld>
            <a:endParaRPr lang="en-US" altLang="zh-CN"/>
          </a:p>
        </p:txBody>
      </p:sp>
    </p:spTree>
    <p:extLst>
      <p:ext uri="{BB962C8B-B14F-4D97-AF65-F5344CB8AC3E}">
        <p14:creationId xmlns:p14="http://schemas.microsoft.com/office/powerpoint/2010/main" val="160834806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2075" tIns="46038" rIns="92075" bIns="46038"/>
          <a:lstStyle/>
          <a:p>
            <a:pPr eaLnBrk="1" fontAlgn="auto" hangingPunct="1">
              <a:spcAft>
                <a:spcPts val="0"/>
              </a:spcAft>
              <a:defRPr/>
            </a:pPr>
            <a:r>
              <a:rPr lang="en-US">
                <a:solidFill>
                  <a:schemeClr val="tx2">
                    <a:satMod val="130000"/>
                  </a:schemeClr>
                </a:solidFill>
              </a:rPr>
              <a:t>Extensions</a:t>
            </a:r>
          </a:p>
        </p:txBody>
      </p:sp>
      <p:sp>
        <p:nvSpPr>
          <p:cNvPr id="35843" name="Rectangle 3"/>
          <p:cNvSpPr>
            <a:spLocks noGrp="1" noChangeArrowheads="1"/>
          </p:cNvSpPr>
          <p:nvPr>
            <p:ph idx="1"/>
          </p:nvPr>
        </p:nvSpPr>
        <p:spPr>
          <a:xfrm>
            <a:off x="827584" y="1916832"/>
            <a:ext cx="7706816" cy="3950568"/>
          </a:xfrm>
        </p:spPr>
        <p:txBody>
          <a:bodyPr lIns="92075" tIns="46038" rIns="92075" bIns="46038"/>
          <a:lstStyle/>
          <a:p>
            <a:pPr eaLnBrk="1" hangingPunct="1">
              <a:buFont typeface="Wingdings" pitchFamily="2" charset="2"/>
              <a:buNone/>
            </a:pPr>
            <a:r>
              <a:rPr lang="en-US" altLang="zh-CN" dirty="0" smtClean="0">
                <a:ea typeface="宋体" pitchFamily="2" charset="-122"/>
              </a:rPr>
              <a:t>	When a derivative depends on several underlying variables we can simulate paths for each of them in a risk-neutral world to calculate the values for the derivative </a:t>
            </a:r>
          </a:p>
        </p:txBody>
      </p:sp>
      <p:sp>
        <p:nvSpPr>
          <p:cNvPr id="358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358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0CAE11-58D2-4D7E-8DFF-7D4D74A4FE9A}" type="slidenum">
              <a:rPr lang="en-US" altLang="en-US"/>
              <a:pPr eaLnBrk="1" hangingPunct="1"/>
              <a:t>28</a:t>
            </a:fld>
            <a:endParaRPr lang="en-US" altLang="en-US"/>
          </a:p>
        </p:txBody>
      </p:sp>
      <p:sp>
        <p:nvSpPr>
          <p:cNvPr id="2" name="日期占位符 1"/>
          <p:cNvSpPr>
            <a:spLocks noGrp="1"/>
          </p:cNvSpPr>
          <p:nvPr>
            <p:ph type="dt" sz="half" idx="10"/>
          </p:nvPr>
        </p:nvSpPr>
        <p:spPr/>
        <p:txBody>
          <a:bodyPr/>
          <a:lstStyle/>
          <a:p>
            <a:pPr>
              <a:defRPr/>
            </a:pPr>
            <a:fld id="{CEA4EE0A-571D-493B-B777-EBC5E1A92062}" type="datetime10">
              <a:rPr lang="zh-CN" altLang="en-US" smtClean="0"/>
              <a:t>18:52</a:t>
            </a:fld>
            <a:endParaRPr lang="en-US" altLang="zh-CN"/>
          </a:p>
        </p:txBody>
      </p:sp>
    </p:spTree>
    <p:extLst>
      <p:ext uri="{BB962C8B-B14F-4D97-AF65-F5344CB8AC3E}">
        <p14:creationId xmlns:p14="http://schemas.microsoft.com/office/powerpoint/2010/main" val="170488340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lIns="92075" tIns="46038" rIns="92075" bIns="46038">
            <a:noAutofit/>
          </a:bodyPr>
          <a:lstStyle/>
          <a:p>
            <a:pPr eaLnBrk="1" hangingPunct="1"/>
            <a:r>
              <a:rPr lang="en-US" altLang="zh-CN" sz="3500" dirty="0">
                <a:solidFill>
                  <a:schemeClr val="tx2">
                    <a:satMod val="130000"/>
                  </a:schemeClr>
                </a:solidFill>
              </a:rPr>
              <a:t>Sampling  from Normal Distribution </a:t>
            </a:r>
            <a:r>
              <a:rPr lang="en-US" altLang="zh-CN" sz="2400" dirty="0">
                <a:solidFill>
                  <a:schemeClr val="tx2">
                    <a:satMod val="130000"/>
                  </a:schemeClr>
                </a:solidFill>
              </a:rPr>
              <a:t>(Page 450)</a:t>
            </a:r>
          </a:p>
        </p:txBody>
      </p:sp>
      <p:sp>
        <p:nvSpPr>
          <p:cNvPr id="36867" name="Rectangle 3"/>
          <p:cNvSpPr>
            <a:spLocks noGrp="1" noChangeArrowheads="1"/>
          </p:cNvSpPr>
          <p:nvPr>
            <p:ph idx="1"/>
          </p:nvPr>
        </p:nvSpPr>
        <p:spPr>
          <a:xfrm>
            <a:off x="838200" y="2590800"/>
            <a:ext cx="7239000" cy="3505200"/>
          </a:xfrm>
        </p:spPr>
        <p:txBody>
          <a:bodyPr lIns="92075" tIns="46038" rIns="92075" bIns="46038"/>
          <a:lstStyle/>
          <a:p>
            <a:pPr eaLnBrk="1" hangingPunct="1"/>
            <a:r>
              <a:rPr lang="en-US" altLang="zh-CN" smtClean="0">
                <a:ea typeface="宋体" pitchFamily="2" charset="-122"/>
              </a:rPr>
              <a:t>In Excel  =NORMSINV(RAND()) gives a random sample from </a:t>
            </a:r>
            <a:r>
              <a:rPr lang="en-US" altLang="zh-CN" smtClean="0">
                <a:latin typeface="Symbol" pitchFamily="18" charset="2"/>
                <a:ea typeface="宋体" pitchFamily="2" charset="-122"/>
              </a:rPr>
              <a:t>f</a:t>
            </a:r>
            <a:r>
              <a:rPr lang="en-US" altLang="zh-CN" smtClean="0">
                <a:ea typeface="宋体" pitchFamily="2" charset="-122"/>
              </a:rPr>
              <a:t>(0,1) </a:t>
            </a:r>
          </a:p>
        </p:txBody>
      </p:sp>
      <p:sp>
        <p:nvSpPr>
          <p:cNvPr id="368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368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34BF51D-F8D0-42FF-91A0-098201324D36}" type="slidenum">
              <a:rPr lang="en-US" altLang="en-US"/>
              <a:pPr eaLnBrk="1" hangingPunct="1"/>
              <a:t>29</a:t>
            </a:fld>
            <a:endParaRPr lang="en-US" altLang="en-US"/>
          </a:p>
        </p:txBody>
      </p:sp>
      <p:sp>
        <p:nvSpPr>
          <p:cNvPr id="2" name="日期占位符 1"/>
          <p:cNvSpPr>
            <a:spLocks noGrp="1"/>
          </p:cNvSpPr>
          <p:nvPr>
            <p:ph type="dt" sz="half" idx="10"/>
          </p:nvPr>
        </p:nvSpPr>
        <p:spPr/>
        <p:txBody>
          <a:bodyPr/>
          <a:lstStyle/>
          <a:p>
            <a:pPr>
              <a:defRPr/>
            </a:pPr>
            <a:fld id="{AA54B342-3893-4575-99BA-B8F4DD5F0A61}" type="datetime10">
              <a:rPr lang="zh-CN" altLang="en-US" smtClean="0"/>
              <a:t>18:52</a:t>
            </a:fld>
            <a:endParaRPr lang="en-US" altLang="zh-CN"/>
          </a:p>
        </p:txBody>
      </p:sp>
    </p:spTree>
    <p:extLst>
      <p:ext uri="{BB962C8B-B14F-4D97-AF65-F5344CB8AC3E}">
        <p14:creationId xmlns:p14="http://schemas.microsoft.com/office/powerpoint/2010/main" val="193527389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lIns="92075" tIns="46038" rIns="92075" bIns="46038"/>
          <a:lstStyle/>
          <a:p>
            <a:pPr eaLnBrk="1" fontAlgn="auto" hangingPunct="1">
              <a:spcAft>
                <a:spcPts val="0"/>
              </a:spcAft>
              <a:defRPr/>
            </a:pPr>
            <a:r>
              <a:rPr lang="en-US" dirty="0">
                <a:solidFill>
                  <a:schemeClr val="tx2">
                    <a:satMod val="130000"/>
                  </a:schemeClr>
                </a:solidFill>
              </a:rPr>
              <a:t>Binomial Trees</a:t>
            </a:r>
          </a:p>
        </p:txBody>
      </p:sp>
      <p:sp>
        <p:nvSpPr>
          <p:cNvPr id="23555" name="Rectangle 3"/>
          <p:cNvSpPr>
            <a:spLocks noGrp="1" noChangeArrowheads="1"/>
          </p:cNvSpPr>
          <p:nvPr>
            <p:ph idx="1"/>
          </p:nvPr>
        </p:nvSpPr>
        <p:spPr>
          <a:xfrm>
            <a:off x="935038" y="2057400"/>
            <a:ext cx="7273925" cy="4073525"/>
          </a:xfrm>
        </p:spPr>
        <p:txBody>
          <a:bodyPr lIns="92075" tIns="46038" rIns="92075" bIns="46038"/>
          <a:lstStyle/>
          <a:p>
            <a:pPr eaLnBrk="1" hangingPunct="1"/>
            <a:r>
              <a:rPr lang="en-US" altLang="zh-CN" smtClean="0">
                <a:ea typeface="宋体" pitchFamily="2" charset="-122"/>
              </a:rPr>
              <a:t>Binomial trees are frequently used to approximate the movements in the price of a stock or other asset</a:t>
            </a:r>
          </a:p>
          <a:p>
            <a:pPr eaLnBrk="1" hangingPunct="1"/>
            <a:r>
              <a:rPr lang="en-US" altLang="zh-CN" smtClean="0">
                <a:ea typeface="宋体" pitchFamily="2" charset="-122"/>
              </a:rPr>
              <a:t>In each small interval of time the stock price is assumed to move up by a proportional amount </a:t>
            </a:r>
            <a:r>
              <a:rPr lang="en-US" altLang="zh-CN" i="1" smtClean="0">
                <a:latin typeface="Times New Roman" pitchFamily="18" charset="0"/>
                <a:ea typeface="宋体" pitchFamily="2" charset="-122"/>
              </a:rPr>
              <a:t>u </a:t>
            </a:r>
            <a:r>
              <a:rPr lang="en-US" altLang="zh-CN" smtClean="0">
                <a:ea typeface="宋体" pitchFamily="2" charset="-122"/>
              </a:rPr>
              <a:t>or to move down by a proportional amount </a:t>
            </a:r>
            <a:r>
              <a:rPr lang="en-US" altLang="zh-CN" i="1" smtClean="0">
                <a:latin typeface="Times New Roman" pitchFamily="18" charset="0"/>
                <a:ea typeface="宋体" pitchFamily="2" charset="-122"/>
              </a:rPr>
              <a:t>d</a:t>
            </a:r>
          </a:p>
        </p:txBody>
      </p:sp>
      <p:sp>
        <p:nvSpPr>
          <p:cNvPr id="235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23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859079-17B7-4A20-9E51-E954653BD879}" type="slidenum">
              <a:rPr lang="en-US" altLang="en-US"/>
              <a:pPr eaLnBrk="1" hangingPunct="1"/>
              <a:t>3</a:t>
            </a:fld>
            <a:endParaRPr lang="en-US" altLang="en-US"/>
          </a:p>
        </p:txBody>
      </p:sp>
      <p:sp>
        <p:nvSpPr>
          <p:cNvPr id="2" name="日期占位符 1"/>
          <p:cNvSpPr>
            <a:spLocks noGrp="1"/>
          </p:cNvSpPr>
          <p:nvPr>
            <p:ph type="dt" sz="half" idx="10"/>
          </p:nvPr>
        </p:nvSpPr>
        <p:spPr/>
        <p:txBody>
          <a:bodyPr/>
          <a:lstStyle/>
          <a:p>
            <a:pPr>
              <a:defRPr/>
            </a:pPr>
            <a:fld id="{7AA49793-4F44-4186-86D4-92937CA456FB}" type="datetime10">
              <a:rPr lang="zh-CN" altLang="en-US" smtClean="0"/>
              <a:t>18:52</a:t>
            </a:fld>
            <a:endParaRPr lang="en-US" altLang="zh-CN"/>
          </a:p>
        </p:txBody>
      </p:sp>
    </p:spTree>
    <p:extLst>
      <p:ext uri="{BB962C8B-B14F-4D97-AF65-F5344CB8AC3E}">
        <p14:creationId xmlns:p14="http://schemas.microsoft.com/office/powerpoint/2010/main" val="244570171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3" name="Rectangle 5"/>
          <p:cNvSpPr>
            <a:spLocks noGrp="1" noChangeArrowheads="1"/>
          </p:cNvSpPr>
          <p:nvPr>
            <p:ph type="title"/>
          </p:nvPr>
        </p:nvSpPr>
        <p:spPr>
          <a:xfrm>
            <a:off x="611560" y="476672"/>
            <a:ext cx="7391400" cy="914400"/>
          </a:xfrm>
        </p:spPr>
        <p:txBody>
          <a:bodyPr>
            <a:normAutofit fontScale="90000"/>
          </a:bodyPr>
          <a:lstStyle/>
          <a:p>
            <a:pPr eaLnBrk="1" fontAlgn="auto" hangingPunct="1">
              <a:spcAft>
                <a:spcPts val="0"/>
              </a:spcAft>
              <a:defRPr/>
            </a:pPr>
            <a:r>
              <a:rPr lang="en-US" dirty="0">
                <a:solidFill>
                  <a:schemeClr val="tx2">
                    <a:satMod val="130000"/>
                  </a:schemeClr>
                </a:solidFill>
              </a:rPr>
              <a:t>To Obtain 2 Correlated Normal Samples</a:t>
            </a:r>
          </a:p>
        </p:txBody>
      </p:sp>
      <p:sp>
        <p:nvSpPr>
          <p:cNvPr id="11268" name="Rectangle 3"/>
          <p:cNvSpPr>
            <a:spLocks noGrp="1" noChangeArrowheads="1"/>
          </p:cNvSpPr>
          <p:nvPr>
            <p:ph type="body" sz="half" idx="1"/>
          </p:nvPr>
        </p:nvSpPr>
        <p:spPr>
          <a:xfrm>
            <a:off x="685800" y="2133600"/>
            <a:ext cx="8077200" cy="3997325"/>
          </a:xfrm>
        </p:spPr>
        <p:txBody>
          <a:bodyPr/>
          <a:lstStyle/>
          <a:p>
            <a:pPr eaLnBrk="1" hangingPunct="1"/>
            <a:r>
              <a:rPr lang="en-US" altLang="zh-CN" sz="2800" smtClean="0">
                <a:latin typeface="Arial" pitchFamily="34" charset="0"/>
                <a:ea typeface="宋体" pitchFamily="2" charset="-122"/>
                <a:cs typeface="Arial" pitchFamily="34" charset="0"/>
              </a:rPr>
              <a:t>Obtain independent normal samples </a:t>
            </a:r>
            <a:r>
              <a:rPr lang="en-US" altLang="zh-CN" sz="2800" i="1" smtClean="0">
                <a:latin typeface="Times New Roman" pitchFamily="18" charset="0"/>
                <a:ea typeface="宋体" pitchFamily="2" charset="-122"/>
                <a:cs typeface="Arial" pitchFamily="34" charset="0"/>
              </a:rPr>
              <a:t>x</a:t>
            </a:r>
            <a:r>
              <a:rPr lang="en-US" altLang="zh-CN" sz="2800" baseline="-25000" smtClean="0">
                <a:latin typeface="Arial" pitchFamily="34" charset="0"/>
                <a:ea typeface="宋体" pitchFamily="2" charset="-122"/>
                <a:cs typeface="Arial" pitchFamily="34" charset="0"/>
              </a:rPr>
              <a:t>1</a:t>
            </a:r>
            <a:r>
              <a:rPr lang="en-US" altLang="zh-CN" sz="2800" smtClean="0">
                <a:latin typeface="Arial" pitchFamily="34" charset="0"/>
                <a:ea typeface="宋体" pitchFamily="2" charset="-122"/>
                <a:cs typeface="Arial" pitchFamily="34" charset="0"/>
              </a:rPr>
              <a:t> and </a:t>
            </a:r>
            <a:r>
              <a:rPr lang="en-US" altLang="zh-CN" sz="2800" i="1" smtClean="0">
                <a:latin typeface="Times New Roman" pitchFamily="18" charset="0"/>
                <a:ea typeface="宋体" pitchFamily="2" charset="-122"/>
                <a:cs typeface="Arial" pitchFamily="34" charset="0"/>
              </a:rPr>
              <a:t>x</a:t>
            </a:r>
            <a:r>
              <a:rPr lang="en-US" altLang="zh-CN" sz="2800" baseline="-25000" smtClean="0">
                <a:latin typeface="Arial" pitchFamily="34" charset="0"/>
                <a:ea typeface="宋体" pitchFamily="2" charset="-122"/>
                <a:cs typeface="Arial" pitchFamily="34" charset="0"/>
              </a:rPr>
              <a:t>2</a:t>
            </a:r>
            <a:r>
              <a:rPr lang="en-US" altLang="zh-CN" sz="2800" smtClean="0">
                <a:latin typeface="Arial" pitchFamily="34" charset="0"/>
                <a:ea typeface="宋体" pitchFamily="2" charset="-122"/>
                <a:cs typeface="Arial" pitchFamily="34" charset="0"/>
              </a:rPr>
              <a:t> and set</a:t>
            </a:r>
          </a:p>
          <a:p>
            <a:pPr eaLnBrk="1" hangingPunct="1"/>
            <a:endParaRPr lang="en-US" altLang="zh-CN" smtClean="0">
              <a:latin typeface="Arial" pitchFamily="34" charset="0"/>
              <a:ea typeface="宋体" pitchFamily="2" charset="-122"/>
              <a:cs typeface="Arial" pitchFamily="34" charset="0"/>
            </a:endParaRPr>
          </a:p>
          <a:p>
            <a:pPr eaLnBrk="1" hangingPunct="1"/>
            <a:endParaRPr lang="en-US" altLang="zh-CN" smtClean="0">
              <a:latin typeface="Arial" pitchFamily="34" charset="0"/>
              <a:ea typeface="宋体" pitchFamily="2" charset="-122"/>
              <a:cs typeface="Arial" pitchFamily="34" charset="0"/>
            </a:endParaRPr>
          </a:p>
          <a:p>
            <a:pPr eaLnBrk="1" hangingPunct="1"/>
            <a:r>
              <a:rPr lang="en-US" altLang="zh-CN" sz="2800" smtClean="0">
                <a:latin typeface="Arial" pitchFamily="34" charset="0"/>
                <a:ea typeface="宋体" pitchFamily="2" charset="-122"/>
                <a:cs typeface="Arial" pitchFamily="34" charset="0"/>
              </a:rPr>
              <a:t>Use a procedure known as Cholesky’s decomposition when samples are required from more than two normal variables (see page 450)</a:t>
            </a:r>
          </a:p>
        </p:txBody>
      </p:sp>
      <p:graphicFrame>
        <p:nvGraphicFramePr>
          <p:cNvPr id="11266" name="Object 4"/>
          <p:cNvGraphicFramePr>
            <a:graphicFrameLocks noGrp="1"/>
          </p:cNvGraphicFramePr>
          <p:nvPr>
            <p:ph sz="half" idx="2"/>
          </p:nvPr>
        </p:nvGraphicFramePr>
        <p:xfrm>
          <a:off x="2743200" y="3124200"/>
          <a:ext cx="2540000" cy="881063"/>
        </p:xfrm>
        <a:graphic>
          <a:graphicData uri="http://schemas.openxmlformats.org/presentationml/2006/ole">
            <mc:AlternateContent xmlns:mc="http://schemas.openxmlformats.org/markup-compatibility/2006">
              <mc:Choice xmlns:v="urn:schemas-microsoft-com:vml" Requires="v">
                <p:oleObj spid="_x0000_s267276" name="Equation" r:id="rId4" imgW="1244520" imgH="431640" progId="Equation.3">
                  <p:embed/>
                </p:oleObj>
              </mc:Choice>
              <mc:Fallback>
                <p:oleObj name="Equation" r:id="rId4" imgW="1244520" imgH="4316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124200"/>
                        <a:ext cx="2540000"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112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8017EA1-3797-4BF2-9F28-8A2D52E91C75}" type="slidenum">
              <a:rPr lang="en-US" altLang="en-US"/>
              <a:pPr eaLnBrk="1" hangingPunct="1"/>
              <a:t>30</a:t>
            </a:fld>
            <a:endParaRPr lang="en-US" altLang="en-US"/>
          </a:p>
        </p:txBody>
      </p:sp>
      <p:sp>
        <p:nvSpPr>
          <p:cNvPr id="2" name="日期占位符 1"/>
          <p:cNvSpPr>
            <a:spLocks noGrp="1"/>
          </p:cNvSpPr>
          <p:nvPr>
            <p:ph type="dt" sz="half" idx="10"/>
          </p:nvPr>
        </p:nvSpPr>
        <p:spPr/>
        <p:txBody>
          <a:bodyPr/>
          <a:lstStyle/>
          <a:p>
            <a:pPr>
              <a:defRPr/>
            </a:pPr>
            <a:fld id="{91980B98-7C7B-435B-96A7-D2209F21540D}" type="datetime10">
              <a:rPr lang="zh-CN" altLang="en-US" smtClean="0">
                <a:solidFill>
                  <a:srgbClr val="000000"/>
                </a:solidFill>
                <a:ea typeface="宋体" pitchFamily="2" charset="-122"/>
              </a:rPr>
              <a:t>18:52</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3349686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lIns="92075" tIns="46038" rIns="92075" bIns="46038">
            <a:normAutofit fontScale="90000"/>
          </a:bodyPr>
          <a:lstStyle/>
          <a:p>
            <a:pPr eaLnBrk="1" fontAlgn="auto" hangingPunct="1">
              <a:spcAft>
                <a:spcPts val="0"/>
              </a:spcAft>
              <a:defRPr/>
            </a:pPr>
            <a:r>
              <a:rPr lang="en-US">
                <a:solidFill>
                  <a:schemeClr val="tx2">
                    <a:satMod val="130000"/>
                  </a:schemeClr>
                </a:solidFill>
              </a:rPr>
              <a:t>Standard Errors in Monte Carlo Simulation</a:t>
            </a:r>
          </a:p>
        </p:txBody>
      </p:sp>
      <p:sp>
        <p:nvSpPr>
          <p:cNvPr id="37891" name="Rectangle 3"/>
          <p:cNvSpPr>
            <a:spLocks noGrp="1" noChangeArrowheads="1"/>
          </p:cNvSpPr>
          <p:nvPr>
            <p:ph idx="1"/>
          </p:nvPr>
        </p:nvSpPr>
        <p:spPr/>
        <p:txBody>
          <a:bodyPr lIns="92075" tIns="46038" rIns="92075" bIns="46038"/>
          <a:lstStyle/>
          <a:p>
            <a:pPr eaLnBrk="1" hangingPunct="1">
              <a:buFont typeface="Wingdings" pitchFamily="2" charset="2"/>
              <a:buNone/>
            </a:pPr>
            <a:r>
              <a:rPr lang="en-US" altLang="zh-CN" smtClean="0">
                <a:ea typeface="宋体" pitchFamily="2" charset="-122"/>
              </a:rPr>
              <a:t>	</a:t>
            </a:r>
          </a:p>
          <a:p>
            <a:pPr eaLnBrk="1" hangingPunct="1">
              <a:buFont typeface="Wingdings" pitchFamily="2" charset="2"/>
              <a:buNone/>
            </a:pPr>
            <a:r>
              <a:rPr lang="en-US" altLang="zh-CN" smtClean="0">
                <a:ea typeface="宋体" pitchFamily="2" charset="-122"/>
              </a:rPr>
              <a:t>	The standard error of the estimate of the option price is the standard deviation of the discounted payoffs given by the simulation trials divided by the square root of the number of observations.</a:t>
            </a:r>
          </a:p>
        </p:txBody>
      </p:sp>
      <p:sp>
        <p:nvSpPr>
          <p:cNvPr id="378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378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F64E49-7BDB-49DC-8FA3-3751625E5709}" type="slidenum">
              <a:rPr lang="en-US" altLang="en-US"/>
              <a:pPr eaLnBrk="1" hangingPunct="1"/>
              <a:t>31</a:t>
            </a:fld>
            <a:endParaRPr lang="en-US" altLang="en-US"/>
          </a:p>
        </p:txBody>
      </p:sp>
      <p:sp>
        <p:nvSpPr>
          <p:cNvPr id="2" name="日期占位符 1"/>
          <p:cNvSpPr>
            <a:spLocks noGrp="1"/>
          </p:cNvSpPr>
          <p:nvPr>
            <p:ph type="dt" sz="half" idx="10"/>
          </p:nvPr>
        </p:nvSpPr>
        <p:spPr/>
        <p:txBody>
          <a:bodyPr/>
          <a:lstStyle/>
          <a:p>
            <a:pPr>
              <a:defRPr/>
            </a:pPr>
            <a:fld id="{C7CE9709-49E8-4F26-B79E-9AC74041EF60}" type="datetime10">
              <a:rPr lang="zh-CN" altLang="en-US" smtClean="0"/>
              <a:t>18:52</a:t>
            </a:fld>
            <a:endParaRPr lang="en-US" altLang="zh-CN"/>
          </a:p>
        </p:txBody>
      </p:sp>
    </p:spTree>
    <p:extLst>
      <p:ext uri="{BB962C8B-B14F-4D97-AF65-F5344CB8AC3E}">
        <p14:creationId xmlns:p14="http://schemas.microsoft.com/office/powerpoint/2010/main" val="3480872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lIns="92075" tIns="46038" rIns="92075" bIns="46038">
            <a:normAutofit fontScale="90000"/>
          </a:bodyPr>
          <a:lstStyle/>
          <a:p>
            <a:pPr eaLnBrk="1" fontAlgn="auto" hangingPunct="1">
              <a:spcAft>
                <a:spcPts val="0"/>
              </a:spcAft>
              <a:defRPr/>
            </a:pPr>
            <a:r>
              <a:rPr lang="en-US" dirty="0">
                <a:solidFill>
                  <a:schemeClr val="tx2">
                    <a:satMod val="130000"/>
                  </a:schemeClr>
                </a:solidFill>
              </a:rPr>
              <a:t>Application  of Monte Carlo Simulation</a:t>
            </a:r>
          </a:p>
        </p:txBody>
      </p:sp>
      <p:sp>
        <p:nvSpPr>
          <p:cNvPr id="38915" name="Rectangle 3"/>
          <p:cNvSpPr>
            <a:spLocks noGrp="1" noChangeArrowheads="1"/>
          </p:cNvSpPr>
          <p:nvPr>
            <p:ph idx="1"/>
          </p:nvPr>
        </p:nvSpPr>
        <p:spPr>
          <a:xfrm>
            <a:off x="990600" y="2209800"/>
            <a:ext cx="7467600" cy="4114800"/>
          </a:xfrm>
        </p:spPr>
        <p:txBody>
          <a:bodyPr lIns="92075" tIns="46038" rIns="92075" bIns="46038"/>
          <a:lstStyle/>
          <a:p>
            <a:pPr eaLnBrk="1" hangingPunct="1"/>
            <a:r>
              <a:rPr lang="en-US" altLang="zh-CN" smtClean="0">
                <a:ea typeface="宋体" pitchFamily="2" charset="-122"/>
              </a:rPr>
              <a:t>Monte Carlo simulation can deal with path dependent  options, options dependent on several underlying  state variables, and options with complex payoffs</a:t>
            </a:r>
          </a:p>
          <a:p>
            <a:pPr eaLnBrk="1" hangingPunct="1"/>
            <a:r>
              <a:rPr lang="en-US" altLang="zh-CN" smtClean="0">
                <a:ea typeface="宋体" pitchFamily="2" charset="-122"/>
              </a:rPr>
              <a:t>It cannot easily deal with American-style options</a:t>
            </a:r>
          </a:p>
        </p:txBody>
      </p:sp>
      <p:sp>
        <p:nvSpPr>
          <p:cNvPr id="389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389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76652DC-CAF7-4FA5-B1B0-AB64055B47CF}" type="slidenum">
              <a:rPr lang="en-US" altLang="en-US"/>
              <a:pPr eaLnBrk="1" hangingPunct="1"/>
              <a:t>32</a:t>
            </a:fld>
            <a:endParaRPr lang="en-US" altLang="en-US"/>
          </a:p>
        </p:txBody>
      </p:sp>
      <p:sp>
        <p:nvSpPr>
          <p:cNvPr id="2" name="日期占位符 1"/>
          <p:cNvSpPr>
            <a:spLocks noGrp="1"/>
          </p:cNvSpPr>
          <p:nvPr>
            <p:ph type="dt" sz="half" idx="10"/>
          </p:nvPr>
        </p:nvSpPr>
        <p:spPr/>
        <p:txBody>
          <a:bodyPr/>
          <a:lstStyle/>
          <a:p>
            <a:pPr>
              <a:defRPr/>
            </a:pPr>
            <a:fld id="{8C6E56FF-B823-4B15-8207-DF34497EA08F}" type="datetime10">
              <a:rPr lang="zh-CN" altLang="en-US" smtClean="0"/>
              <a:t>18:52</a:t>
            </a:fld>
            <a:endParaRPr lang="en-US" altLang="zh-CN"/>
          </a:p>
        </p:txBody>
      </p:sp>
    </p:spTree>
    <p:extLst>
      <p:ext uri="{BB962C8B-B14F-4D97-AF65-F5344CB8AC3E}">
        <p14:creationId xmlns:p14="http://schemas.microsoft.com/office/powerpoint/2010/main" val="47178680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7544" y="404664"/>
            <a:ext cx="7772400" cy="822325"/>
          </a:xfrm>
        </p:spPr>
        <p:txBody>
          <a:bodyPr lIns="92075" tIns="46038" rIns="92075" bIns="46038"/>
          <a:lstStyle/>
          <a:p>
            <a:pPr eaLnBrk="1" fontAlgn="auto" hangingPunct="1">
              <a:spcAft>
                <a:spcPts val="0"/>
              </a:spcAft>
              <a:defRPr/>
            </a:pPr>
            <a:r>
              <a:rPr lang="en-US" dirty="0">
                <a:solidFill>
                  <a:schemeClr val="tx2">
                    <a:satMod val="130000"/>
                  </a:schemeClr>
                </a:solidFill>
              </a:rPr>
              <a:t>Determining Greek Letters</a:t>
            </a:r>
          </a:p>
        </p:txBody>
      </p:sp>
      <p:sp>
        <p:nvSpPr>
          <p:cNvPr id="51203" name="Rectangle 3"/>
          <p:cNvSpPr>
            <a:spLocks noGrp="1" noChangeArrowheads="1"/>
          </p:cNvSpPr>
          <p:nvPr>
            <p:ph idx="1"/>
          </p:nvPr>
        </p:nvSpPr>
        <p:spPr>
          <a:xfrm>
            <a:off x="762000" y="1628775"/>
            <a:ext cx="8001000" cy="4467225"/>
          </a:xfrm>
        </p:spPr>
        <p:txBody>
          <a:bodyPr lIns="92075" tIns="46038" rIns="92075" bIns="46038">
            <a:normAutofit/>
          </a:bodyPr>
          <a:lstStyle/>
          <a:p>
            <a:pPr marL="365125" indent="-282575" eaLnBrk="1" hangingPunct="1">
              <a:buFont typeface="Wingdings" pitchFamily="2" charset="2"/>
              <a:buNone/>
            </a:pPr>
            <a:r>
              <a:rPr lang="en-US" altLang="zh-CN" smtClean="0">
                <a:ea typeface="宋体" pitchFamily="2" charset="-122"/>
              </a:rPr>
              <a:t>	For </a:t>
            </a:r>
            <a:r>
              <a:rPr lang="en-US" altLang="zh-CN" smtClean="0">
                <a:latin typeface="Symbol" pitchFamily="18" charset="2"/>
                <a:ea typeface="宋体" pitchFamily="2" charset="-122"/>
              </a:rPr>
              <a:t>D:</a:t>
            </a:r>
            <a:endParaRPr lang="en-US" altLang="zh-CN" smtClean="0">
              <a:ea typeface="宋体" pitchFamily="2" charset="-122"/>
            </a:endParaRPr>
          </a:p>
          <a:p>
            <a:pPr marL="365125" indent="-282575" eaLnBrk="1" hangingPunct="1">
              <a:buFont typeface="Wingdings" pitchFamily="2" charset="2"/>
              <a:buNone/>
            </a:pPr>
            <a:r>
              <a:rPr lang="en-US" altLang="zh-CN" smtClean="0">
                <a:ea typeface="宋体" pitchFamily="2" charset="-122"/>
              </a:rPr>
              <a:t>1. Make a small  change to asset price</a:t>
            </a:r>
          </a:p>
          <a:p>
            <a:pPr marL="365125" indent="-282575" eaLnBrk="1" hangingPunct="1">
              <a:buFont typeface="Wingdings" pitchFamily="2" charset="2"/>
              <a:buNone/>
            </a:pPr>
            <a:r>
              <a:rPr lang="en-US" altLang="zh-CN" smtClean="0">
                <a:ea typeface="宋体" pitchFamily="2" charset="-122"/>
              </a:rPr>
              <a:t>2. Carry out the simulation again using the same random number streams</a:t>
            </a:r>
          </a:p>
          <a:p>
            <a:pPr marL="365125" indent="-282575" eaLnBrk="1" hangingPunct="1">
              <a:buFont typeface="Wingdings" pitchFamily="2" charset="2"/>
              <a:buNone/>
            </a:pPr>
            <a:r>
              <a:rPr lang="en-US" altLang="zh-CN" smtClean="0">
                <a:ea typeface="宋体" pitchFamily="2" charset="-122"/>
              </a:rPr>
              <a:t>3. Estimate </a:t>
            </a:r>
            <a:r>
              <a:rPr lang="en-US" altLang="zh-CN" smtClean="0">
                <a:latin typeface="Symbol" pitchFamily="18" charset="2"/>
                <a:ea typeface="宋体" pitchFamily="2" charset="-122"/>
              </a:rPr>
              <a:t>D</a:t>
            </a:r>
            <a:r>
              <a:rPr lang="en-US" altLang="zh-CN" smtClean="0">
                <a:ea typeface="宋体" pitchFamily="2" charset="-122"/>
              </a:rPr>
              <a:t> as the change in the option price divided by the change in the asset price</a:t>
            </a:r>
          </a:p>
          <a:p>
            <a:pPr marL="365125" indent="-282575" eaLnBrk="1" hangingPunct="1">
              <a:buFont typeface="Wingdings" pitchFamily="2" charset="2"/>
              <a:buNone/>
            </a:pPr>
            <a:endParaRPr lang="en-US" altLang="zh-CN" smtClean="0">
              <a:ea typeface="宋体" pitchFamily="2" charset="-122"/>
            </a:endParaRPr>
          </a:p>
          <a:p>
            <a:pPr marL="365125" indent="-282575" eaLnBrk="1" hangingPunct="1">
              <a:buFont typeface="Wingdings" pitchFamily="2" charset="2"/>
              <a:buNone/>
            </a:pPr>
            <a:r>
              <a:rPr lang="en-US" altLang="zh-CN" smtClean="0">
                <a:ea typeface="宋体" pitchFamily="2" charset="-122"/>
              </a:rPr>
              <a:t>	Proceed in a similar manner for other Greek letters</a:t>
            </a:r>
          </a:p>
        </p:txBody>
      </p:sp>
      <p:sp>
        <p:nvSpPr>
          <p:cNvPr id="399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399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0D2DB9-6727-4CC8-A1FC-1A38D994D441}" type="slidenum">
              <a:rPr lang="en-US" altLang="en-US"/>
              <a:pPr eaLnBrk="1" hangingPunct="1"/>
              <a:t>33</a:t>
            </a:fld>
            <a:endParaRPr lang="en-US" altLang="en-US"/>
          </a:p>
        </p:txBody>
      </p:sp>
      <p:sp>
        <p:nvSpPr>
          <p:cNvPr id="2" name="日期占位符 1"/>
          <p:cNvSpPr>
            <a:spLocks noGrp="1"/>
          </p:cNvSpPr>
          <p:nvPr>
            <p:ph type="dt" sz="half" idx="10"/>
          </p:nvPr>
        </p:nvSpPr>
        <p:spPr/>
        <p:txBody>
          <a:bodyPr/>
          <a:lstStyle/>
          <a:p>
            <a:pPr>
              <a:defRPr/>
            </a:pPr>
            <a:fld id="{D075870A-5815-4A5D-B9B3-E2C7640D81D7}" type="datetime10">
              <a:rPr lang="zh-CN" altLang="en-US" smtClean="0"/>
              <a:t>18:52</a:t>
            </a:fld>
            <a:endParaRPr lang="en-US" altLang="zh-CN"/>
          </a:p>
        </p:txBody>
      </p:sp>
    </p:spTree>
    <p:extLst>
      <p:ext uri="{BB962C8B-B14F-4D97-AF65-F5344CB8AC3E}">
        <p14:creationId xmlns:p14="http://schemas.microsoft.com/office/powerpoint/2010/main" val="144758919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lIns="92075" tIns="46038" rIns="92075" bIns="46038">
            <a:normAutofit/>
          </a:bodyPr>
          <a:lstStyle/>
          <a:p>
            <a:pPr eaLnBrk="1" fontAlgn="auto" hangingPunct="1">
              <a:spcAft>
                <a:spcPts val="0"/>
              </a:spcAft>
              <a:defRPr/>
            </a:pPr>
            <a:r>
              <a:rPr lang="en-US">
                <a:solidFill>
                  <a:schemeClr val="tx2">
                    <a:satMod val="130000"/>
                  </a:schemeClr>
                </a:solidFill>
              </a:rPr>
              <a:t>Variance Reduction Techniques</a:t>
            </a:r>
          </a:p>
        </p:txBody>
      </p:sp>
      <p:sp>
        <p:nvSpPr>
          <p:cNvPr id="40963" name="Rectangle 3"/>
          <p:cNvSpPr>
            <a:spLocks noGrp="1" noChangeArrowheads="1"/>
          </p:cNvSpPr>
          <p:nvPr>
            <p:ph idx="1"/>
          </p:nvPr>
        </p:nvSpPr>
        <p:spPr>
          <a:xfrm>
            <a:off x="899592" y="1268760"/>
            <a:ext cx="7133332" cy="4073525"/>
          </a:xfrm>
        </p:spPr>
        <p:txBody>
          <a:bodyPr lIns="92075" tIns="46038" rIns="92075" bIns="46038"/>
          <a:lstStyle/>
          <a:p>
            <a:pPr eaLnBrk="1" hangingPunct="1"/>
            <a:r>
              <a:rPr lang="en-US" altLang="zh-CN" dirty="0">
                <a:ea typeface="宋体" pitchFamily="2" charset="-122"/>
              </a:rPr>
              <a:t>Antithetic variable technique</a:t>
            </a:r>
            <a:r>
              <a:rPr lang="zh-CN" altLang="en-US" dirty="0">
                <a:latin typeface="Adobe 楷体 Std R" pitchFamily="18" charset="-122"/>
                <a:ea typeface="Adobe 楷体 Std R" pitchFamily="18" charset="-122"/>
              </a:rPr>
              <a:t>（对偶变量技术）</a:t>
            </a:r>
          </a:p>
          <a:p>
            <a:pPr eaLnBrk="1" hangingPunct="1"/>
            <a:r>
              <a:rPr lang="en-US" altLang="zh-CN" dirty="0">
                <a:ea typeface="宋体" pitchFamily="2" charset="-122"/>
              </a:rPr>
              <a:t>Control </a:t>
            </a:r>
            <a:r>
              <a:rPr lang="en-US" altLang="zh-CN" dirty="0" err="1">
                <a:ea typeface="宋体" pitchFamily="2" charset="-122"/>
              </a:rPr>
              <a:t>variate</a:t>
            </a:r>
            <a:r>
              <a:rPr lang="en-US" altLang="zh-CN" dirty="0">
                <a:ea typeface="宋体" pitchFamily="2" charset="-122"/>
              </a:rPr>
              <a:t> technique</a:t>
            </a:r>
          </a:p>
          <a:p>
            <a:pPr eaLnBrk="1" hangingPunct="1"/>
            <a:r>
              <a:rPr lang="en-US" altLang="zh-CN" dirty="0">
                <a:ea typeface="宋体" pitchFamily="2" charset="-122"/>
              </a:rPr>
              <a:t>Importance sampling</a:t>
            </a:r>
            <a:r>
              <a:rPr lang="zh-CN" altLang="en-US" dirty="0">
                <a:ea typeface="宋体" pitchFamily="2" charset="-122"/>
              </a:rPr>
              <a:t>（虚值部分不用抽）</a:t>
            </a:r>
          </a:p>
          <a:p>
            <a:pPr eaLnBrk="1" hangingPunct="1"/>
            <a:r>
              <a:rPr lang="en-US" altLang="zh-CN" dirty="0">
                <a:ea typeface="宋体" pitchFamily="2" charset="-122"/>
              </a:rPr>
              <a:t>Stratified sampling</a:t>
            </a:r>
            <a:r>
              <a:rPr lang="zh-CN" altLang="en-US" dirty="0">
                <a:ea typeface="宋体" pitchFamily="2" charset="-122"/>
              </a:rPr>
              <a:t>（分层抽样，抽样次数已知）</a:t>
            </a:r>
          </a:p>
          <a:p>
            <a:pPr eaLnBrk="1" hangingPunct="1"/>
            <a:r>
              <a:rPr lang="en-US" altLang="zh-CN" dirty="0">
                <a:ea typeface="宋体" pitchFamily="2" charset="-122"/>
              </a:rPr>
              <a:t>Moment matching</a:t>
            </a:r>
          </a:p>
          <a:p>
            <a:pPr eaLnBrk="1" hangingPunct="1"/>
            <a:r>
              <a:rPr lang="en-US" altLang="zh-CN" dirty="0">
                <a:ea typeface="宋体" pitchFamily="2" charset="-122"/>
              </a:rPr>
              <a:t>Using quasi-random sequences</a:t>
            </a:r>
            <a:r>
              <a:rPr lang="zh-CN" altLang="en-US" dirty="0">
                <a:ea typeface="宋体" pitchFamily="2" charset="-122"/>
              </a:rPr>
              <a:t>（平衡抽样）</a:t>
            </a:r>
          </a:p>
        </p:txBody>
      </p:sp>
      <p:sp>
        <p:nvSpPr>
          <p:cNvPr id="409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409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175DFB3-8927-4F91-B3FE-9428937F7D11}" type="slidenum">
              <a:rPr lang="en-US" altLang="en-US"/>
              <a:pPr eaLnBrk="1" hangingPunct="1"/>
              <a:t>34</a:t>
            </a:fld>
            <a:endParaRPr lang="en-US" altLang="en-US"/>
          </a:p>
        </p:txBody>
      </p:sp>
      <p:sp>
        <p:nvSpPr>
          <p:cNvPr id="2" name="日期占位符 1"/>
          <p:cNvSpPr>
            <a:spLocks noGrp="1"/>
          </p:cNvSpPr>
          <p:nvPr>
            <p:ph type="dt" sz="half" idx="10"/>
          </p:nvPr>
        </p:nvSpPr>
        <p:spPr/>
        <p:txBody>
          <a:bodyPr/>
          <a:lstStyle/>
          <a:p>
            <a:pPr>
              <a:defRPr/>
            </a:pPr>
            <a:fld id="{90D2FE7A-BF30-4C53-88B7-81DF623CA095}" type="datetime10">
              <a:rPr lang="zh-CN" altLang="en-US" smtClean="0"/>
              <a:t>18:52</a:t>
            </a:fld>
            <a:endParaRPr lang="en-US" altLang="zh-CN"/>
          </a:p>
        </p:txBody>
      </p:sp>
    </p:spTree>
    <p:extLst>
      <p:ext uri="{BB962C8B-B14F-4D97-AF65-F5344CB8AC3E}">
        <p14:creationId xmlns:p14="http://schemas.microsoft.com/office/powerpoint/2010/main" val="40882845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Antithetic variable technique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lvl="0">
                  <a:spcBef>
                    <a:spcPts val="800"/>
                  </a:spcBef>
                  <a:buClr>
                    <a:srgbClr val="35742A">
                      <a:lumMod val="75000"/>
                    </a:srgbClr>
                  </a:buClr>
                  <a:buBlip>
                    <a:blip r:embed="rId2"/>
                  </a:buBlip>
                </a:pPr>
                <a:r>
                  <a:rPr lang="zh-CN" altLang="zh-CN" sz="2600" dirty="0">
                    <a:solidFill>
                      <a:srgbClr val="000000">
                        <a:lumMod val="85000"/>
                        <a:lumOff val="15000"/>
                      </a:srgbClr>
                    </a:solidFill>
                    <a:ea typeface="Adobe 楷体 Std R" pitchFamily="18" charset="-122"/>
                  </a:rPr>
                  <a:t>在一次模拟运算中，计算两个期权价值：用通常方法计算得到</a:t>
                </a:r>
                <a14:m>
                  <m:oMath xmlns:m="http://schemas.openxmlformats.org/officeDocument/2006/math">
                    <m:sSub>
                      <m:sSubPr>
                        <m:ctrlPr>
                          <a:rPr lang="en-US" altLang="zh-CN" sz="2600" i="1" dirty="0">
                            <a:solidFill>
                              <a:srgbClr val="000000">
                                <a:lumMod val="85000"/>
                                <a:lumOff val="15000"/>
                              </a:srgbClr>
                            </a:solidFill>
                            <a:latin typeface="Cambria Math"/>
                          </a:rPr>
                        </m:ctrlPr>
                      </m:sSubPr>
                      <m:e>
                        <m:r>
                          <a:rPr lang="en-US" altLang="zh-CN" sz="2600" i="1" dirty="0">
                            <a:solidFill>
                              <a:srgbClr val="000000">
                                <a:lumMod val="85000"/>
                                <a:lumOff val="15000"/>
                              </a:srgbClr>
                            </a:solidFill>
                            <a:latin typeface="Cambria Math"/>
                          </a:rPr>
                          <m:t>𝑓</m:t>
                        </m:r>
                      </m:e>
                      <m:sub>
                        <m:r>
                          <a:rPr lang="en-US" altLang="zh-CN" sz="2600" i="1" dirty="0">
                            <a:solidFill>
                              <a:srgbClr val="000000">
                                <a:lumMod val="85000"/>
                                <a:lumOff val="15000"/>
                              </a:srgbClr>
                            </a:solidFill>
                            <a:latin typeface="Cambria Math"/>
                          </a:rPr>
                          <m:t>1</m:t>
                        </m:r>
                      </m:sub>
                    </m:sSub>
                    <m:r>
                      <a:rPr lang="en-US" altLang="zh-CN" sz="2600" i="1" dirty="0">
                        <a:solidFill>
                          <a:srgbClr val="000000">
                            <a:lumMod val="85000"/>
                            <a:lumOff val="15000"/>
                          </a:srgbClr>
                        </a:solidFill>
                        <a:latin typeface="Cambria Math"/>
                      </a:rPr>
                      <m:t> </m:t>
                    </m:r>
                  </m:oMath>
                </a14:m>
                <a:r>
                  <a:rPr lang="zh-CN" altLang="zh-CN" sz="2600" dirty="0">
                    <a:solidFill>
                      <a:srgbClr val="000000">
                        <a:lumMod val="85000"/>
                        <a:lumOff val="15000"/>
                      </a:srgbClr>
                    </a:solidFill>
                    <a:ea typeface="Adobe 楷体 Std R" pitchFamily="18" charset="-122"/>
                  </a:rPr>
                  <a:t>，改变计算</a:t>
                </a:r>
                <a:r>
                  <a:rPr lang="en-US" altLang="zh-CN" sz="2600" dirty="0">
                    <a:solidFill>
                      <a:srgbClr val="000000">
                        <a:lumMod val="85000"/>
                        <a:lumOff val="15000"/>
                      </a:srgbClr>
                    </a:solidFill>
                    <a:ea typeface="Adobe 楷体 Std R" pitchFamily="18" charset="-122"/>
                  </a:rPr>
                  <a:t> </a:t>
                </a:r>
                <a:r>
                  <a:rPr lang="zh-CN" altLang="zh-CN" sz="2600" dirty="0">
                    <a:solidFill>
                      <a:srgbClr val="000000">
                        <a:lumMod val="85000"/>
                        <a:lumOff val="15000"/>
                      </a:srgbClr>
                    </a:solidFill>
                    <a:ea typeface="Adobe 楷体 Std R" pitchFamily="18" charset="-122"/>
                  </a:rPr>
                  <a:t>中所有的</a:t>
                </a:r>
                <a14:m>
                  <m:oMath xmlns:m="http://schemas.openxmlformats.org/officeDocument/2006/math">
                    <m:r>
                      <a:rPr lang="zh-CN" altLang="en-US" sz="2600" i="1" dirty="0">
                        <a:solidFill>
                          <a:srgbClr val="000000">
                            <a:lumMod val="85000"/>
                            <a:lumOff val="15000"/>
                          </a:srgbClr>
                        </a:solidFill>
                        <a:latin typeface="Cambria Math"/>
                      </a:rPr>
                      <m:t>𝜀</m:t>
                    </m:r>
                  </m:oMath>
                </a14:m>
                <a:r>
                  <a:rPr lang="zh-CN" altLang="zh-CN" sz="2600" dirty="0">
                    <a:solidFill>
                      <a:srgbClr val="000000">
                        <a:lumMod val="85000"/>
                        <a:lumOff val="15000"/>
                      </a:srgbClr>
                    </a:solidFill>
                    <a:ea typeface="Adobe 楷体 Std R" pitchFamily="18" charset="-122"/>
                  </a:rPr>
                  <a:t>的符号得到</a:t>
                </a:r>
                <a14:m>
                  <m:oMath xmlns:m="http://schemas.openxmlformats.org/officeDocument/2006/math">
                    <m:sSub>
                      <m:sSubPr>
                        <m:ctrlPr>
                          <a:rPr lang="en-US" altLang="zh-CN" sz="2600" i="1" dirty="0">
                            <a:solidFill>
                              <a:srgbClr val="000000">
                                <a:lumMod val="85000"/>
                                <a:lumOff val="15000"/>
                              </a:srgbClr>
                            </a:solidFill>
                            <a:latin typeface="Cambria Math"/>
                          </a:rPr>
                        </m:ctrlPr>
                      </m:sSubPr>
                      <m:e>
                        <m:r>
                          <a:rPr lang="en-US" altLang="zh-CN" sz="2600" i="1" dirty="0">
                            <a:solidFill>
                              <a:srgbClr val="000000">
                                <a:lumMod val="85000"/>
                                <a:lumOff val="15000"/>
                              </a:srgbClr>
                            </a:solidFill>
                            <a:latin typeface="Cambria Math"/>
                          </a:rPr>
                          <m:t>𝑓</m:t>
                        </m:r>
                      </m:e>
                      <m:sub>
                        <m:r>
                          <a:rPr lang="en-US" altLang="zh-CN" sz="2600" i="1" dirty="0">
                            <a:solidFill>
                              <a:srgbClr val="000000">
                                <a:lumMod val="85000"/>
                                <a:lumOff val="15000"/>
                              </a:srgbClr>
                            </a:solidFill>
                            <a:latin typeface="Cambria Math"/>
                          </a:rPr>
                          <m:t>2</m:t>
                        </m:r>
                      </m:sub>
                    </m:sSub>
                    <m:r>
                      <a:rPr lang="en-US" altLang="zh-CN" sz="2600" i="1" dirty="0">
                        <a:solidFill>
                          <a:srgbClr val="000000">
                            <a:lumMod val="85000"/>
                            <a:lumOff val="15000"/>
                          </a:srgbClr>
                        </a:solidFill>
                        <a:latin typeface="Cambria Math"/>
                      </a:rPr>
                      <m:t> </m:t>
                    </m:r>
                  </m:oMath>
                </a14:m>
                <a:r>
                  <a:rPr lang="zh-CN" altLang="zh-CN" sz="2600" dirty="0">
                    <a:solidFill>
                      <a:srgbClr val="000000">
                        <a:lumMod val="85000"/>
                        <a:lumOff val="15000"/>
                      </a:srgbClr>
                    </a:solidFill>
                    <a:ea typeface="Adobe 楷体 Std R" pitchFamily="18" charset="-122"/>
                  </a:rPr>
                  <a:t>，这条模拟路径得到的期权价值是</a:t>
                </a:r>
                <a14:m>
                  <m:oMath xmlns:m="http://schemas.openxmlformats.org/officeDocument/2006/math">
                    <m:sSub>
                      <m:sSubPr>
                        <m:ctrlPr>
                          <a:rPr lang="en-US" altLang="zh-CN" sz="2600" i="1" dirty="0">
                            <a:solidFill>
                              <a:srgbClr val="000000">
                                <a:lumMod val="85000"/>
                                <a:lumOff val="15000"/>
                              </a:srgbClr>
                            </a:solidFill>
                            <a:latin typeface="Cambria Math"/>
                          </a:rPr>
                        </m:ctrlPr>
                      </m:sSubPr>
                      <m:e>
                        <m:r>
                          <a:rPr lang="en-US" altLang="zh-CN" sz="2600" i="1" dirty="0">
                            <a:solidFill>
                              <a:srgbClr val="000000">
                                <a:lumMod val="85000"/>
                                <a:lumOff val="15000"/>
                              </a:srgbClr>
                            </a:solidFill>
                            <a:latin typeface="Cambria Math"/>
                          </a:rPr>
                          <m:t>𝑓</m:t>
                        </m:r>
                      </m:e>
                      <m:sub>
                        <m:r>
                          <a:rPr lang="en-US" altLang="zh-CN" sz="2600" i="1" dirty="0">
                            <a:solidFill>
                              <a:srgbClr val="000000">
                                <a:lumMod val="85000"/>
                                <a:lumOff val="15000"/>
                              </a:srgbClr>
                            </a:solidFill>
                            <a:latin typeface="Cambria Math"/>
                          </a:rPr>
                          <m:t>1</m:t>
                        </m:r>
                      </m:sub>
                    </m:sSub>
                  </m:oMath>
                </a14:m>
                <a:r>
                  <a:rPr lang="zh-CN" altLang="zh-CN" sz="2600" dirty="0">
                    <a:solidFill>
                      <a:srgbClr val="000000">
                        <a:lumMod val="85000"/>
                        <a:lumOff val="15000"/>
                      </a:srgbClr>
                    </a:solidFill>
                    <a:ea typeface="Adobe 楷体 Std R" pitchFamily="18" charset="-122"/>
                  </a:rPr>
                  <a:t>和</a:t>
                </a:r>
                <a14:m>
                  <m:oMath xmlns:m="http://schemas.openxmlformats.org/officeDocument/2006/math">
                    <m:sSub>
                      <m:sSubPr>
                        <m:ctrlPr>
                          <a:rPr lang="en-US" altLang="zh-CN" sz="2600" i="1" dirty="0">
                            <a:solidFill>
                              <a:srgbClr val="000000">
                                <a:lumMod val="85000"/>
                                <a:lumOff val="15000"/>
                              </a:srgbClr>
                            </a:solidFill>
                            <a:latin typeface="Cambria Math"/>
                          </a:rPr>
                        </m:ctrlPr>
                      </m:sSubPr>
                      <m:e>
                        <m:r>
                          <a:rPr lang="en-US" altLang="zh-CN" sz="2600" i="1" dirty="0">
                            <a:solidFill>
                              <a:srgbClr val="000000">
                                <a:lumMod val="85000"/>
                                <a:lumOff val="15000"/>
                              </a:srgbClr>
                            </a:solidFill>
                            <a:latin typeface="Cambria Math"/>
                          </a:rPr>
                          <m:t>𝑓</m:t>
                        </m:r>
                      </m:e>
                      <m:sub>
                        <m:r>
                          <a:rPr lang="en-US" altLang="zh-CN" sz="2600" i="1" dirty="0">
                            <a:solidFill>
                              <a:srgbClr val="000000">
                                <a:lumMod val="85000"/>
                                <a:lumOff val="15000"/>
                              </a:srgbClr>
                            </a:solidFill>
                            <a:latin typeface="Cambria Math"/>
                          </a:rPr>
                          <m:t>2</m:t>
                        </m:r>
                      </m:sub>
                    </m:sSub>
                  </m:oMath>
                </a14:m>
                <a:r>
                  <a:rPr lang="zh-CN" altLang="zh-CN" sz="2600" dirty="0">
                    <a:solidFill>
                      <a:srgbClr val="000000">
                        <a:lumMod val="85000"/>
                        <a:lumOff val="15000"/>
                      </a:srgbClr>
                    </a:solidFill>
                    <a:ea typeface="Adobe 楷体 Std R" pitchFamily="18" charset="-122"/>
                  </a:rPr>
                  <a:t>的平均值</a:t>
                </a:r>
                <a:r>
                  <a:rPr lang="en-US" altLang="zh-CN" sz="2600" dirty="0">
                    <a:solidFill>
                      <a:srgbClr val="000000">
                        <a:lumMod val="85000"/>
                        <a:lumOff val="15000"/>
                      </a:srgbClr>
                    </a:solidFill>
                    <a:ea typeface="Adobe 楷体 Std R" pitchFamily="18" charset="-122"/>
                  </a:rPr>
                  <a:t> </a:t>
                </a:r>
              </a:p>
              <a:p>
                <a:pPr lvl="0">
                  <a:spcBef>
                    <a:spcPts val="800"/>
                  </a:spcBef>
                  <a:buClr>
                    <a:srgbClr val="35742A">
                      <a:lumMod val="75000"/>
                    </a:srgbClr>
                  </a:buClr>
                  <a:buBlip>
                    <a:blip r:embed="rId2"/>
                  </a:buBlip>
                </a:pPr>
                <a:endParaRPr lang="en-US" altLang="zh-CN" sz="2600" dirty="0">
                  <a:solidFill>
                    <a:srgbClr val="000000">
                      <a:lumMod val="85000"/>
                      <a:lumOff val="15000"/>
                    </a:srgbClr>
                  </a:solidFill>
                  <a:ea typeface="Adobe 楷体 Std R" pitchFamily="18" charset="-122"/>
                </a:endParaRPr>
              </a:p>
              <a:p>
                <a:pPr lvl="0">
                  <a:spcBef>
                    <a:spcPts val="800"/>
                  </a:spcBef>
                  <a:buClr>
                    <a:srgbClr val="35742A">
                      <a:lumMod val="75000"/>
                    </a:srgbClr>
                  </a:buClr>
                  <a:buBlip>
                    <a:blip r:embed="rId2"/>
                  </a:buBlip>
                </a:pPr>
                <a:r>
                  <a:rPr lang="zh-CN" altLang="zh-CN" sz="2600" dirty="0">
                    <a:solidFill>
                      <a:srgbClr val="000000">
                        <a:lumMod val="85000"/>
                        <a:lumOff val="15000"/>
                      </a:srgbClr>
                    </a:solidFill>
                    <a:ea typeface="Adobe 楷体 Std R" pitchFamily="18" charset="-122"/>
                  </a:rPr>
                  <a:t>当一次模拟中的一个</a:t>
                </a:r>
                <a:r>
                  <a:rPr lang="en-US" altLang="zh-CN" sz="2600" dirty="0">
                    <a:solidFill>
                      <a:srgbClr val="000000">
                        <a:lumMod val="85000"/>
                        <a:lumOff val="15000"/>
                      </a:srgbClr>
                    </a:solidFill>
                    <a:ea typeface="Adobe 楷体 Std R" pitchFamily="18" charset="-122"/>
                  </a:rPr>
                  <a:t> </a:t>
                </a:r>
                <a:r>
                  <a:rPr lang="zh-CN" altLang="zh-CN" sz="2600" dirty="0">
                    <a:solidFill>
                      <a:srgbClr val="000000">
                        <a:lumMod val="85000"/>
                        <a:lumOff val="15000"/>
                      </a:srgbClr>
                    </a:solidFill>
                    <a:ea typeface="Adobe 楷体 Std R" pitchFamily="18" charset="-122"/>
                  </a:rPr>
                  <a:t>值高于真实值时，另一个值必然偏低，反之亦然。</a:t>
                </a:r>
                <a:r>
                  <a:rPr lang="zh-CN" altLang="en-US" sz="2600" dirty="0">
                    <a:solidFill>
                      <a:srgbClr val="000000">
                        <a:lumMod val="85000"/>
                        <a:lumOff val="15000"/>
                      </a:srgbClr>
                    </a:solidFill>
                    <a:ea typeface="Adobe 楷体 Std R" pitchFamily="18" charset="-122"/>
                  </a:rPr>
                  <a:t>从而大大降低方差</a:t>
                </a:r>
                <a:r>
                  <a:rPr lang="zh-CN" altLang="en-US" sz="2600" dirty="0" smtClean="0">
                    <a:solidFill>
                      <a:srgbClr val="000000">
                        <a:lumMod val="85000"/>
                        <a:lumOff val="15000"/>
                      </a:srgbClr>
                    </a:solidFill>
                    <a:ea typeface="Adobe 楷体 Std R" pitchFamily="18" charset="-122"/>
                  </a:rPr>
                  <a:t>。</a:t>
                </a:r>
                <a:endParaRPr lang="en-US" altLang="zh-CN" sz="2600" dirty="0">
                  <a:solidFill>
                    <a:srgbClr val="000000">
                      <a:lumMod val="85000"/>
                      <a:lumOff val="15000"/>
                    </a:srgbClr>
                  </a:solidFill>
                  <a:ea typeface="Adobe 楷体 Std R" pitchFamily="18"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211" r="-667"/>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pPr>
              <a:defRPr/>
            </a:pPr>
            <a:fld id="{694D6426-0A13-4776-9D0D-6BCA3CCF5899}" type="datetime10">
              <a:rPr lang="zh-CN" altLang="en-US" smtClean="0"/>
              <a:t>18:52</a:t>
            </a:fld>
            <a:endParaRPr lang="en-US" altLang="zh-CN"/>
          </a:p>
        </p:txBody>
      </p:sp>
      <p:sp>
        <p:nvSpPr>
          <p:cNvPr id="5" name="页脚占位符 4"/>
          <p:cNvSpPr>
            <a:spLocks noGrp="1"/>
          </p:cNvSpPr>
          <p:nvPr>
            <p:ph type="ftr" sz="quarter" idx="11"/>
          </p:nvPr>
        </p:nvSpPr>
        <p:spPr/>
        <p:txBody>
          <a:bodyPr/>
          <a:lstStyle/>
          <a:p>
            <a:pPr>
              <a:defRPr/>
            </a:pPr>
            <a:r>
              <a:rPr lang="en-US" altLang="zh-CN" smtClean="0"/>
              <a:t>Copyright © 2013 Zhenlong Zheng</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pPr>
                <a:defRPr/>
              </a:pPr>
              <a:t>35</a:t>
            </a:fld>
            <a:endParaRPr lang="en-US" altLang="zh-CN"/>
          </a:p>
        </p:txBody>
      </p:sp>
    </p:spTree>
    <p:extLst>
      <p:ext uri="{BB962C8B-B14F-4D97-AF65-F5344CB8AC3E}">
        <p14:creationId xmlns:p14="http://schemas.microsoft.com/office/powerpoint/2010/main" val="84523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Control </a:t>
            </a:r>
            <a:r>
              <a:rPr lang="en-US" altLang="zh-CN" dirty="0" err="1"/>
              <a:t>variate</a:t>
            </a:r>
            <a:r>
              <a:rPr lang="en-US" altLang="zh-CN" dirty="0"/>
              <a:t> technique</a:t>
            </a:r>
            <a:br>
              <a:rPr lang="en-US" altLang="zh-CN" dirty="0"/>
            </a:br>
            <a:endParaRPr lang="zh-CN" altLang="en-US" dirty="0"/>
          </a:p>
        </p:txBody>
      </p:sp>
      <p:sp>
        <p:nvSpPr>
          <p:cNvPr id="3" name="内容占位符 2"/>
          <p:cNvSpPr>
            <a:spLocks noGrp="1"/>
          </p:cNvSpPr>
          <p:nvPr>
            <p:ph idx="1"/>
          </p:nvPr>
        </p:nvSpPr>
        <p:spPr/>
        <p:txBody>
          <a:bodyPr/>
          <a:lstStyle/>
          <a:p>
            <a:r>
              <a:rPr lang="zh-CN" altLang="en-US" dirty="0"/>
              <a:t>和二叉树模型中的控制方差技术相同，只是在蒙特卡罗中，对于两个类似的期权，必须使用相同的随机数流和相同的 平行地进行两次模拟</a:t>
            </a:r>
          </a:p>
          <a:p>
            <a:endParaRPr lang="zh-CN" altLang="en-US" dirty="0"/>
          </a:p>
        </p:txBody>
      </p:sp>
      <p:sp>
        <p:nvSpPr>
          <p:cNvPr id="4" name="日期占位符 3"/>
          <p:cNvSpPr>
            <a:spLocks noGrp="1"/>
          </p:cNvSpPr>
          <p:nvPr>
            <p:ph type="dt" sz="half" idx="10"/>
          </p:nvPr>
        </p:nvSpPr>
        <p:spPr/>
        <p:txBody>
          <a:bodyPr/>
          <a:lstStyle/>
          <a:p>
            <a:pPr>
              <a:defRPr/>
            </a:pPr>
            <a:fld id="{3CD9D271-0192-4CCF-B77A-99B38027E98A}" type="datetime10">
              <a:rPr lang="zh-CN" altLang="en-US" smtClean="0"/>
              <a:t>18:52</a:t>
            </a:fld>
            <a:endParaRPr lang="en-US" altLang="zh-CN"/>
          </a:p>
        </p:txBody>
      </p:sp>
      <p:sp>
        <p:nvSpPr>
          <p:cNvPr id="5" name="页脚占位符 4"/>
          <p:cNvSpPr>
            <a:spLocks noGrp="1"/>
          </p:cNvSpPr>
          <p:nvPr>
            <p:ph type="ftr" sz="quarter" idx="11"/>
          </p:nvPr>
        </p:nvSpPr>
        <p:spPr/>
        <p:txBody>
          <a:bodyPr/>
          <a:lstStyle/>
          <a:p>
            <a:pPr>
              <a:defRPr/>
            </a:pPr>
            <a:r>
              <a:rPr lang="en-US" altLang="zh-CN" smtClean="0"/>
              <a:t>Copyright © 2013 Zhenlong Zheng</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pPr>
                <a:defRPr/>
              </a:pPr>
              <a:t>36</a:t>
            </a:fld>
            <a:endParaRPr lang="en-US" altLang="zh-CN"/>
          </a:p>
        </p:txBody>
      </p:sp>
      <p:pic>
        <p:nvPicPr>
          <p:cNvPr id="275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708719"/>
            <a:ext cx="2880320" cy="85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11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Importance sampling</a:t>
            </a:r>
            <a:endParaRPr lang="zh-CN" altLang="en-US" dirty="0"/>
          </a:p>
        </p:txBody>
      </p:sp>
      <p:sp>
        <p:nvSpPr>
          <p:cNvPr id="3" name="内容占位符 2"/>
          <p:cNvSpPr>
            <a:spLocks noGrp="1"/>
          </p:cNvSpPr>
          <p:nvPr>
            <p:ph idx="1"/>
          </p:nvPr>
        </p:nvSpPr>
        <p:spPr/>
        <p:txBody>
          <a:bodyPr/>
          <a:lstStyle/>
          <a:p>
            <a:pPr lvl="0">
              <a:spcBef>
                <a:spcPts val="800"/>
              </a:spcBef>
              <a:buClr>
                <a:srgbClr val="35742A">
                  <a:lumMod val="75000"/>
                </a:srgbClr>
              </a:buClr>
              <a:buBlip>
                <a:blip r:embed="rId2"/>
              </a:buBlip>
            </a:pPr>
            <a:r>
              <a:rPr lang="zh-CN" altLang="zh-CN" sz="2600" dirty="0">
                <a:solidFill>
                  <a:srgbClr val="000000">
                    <a:lumMod val="85000"/>
                    <a:lumOff val="15000"/>
                  </a:srgbClr>
                </a:solidFill>
                <a:ea typeface="Adobe 楷体 Std R" pitchFamily="18" charset="-122"/>
              </a:rPr>
              <a:t>适合于那些大部分路径对定价意义不大的情形，比如一个深度虚值的看涨期权，大部分路径上的终值为零。这时我们只选取那些标的资产的到期日价值大于其执行价格的路径，即重要路径为期权定价。这样等于缩小了样本空间，从而加速了</a:t>
            </a:r>
            <a:r>
              <a:rPr lang="zh-CN" altLang="zh-CN" sz="2600" dirty="0" smtClean="0">
                <a:solidFill>
                  <a:srgbClr val="000000">
                    <a:lumMod val="85000"/>
                    <a:lumOff val="15000"/>
                  </a:srgbClr>
                </a:solidFill>
                <a:ea typeface="Adobe 楷体 Std R" pitchFamily="18" charset="-122"/>
              </a:rPr>
              <a:t>收敛</a:t>
            </a:r>
            <a:r>
              <a:rPr lang="zh-CN" altLang="en-US" sz="2600" dirty="0" smtClean="0">
                <a:solidFill>
                  <a:srgbClr val="000000">
                    <a:lumMod val="85000"/>
                    <a:lumOff val="15000"/>
                  </a:srgbClr>
                </a:solidFill>
                <a:ea typeface="Adobe 楷体 Std R" pitchFamily="18" charset="-122"/>
              </a:rPr>
              <a:t>。</a:t>
            </a:r>
            <a:endParaRPr lang="en-US" altLang="zh-CN" sz="2600" dirty="0">
              <a:solidFill>
                <a:srgbClr val="000000">
                  <a:lumMod val="85000"/>
                  <a:lumOff val="15000"/>
                </a:srgbClr>
              </a:solidFill>
              <a:ea typeface="Adobe 楷体 Std R" pitchFamily="18" charset="-122"/>
            </a:endParaRPr>
          </a:p>
          <a:p>
            <a:pPr lvl="0">
              <a:spcBef>
                <a:spcPts val="800"/>
              </a:spcBef>
              <a:buClr>
                <a:srgbClr val="35742A">
                  <a:lumMod val="75000"/>
                </a:srgbClr>
              </a:buClr>
              <a:buBlip>
                <a:blip r:embed="rId2"/>
              </a:buBlip>
            </a:pPr>
            <a:endParaRPr lang="en-US" altLang="zh-CN" sz="2600" dirty="0">
              <a:solidFill>
                <a:srgbClr val="000000">
                  <a:lumMod val="85000"/>
                  <a:lumOff val="15000"/>
                </a:srgbClr>
              </a:solidFill>
              <a:ea typeface="Adobe 楷体 Std R" pitchFamily="18" charset="-122"/>
            </a:endParaRPr>
          </a:p>
          <a:p>
            <a:pPr lvl="0">
              <a:spcBef>
                <a:spcPts val="800"/>
              </a:spcBef>
              <a:buClr>
                <a:srgbClr val="35742A">
                  <a:lumMod val="75000"/>
                </a:srgbClr>
              </a:buClr>
              <a:buBlip>
                <a:blip r:embed="rId2"/>
              </a:buBlip>
            </a:pPr>
            <a:r>
              <a:rPr lang="zh-CN" altLang="zh-CN" sz="2600" dirty="0">
                <a:solidFill>
                  <a:srgbClr val="000000">
                    <a:lumMod val="85000"/>
                    <a:lumOff val="15000"/>
                  </a:srgbClr>
                </a:solidFill>
                <a:ea typeface="Adobe 楷体 Std R" pitchFamily="18" charset="-122"/>
              </a:rPr>
              <a:t>最后从重要路径中获得的贴现平均值还要再乘上</a:t>
            </a:r>
            <a:r>
              <a:rPr lang="en-US" altLang="zh-CN" sz="2600" dirty="0">
                <a:solidFill>
                  <a:srgbClr val="000000">
                    <a:lumMod val="85000"/>
                    <a:lumOff val="15000"/>
                  </a:srgbClr>
                </a:solidFill>
                <a:ea typeface="Adobe 楷体 Std R" pitchFamily="18" charset="-122"/>
              </a:rPr>
              <a:t> </a:t>
            </a:r>
            <a:r>
              <a:rPr lang="zh-CN" altLang="zh-CN" sz="2600" dirty="0">
                <a:solidFill>
                  <a:srgbClr val="000000">
                    <a:lumMod val="85000"/>
                    <a:lumOff val="15000"/>
                  </a:srgbClr>
                </a:solidFill>
                <a:ea typeface="Adobe 楷体 Std R" pitchFamily="18" charset="-122"/>
              </a:rPr>
              <a:t>（重要路径出现的概率），才能获得期权价值的最终</a:t>
            </a:r>
            <a:r>
              <a:rPr lang="zh-CN" altLang="zh-CN" sz="2600" dirty="0" smtClean="0">
                <a:solidFill>
                  <a:srgbClr val="000000">
                    <a:lumMod val="85000"/>
                    <a:lumOff val="15000"/>
                  </a:srgbClr>
                </a:solidFill>
                <a:ea typeface="Adobe 楷体 Std R" pitchFamily="18" charset="-122"/>
              </a:rPr>
              <a:t>估计值</a:t>
            </a:r>
            <a:r>
              <a:rPr lang="zh-CN" altLang="en-US" dirty="0"/>
              <a:t>。</a:t>
            </a:r>
            <a:endParaRPr lang="zh-CN" altLang="en-US" sz="2600" dirty="0">
              <a:solidFill>
                <a:srgbClr val="000000">
                  <a:lumMod val="85000"/>
                  <a:lumOff val="15000"/>
                </a:srgbClr>
              </a:solidFill>
              <a:ea typeface="Adobe 楷体 Std R" pitchFamily="18" charset="-122"/>
            </a:endParaRPr>
          </a:p>
        </p:txBody>
      </p:sp>
      <p:sp>
        <p:nvSpPr>
          <p:cNvPr id="4" name="日期占位符 3"/>
          <p:cNvSpPr>
            <a:spLocks noGrp="1"/>
          </p:cNvSpPr>
          <p:nvPr>
            <p:ph type="dt" sz="half" idx="10"/>
          </p:nvPr>
        </p:nvSpPr>
        <p:spPr/>
        <p:txBody>
          <a:bodyPr/>
          <a:lstStyle/>
          <a:p>
            <a:pPr>
              <a:defRPr/>
            </a:pPr>
            <a:fld id="{998DE1D4-9162-4747-8FE6-B8529A7B9B8B}" type="datetime10">
              <a:rPr lang="zh-CN" altLang="en-US" smtClean="0"/>
              <a:t>18:52</a:t>
            </a:fld>
            <a:endParaRPr lang="en-US" altLang="zh-CN"/>
          </a:p>
        </p:txBody>
      </p:sp>
      <p:sp>
        <p:nvSpPr>
          <p:cNvPr id="5" name="页脚占位符 4"/>
          <p:cNvSpPr>
            <a:spLocks noGrp="1"/>
          </p:cNvSpPr>
          <p:nvPr>
            <p:ph type="ftr" sz="quarter" idx="11"/>
          </p:nvPr>
        </p:nvSpPr>
        <p:spPr/>
        <p:txBody>
          <a:bodyPr/>
          <a:lstStyle/>
          <a:p>
            <a:pPr>
              <a:defRPr/>
            </a:pPr>
            <a:r>
              <a:rPr lang="en-US" altLang="zh-CN" smtClean="0"/>
              <a:t>Copyright © 2013 Zhenlong Zheng</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pPr>
                <a:defRPr/>
              </a:pPr>
              <a:t>37</a:t>
            </a:fld>
            <a:endParaRPr lang="en-US" altLang="zh-CN"/>
          </a:p>
        </p:txBody>
      </p:sp>
    </p:spTree>
    <p:extLst>
      <p:ext uri="{BB962C8B-B14F-4D97-AF65-F5344CB8AC3E}">
        <p14:creationId xmlns:p14="http://schemas.microsoft.com/office/powerpoint/2010/main" val="2285347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Stratified sampling</a:t>
            </a:r>
            <a:endParaRPr lang="zh-CN" altLang="en-US" dirty="0"/>
          </a:p>
        </p:txBody>
      </p:sp>
      <p:sp>
        <p:nvSpPr>
          <p:cNvPr id="3" name="内容占位符 2"/>
          <p:cNvSpPr>
            <a:spLocks noGrp="1"/>
          </p:cNvSpPr>
          <p:nvPr>
            <p:ph idx="1"/>
          </p:nvPr>
        </p:nvSpPr>
        <p:spPr/>
        <p:txBody>
          <a:bodyPr/>
          <a:lstStyle/>
          <a:p>
            <a:pPr lvl="0">
              <a:spcBef>
                <a:spcPts val="800"/>
              </a:spcBef>
              <a:buClr>
                <a:srgbClr val="35742A">
                  <a:lumMod val="75000"/>
                </a:srgbClr>
              </a:buClr>
              <a:buBlip>
                <a:blip r:embed="rId2"/>
              </a:buBlip>
            </a:pPr>
            <a:r>
              <a:rPr lang="zh-CN" altLang="zh-CN" sz="2600" dirty="0">
                <a:solidFill>
                  <a:srgbClr val="000000">
                    <a:lumMod val="85000"/>
                    <a:lumOff val="15000"/>
                  </a:srgbClr>
                </a:solidFill>
                <a:ea typeface="Adobe 楷体 Std R" pitchFamily="18" charset="-122"/>
              </a:rPr>
              <a:t>将市场变量在未来时刻的基本概率分布分为多个区间，并根据它的概率从每个间隔中抽样</a:t>
            </a:r>
            <a:endParaRPr lang="en-US" altLang="zh-CN" sz="2600" dirty="0">
              <a:solidFill>
                <a:srgbClr val="000000">
                  <a:lumMod val="85000"/>
                  <a:lumOff val="15000"/>
                </a:srgbClr>
              </a:solidFill>
              <a:ea typeface="Adobe 楷体 Std R" pitchFamily="18" charset="-122"/>
            </a:endParaRPr>
          </a:p>
          <a:p>
            <a:pPr lvl="0">
              <a:spcBef>
                <a:spcPts val="800"/>
              </a:spcBef>
              <a:buClr>
                <a:srgbClr val="35742A">
                  <a:lumMod val="75000"/>
                </a:srgbClr>
              </a:buClr>
              <a:buBlip>
                <a:blip r:embed="rId2"/>
              </a:buBlip>
            </a:pPr>
            <a:r>
              <a:rPr lang="zh-CN" altLang="zh-CN" sz="2600" dirty="0">
                <a:solidFill>
                  <a:srgbClr val="000000">
                    <a:lumMod val="85000"/>
                    <a:lumOff val="15000"/>
                  </a:srgbClr>
                </a:solidFill>
                <a:ea typeface="Adobe 楷体 Std R" pitchFamily="18" charset="-122"/>
              </a:rPr>
              <a:t>假设存在</a:t>
            </a:r>
            <a:r>
              <a:rPr lang="en-US" altLang="zh-CN" sz="2600" dirty="0">
                <a:solidFill>
                  <a:srgbClr val="000000">
                    <a:lumMod val="85000"/>
                    <a:lumOff val="15000"/>
                  </a:srgbClr>
                </a:solidFill>
                <a:ea typeface="Adobe 楷体 Std R" pitchFamily="18" charset="-122"/>
              </a:rPr>
              <a:t>10</a:t>
            </a:r>
            <a:r>
              <a:rPr lang="zh-CN" altLang="zh-CN" sz="2600" dirty="0">
                <a:solidFill>
                  <a:srgbClr val="000000">
                    <a:lumMod val="85000"/>
                    <a:lumOff val="15000"/>
                  </a:srgbClr>
                </a:solidFill>
                <a:ea typeface="Adobe 楷体 Std R" pitchFamily="18" charset="-122"/>
              </a:rPr>
              <a:t>个可能性基本相等的区间，抽样方案就可以设计为每个间隔中抽取的样本各占</a:t>
            </a:r>
            <a:r>
              <a:rPr lang="en-US" altLang="zh-CN" sz="2600" dirty="0">
                <a:solidFill>
                  <a:srgbClr val="000000">
                    <a:lumMod val="85000"/>
                    <a:lumOff val="15000"/>
                  </a:srgbClr>
                </a:solidFill>
                <a:ea typeface="Adobe 楷体 Std R" pitchFamily="18" charset="-122"/>
              </a:rPr>
              <a:t>10</a:t>
            </a:r>
            <a:r>
              <a:rPr lang="zh-CN" altLang="zh-CN" sz="2600" dirty="0">
                <a:solidFill>
                  <a:srgbClr val="000000">
                    <a:lumMod val="85000"/>
                    <a:lumOff val="15000"/>
                  </a:srgbClr>
                </a:solidFill>
                <a:ea typeface="Adobe 楷体 Std R" pitchFamily="18" charset="-122"/>
              </a:rPr>
              <a:t>％</a:t>
            </a:r>
            <a:endParaRPr lang="en-US" altLang="zh-CN" sz="2600" dirty="0">
              <a:solidFill>
                <a:srgbClr val="000000">
                  <a:lumMod val="85000"/>
                  <a:lumOff val="15000"/>
                </a:srgbClr>
              </a:solidFill>
              <a:ea typeface="Adobe 楷体 Std R" pitchFamily="18" charset="-122"/>
            </a:endParaRPr>
          </a:p>
          <a:p>
            <a:pPr lvl="0">
              <a:spcBef>
                <a:spcPts val="800"/>
              </a:spcBef>
              <a:buClr>
                <a:srgbClr val="35742A">
                  <a:lumMod val="75000"/>
                </a:srgbClr>
              </a:buClr>
              <a:buBlip>
                <a:blip r:embed="rId2"/>
              </a:buBlip>
            </a:pPr>
            <a:r>
              <a:rPr lang="zh-CN" altLang="zh-CN" sz="2600" dirty="0">
                <a:solidFill>
                  <a:srgbClr val="000000">
                    <a:lumMod val="85000"/>
                    <a:lumOff val="15000"/>
                  </a:srgbClr>
                </a:solidFill>
                <a:ea typeface="Adobe 楷体 Std R" pitchFamily="18" charset="-122"/>
              </a:rPr>
              <a:t>如果样本间隔的数量很多，我们就可以取每个区间内的均值或是中位数作为该区间的代表样本值。这样也可以提高模拟运算的效率</a:t>
            </a:r>
            <a:endParaRPr lang="en-US" altLang="zh-CN" sz="2600" dirty="0">
              <a:solidFill>
                <a:srgbClr val="000000">
                  <a:lumMod val="85000"/>
                  <a:lumOff val="15000"/>
                </a:srgbClr>
              </a:solidFill>
              <a:ea typeface="Adobe 楷体 Std R" pitchFamily="18" charset="-122"/>
            </a:endParaRPr>
          </a:p>
          <a:p>
            <a:pPr lvl="0">
              <a:spcBef>
                <a:spcPts val="800"/>
              </a:spcBef>
              <a:buClr>
                <a:srgbClr val="35742A">
                  <a:lumMod val="75000"/>
                </a:srgbClr>
              </a:buClr>
              <a:buBlip>
                <a:blip r:embed="rId2"/>
              </a:buBlip>
            </a:pPr>
            <a:r>
              <a:rPr lang="zh-CN" altLang="zh-CN" sz="2600" dirty="0">
                <a:solidFill>
                  <a:srgbClr val="000000">
                    <a:lumMod val="85000"/>
                    <a:lumOff val="15000"/>
                  </a:srgbClr>
                </a:solidFill>
                <a:ea typeface="Adobe 楷体 Std R" pitchFamily="18" charset="-122"/>
              </a:rPr>
              <a:t>参见</a:t>
            </a:r>
            <a:r>
              <a:rPr lang="en-US" altLang="zh-CN" sz="2600" dirty="0">
                <a:solidFill>
                  <a:srgbClr val="000000">
                    <a:lumMod val="85000"/>
                    <a:lumOff val="15000"/>
                  </a:srgbClr>
                </a:solidFill>
                <a:ea typeface="Adobe 楷体 Std R" pitchFamily="18" charset="-122"/>
              </a:rPr>
              <a:t>M. Curran, “Strata Gems,” </a:t>
            </a:r>
            <a:r>
              <a:rPr lang="en-US" altLang="zh-CN" sz="2600" i="1" dirty="0">
                <a:solidFill>
                  <a:srgbClr val="000000">
                    <a:lumMod val="85000"/>
                    <a:lumOff val="15000"/>
                  </a:srgbClr>
                </a:solidFill>
                <a:ea typeface="Adobe 楷体 Std R" pitchFamily="18" charset="-122"/>
              </a:rPr>
              <a:t>RISK</a:t>
            </a:r>
            <a:r>
              <a:rPr lang="en-US" altLang="zh-CN" sz="2600" dirty="0">
                <a:solidFill>
                  <a:srgbClr val="000000">
                    <a:lumMod val="85000"/>
                    <a:lumOff val="15000"/>
                  </a:srgbClr>
                </a:solidFill>
                <a:ea typeface="Adobe 楷体 Std R" pitchFamily="18" charset="-122"/>
              </a:rPr>
              <a:t>, (March 1994), 70-71; B. Moro, “The Full Monte,” </a:t>
            </a:r>
            <a:r>
              <a:rPr lang="en-US" altLang="zh-CN" sz="2600" i="1" dirty="0">
                <a:solidFill>
                  <a:srgbClr val="000000">
                    <a:lumMod val="85000"/>
                    <a:lumOff val="15000"/>
                  </a:srgbClr>
                </a:solidFill>
                <a:ea typeface="Adobe 楷体 Std R" pitchFamily="18" charset="-122"/>
              </a:rPr>
              <a:t>RISK</a:t>
            </a:r>
            <a:r>
              <a:rPr lang="en-US" altLang="zh-CN" sz="2600" dirty="0">
                <a:solidFill>
                  <a:srgbClr val="000000">
                    <a:lumMod val="85000"/>
                    <a:lumOff val="15000"/>
                  </a:srgbClr>
                </a:solidFill>
                <a:ea typeface="Adobe 楷体 Std R" pitchFamily="18" charset="-122"/>
              </a:rPr>
              <a:t>, (February 1985), 57-58</a:t>
            </a:r>
            <a:r>
              <a:rPr lang="en-US" altLang="zh-CN" sz="2600" dirty="0" smtClean="0">
                <a:solidFill>
                  <a:srgbClr val="000000">
                    <a:lumMod val="85000"/>
                    <a:lumOff val="15000"/>
                  </a:srgbClr>
                </a:solidFill>
                <a:ea typeface="Adobe 楷体 Std R" pitchFamily="18" charset="-122"/>
              </a:rPr>
              <a:t>.</a:t>
            </a:r>
            <a:endParaRPr lang="zh-CN" altLang="zh-CN" sz="2600" dirty="0">
              <a:solidFill>
                <a:srgbClr val="000000">
                  <a:lumMod val="85000"/>
                  <a:lumOff val="15000"/>
                </a:srgbClr>
              </a:solidFill>
              <a:ea typeface="Adobe 楷体 Std R" pitchFamily="18" charset="-122"/>
            </a:endParaRPr>
          </a:p>
        </p:txBody>
      </p:sp>
      <p:sp>
        <p:nvSpPr>
          <p:cNvPr id="4" name="日期占位符 3"/>
          <p:cNvSpPr>
            <a:spLocks noGrp="1"/>
          </p:cNvSpPr>
          <p:nvPr>
            <p:ph type="dt" sz="half" idx="10"/>
          </p:nvPr>
        </p:nvSpPr>
        <p:spPr/>
        <p:txBody>
          <a:bodyPr/>
          <a:lstStyle/>
          <a:p>
            <a:pPr>
              <a:defRPr/>
            </a:pPr>
            <a:fld id="{680DA3D4-7DBE-46B3-94FB-1B700AFF9AB1}" type="datetime10">
              <a:rPr lang="zh-CN" altLang="en-US" smtClean="0"/>
              <a:t>18:52</a:t>
            </a:fld>
            <a:endParaRPr lang="en-US" altLang="zh-CN"/>
          </a:p>
        </p:txBody>
      </p:sp>
      <p:sp>
        <p:nvSpPr>
          <p:cNvPr id="5" name="页脚占位符 4"/>
          <p:cNvSpPr>
            <a:spLocks noGrp="1"/>
          </p:cNvSpPr>
          <p:nvPr>
            <p:ph type="ftr" sz="quarter" idx="11"/>
          </p:nvPr>
        </p:nvSpPr>
        <p:spPr/>
        <p:txBody>
          <a:bodyPr/>
          <a:lstStyle/>
          <a:p>
            <a:pPr>
              <a:defRPr/>
            </a:pPr>
            <a:r>
              <a:rPr lang="en-US" altLang="zh-CN" smtClean="0"/>
              <a:t>Copyright © 2013 Zhenlong Zheng</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pPr>
                <a:defRPr/>
              </a:pPr>
              <a:t>38</a:t>
            </a:fld>
            <a:endParaRPr lang="en-US" altLang="zh-CN"/>
          </a:p>
        </p:txBody>
      </p:sp>
    </p:spTree>
    <p:extLst>
      <p:ext uri="{BB962C8B-B14F-4D97-AF65-F5344CB8AC3E}">
        <p14:creationId xmlns:p14="http://schemas.microsoft.com/office/powerpoint/2010/main" val="72866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Moment matching</a:t>
            </a:r>
            <a:br>
              <a:rPr lang="en-US" altLang="zh-CN" dirty="0"/>
            </a:br>
            <a:endParaRPr lang="zh-CN" altLang="en-US" dirty="0"/>
          </a:p>
        </p:txBody>
      </p:sp>
      <p:sp>
        <p:nvSpPr>
          <p:cNvPr id="3" name="内容占位符 2"/>
          <p:cNvSpPr>
            <a:spLocks noGrp="1"/>
          </p:cNvSpPr>
          <p:nvPr>
            <p:ph idx="1"/>
          </p:nvPr>
        </p:nvSpPr>
        <p:spPr/>
        <p:txBody>
          <a:bodyPr/>
          <a:lstStyle/>
          <a:p>
            <a:pPr lvl="0">
              <a:spcBef>
                <a:spcPts val="800"/>
              </a:spcBef>
              <a:buClr>
                <a:srgbClr val="35742A">
                  <a:lumMod val="75000"/>
                </a:srgbClr>
              </a:buClr>
              <a:buBlip>
                <a:blip r:embed="rId2"/>
              </a:buBlip>
            </a:pPr>
            <a:r>
              <a:rPr lang="zh-CN" altLang="zh-CN" dirty="0">
                <a:solidFill>
                  <a:srgbClr val="000000">
                    <a:lumMod val="85000"/>
                    <a:lumOff val="15000"/>
                  </a:srgbClr>
                </a:solidFill>
                <a:ea typeface="Adobe 楷体 Std R" pitchFamily="18" charset="-122"/>
              </a:rPr>
              <a:t>对从标准正态分布中抽取的样本进行调整，使其一阶矩、二阶矩甚至高阶矩都匹配。</a:t>
            </a:r>
            <a:endParaRPr lang="en-US" altLang="zh-CN" dirty="0">
              <a:solidFill>
                <a:srgbClr val="000000">
                  <a:lumMod val="85000"/>
                  <a:lumOff val="15000"/>
                </a:srgbClr>
              </a:solidFill>
              <a:ea typeface="Adobe 楷体 Std R" pitchFamily="18" charset="-122"/>
            </a:endParaRPr>
          </a:p>
          <a:p>
            <a:pPr lvl="0">
              <a:spcBef>
                <a:spcPts val="800"/>
              </a:spcBef>
              <a:buClr>
                <a:srgbClr val="35742A">
                  <a:lumMod val="75000"/>
                </a:srgbClr>
              </a:buClr>
              <a:buBlip>
                <a:blip r:embed="rId2"/>
              </a:buBlip>
            </a:pPr>
            <a:endParaRPr lang="en-US" altLang="zh-CN" dirty="0">
              <a:solidFill>
                <a:srgbClr val="000000">
                  <a:lumMod val="85000"/>
                  <a:lumOff val="15000"/>
                </a:srgbClr>
              </a:solidFill>
              <a:ea typeface="Adobe 楷体 Std R" pitchFamily="18" charset="-122"/>
            </a:endParaRPr>
          </a:p>
          <a:p>
            <a:pPr lvl="0">
              <a:spcBef>
                <a:spcPts val="800"/>
              </a:spcBef>
              <a:buClr>
                <a:srgbClr val="35742A">
                  <a:lumMod val="75000"/>
                </a:srgbClr>
              </a:buClr>
              <a:buBlip>
                <a:blip r:embed="rId2"/>
              </a:buBlip>
            </a:pPr>
            <a:r>
              <a:rPr lang="zh-CN" altLang="zh-CN" dirty="0">
                <a:solidFill>
                  <a:srgbClr val="000000">
                    <a:lumMod val="85000"/>
                    <a:lumOff val="15000"/>
                  </a:srgbClr>
                </a:solidFill>
                <a:ea typeface="Adobe 楷体 Std R" pitchFamily="18" charset="-122"/>
              </a:rPr>
              <a:t>样本矩匹配法可以节省计算时间，但是由于所有的抽样值都要保存到模拟运算结束，存储负担很重</a:t>
            </a:r>
            <a:endParaRPr lang="zh-CN" altLang="en-US" dirty="0">
              <a:solidFill>
                <a:srgbClr val="000000">
                  <a:lumMod val="85000"/>
                  <a:lumOff val="15000"/>
                </a:srgbClr>
              </a:solidFill>
              <a:ea typeface="Adobe 楷体 Std R" pitchFamily="18" charset="-122"/>
            </a:endParaRPr>
          </a:p>
          <a:p>
            <a:pPr marL="0" indent="0">
              <a:buNone/>
            </a:pPr>
            <a:endParaRPr lang="zh-CN" altLang="en-US" dirty="0"/>
          </a:p>
        </p:txBody>
      </p:sp>
      <p:sp>
        <p:nvSpPr>
          <p:cNvPr id="4" name="日期占位符 3"/>
          <p:cNvSpPr>
            <a:spLocks noGrp="1"/>
          </p:cNvSpPr>
          <p:nvPr>
            <p:ph type="dt" sz="half" idx="10"/>
          </p:nvPr>
        </p:nvSpPr>
        <p:spPr/>
        <p:txBody>
          <a:bodyPr/>
          <a:lstStyle/>
          <a:p>
            <a:pPr>
              <a:defRPr/>
            </a:pPr>
            <a:fld id="{BF0CE499-E7DD-4BF1-845C-7AD78B5679EB}" type="datetime10">
              <a:rPr lang="zh-CN" altLang="en-US" smtClean="0"/>
              <a:t>18:52</a:t>
            </a:fld>
            <a:endParaRPr lang="en-US" altLang="zh-CN"/>
          </a:p>
        </p:txBody>
      </p:sp>
      <p:sp>
        <p:nvSpPr>
          <p:cNvPr id="5" name="页脚占位符 4"/>
          <p:cNvSpPr>
            <a:spLocks noGrp="1"/>
          </p:cNvSpPr>
          <p:nvPr>
            <p:ph type="ftr" sz="quarter" idx="11"/>
          </p:nvPr>
        </p:nvSpPr>
        <p:spPr/>
        <p:txBody>
          <a:bodyPr/>
          <a:lstStyle/>
          <a:p>
            <a:pPr>
              <a:defRPr/>
            </a:pPr>
            <a:r>
              <a:rPr lang="en-US" altLang="zh-CN" smtClean="0"/>
              <a:t>Copyright © 2013 Zhenlong Zheng</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pPr>
                <a:defRPr/>
              </a:pPr>
              <a:t>39</a:t>
            </a:fld>
            <a:endParaRPr lang="en-US" altLang="zh-CN"/>
          </a:p>
        </p:txBody>
      </p:sp>
    </p:spTree>
    <p:extLst>
      <p:ext uri="{BB962C8B-B14F-4D97-AF65-F5344CB8AC3E}">
        <p14:creationId xmlns:p14="http://schemas.microsoft.com/office/powerpoint/2010/main" val="3845498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lIns="92075" tIns="46038" rIns="92075" bIns="46038"/>
          <a:lstStyle/>
          <a:p>
            <a:pPr eaLnBrk="1" fontAlgn="auto" hangingPunct="1">
              <a:spcAft>
                <a:spcPts val="0"/>
              </a:spcAft>
              <a:defRPr/>
            </a:pPr>
            <a:r>
              <a:rPr lang="en-US" altLang="zh-CN" dirty="0">
                <a:solidFill>
                  <a:schemeClr val="tx2">
                    <a:satMod val="130000"/>
                  </a:schemeClr>
                </a:solidFill>
              </a:rPr>
              <a:t>Movements in Time </a:t>
            </a:r>
            <a:r>
              <a:rPr lang="en-US" altLang="zh-CN" sz="4400" i="1" dirty="0" err="1">
                <a:solidFill>
                  <a:schemeClr val="accent6"/>
                </a:solidFill>
                <a:latin typeface="Symbol" pitchFamily="18" charset="2"/>
                <a:ea typeface="宋体" pitchFamily="2" charset="-122"/>
              </a:rPr>
              <a:t>D</a:t>
            </a:r>
            <a:r>
              <a:rPr lang="en-US" altLang="zh-CN" dirty="0" err="1" smtClean="0">
                <a:solidFill>
                  <a:schemeClr val="tx2">
                    <a:satMod val="130000"/>
                  </a:schemeClr>
                </a:solidFill>
              </a:rPr>
              <a:t>t</a:t>
            </a:r>
            <a:r>
              <a:rPr lang="en-US" altLang="zh-CN" dirty="0">
                <a:solidFill>
                  <a:schemeClr val="tx2">
                    <a:satMod val="130000"/>
                  </a:schemeClr>
                </a:solidFill>
              </a:rPr>
              <a:t/>
            </a:r>
            <a:br>
              <a:rPr lang="en-US" altLang="zh-CN" dirty="0">
                <a:solidFill>
                  <a:schemeClr val="tx2">
                    <a:satMod val="130000"/>
                  </a:schemeClr>
                </a:solidFill>
              </a:rPr>
            </a:br>
            <a:r>
              <a:rPr lang="en-US" altLang="zh-CN" sz="2800" dirty="0">
                <a:solidFill>
                  <a:schemeClr val="tx2">
                    <a:satMod val="130000"/>
                  </a:schemeClr>
                </a:solidFill>
              </a:rPr>
              <a:t>(Figure 20.1, page 428)</a:t>
            </a:r>
          </a:p>
        </p:txBody>
      </p:sp>
      <p:sp>
        <p:nvSpPr>
          <p:cNvPr id="24579" name="Rectangle 3"/>
          <p:cNvSpPr>
            <a:spLocks noGrp="1" noChangeArrowheads="1"/>
          </p:cNvSpPr>
          <p:nvPr>
            <p:ph idx="1"/>
          </p:nvPr>
        </p:nvSpPr>
        <p:spPr/>
        <p:txBody>
          <a:bodyPr lIns="92075" tIns="46038" rIns="92075" bIns="46038"/>
          <a:lstStyle/>
          <a:p>
            <a:pPr algn="ctr" eaLnBrk="1" hangingPunct="1">
              <a:buFont typeface="Wingdings" pitchFamily="2" charset="2"/>
              <a:buNone/>
            </a:pPr>
            <a:r>
              <a:rPr lang="en-US" altLang="zh-CN" smtClean="0">
                <a:ea typeface="宋体" pitchFamily="2" charset="-122"/>
              </a:rPr>
              <a:t> </a:t>
            </a:r>
          </a:p>
        </p:txBody>
      </p:sp>
      <p:sp>
        <p:nvSpPr>
          <p:cNvPr id="245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245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F7B70E-0F63-42B5-845C-0647DCD3219D}" type="slidenum">
              <a:rPr lang="en-US" altLang="en-US"/>
              <a:pPr eaLnBrk="1" hangingPunct="1"/>
              <a:t>4</a:t>
            </a:fld>
            <a:endParaRPr lang="en-US" altLang="en-US"/>
          </a:p>
        </p:txBody>
      </p:sp>
      <p:grpSp>
        <p:nvGrpSpPr>
          <p:cNvPr id="24582" name="Group 4"/>
          <p:cNvGrpSpPr>
            <a:grpSpLocks/>
          </p:cNvGrpSpPr>
          <p:nvPr/>
        </p:nvGrpSpPr>
        <p:grpSpPr bwMode="auto">
          <a:xfrm>
            <a:off x="2843213" y="2420938"/>
            <a:ext cx="3414712" cy="2041525"/>
            <a:chOff x="1824" y="2016"/>
            <a:chExt cx="2118" cy="1303"/>
          </a:xfrm>
        </p:grpSpPr>
        <p:sp>
          <p:nvSpPr>
            <p:cNvPr id="24583" name="Line 5"/>
            <p:cNvSpPr>
              <a:spLocks noChangeShapeType="1"/>
            </p:cNvSpPr>
            <p:nvPr/>
          </p:nvSpPr>
          <p:spPr bwMode="auto">
            <a:xfrm flipV="1">
              <a:off x="2147" y="2229"/>
              <a:ext cx="1268" cy="427"/>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84" name="Line 6"/>
            <p:cNvSpPr>
              <a:spLocks noChangeShapeType="1"/>
            </p:cNvSpPr>
            <p:nvPr/>
          </p:nvSpPr>
          <p:spPr bwMode="auto">
            <a:xfrm>
              <a:off x="2160" y="2640"/>
              <a:ext cx="1351" cy="428"/>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85" name="Rectangle 7"/>
            <p:cNvSpPr>
              <a:spLocks noChangeArrowheads="1"/>
            </p:cNvSpPr>
            <p:nvPr/>
          </p:nvSpPr>
          <p:spPr bwMode="auto">
            <a:xfrm>
              <a:off x="3446" y="2016"/>
              <a:ext cx="430"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3200" i="1">
                  <a:latin typeface="Times New Roman" pitchFamily="18" charset="0"/>
                  <a:ea typeface="宋体" pitchFamily="2" charset="-122"/>
                </a:rPr>
                <a:t>Su</a:t>
              </a:r>
              <a:endParaRPr lang="en-US" altLang="zh-CN" sz="3200">
                <a:ea typeface="宋体" pitchFamily="2" charset="-122"/>
              </a:endParaRPr>
            </a:p>
            <a:p>
              <a:pPr eaLnBrk="0" hangingPunct="0"/>
              <a:r>
                <a:rPr lang="en-US" altLang="zh-CN" sz="3200">
                  <a:ea typeface="宋体" pitchFamily="2" charset="-122"/>
                </a:rPr>
                <a:t> </a:t>
              </a:r>
            </a:p>
          </p:txBody>
        </p:sp>
        <p:sp>
          <p:nvSpPr>
            <p:cNvPr id="24586" name="Rectangle 8"/>
            <p:cNvSpPr>
              <a:spLocks noChangeArrowheads="1"/>
            </p:cNvSpPr>
            <p:nvPr/>
          </p:nvSpPr>
          <p:spPr bwMode="auto">
            <a:xfrm>
              <a:off x="3440" y="2949"/>
              <a:ext cx="502"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3200">
                  <a:ea typeface="宋体" pitchFamily="2" charset="-122"/>
                </a:rPr>
                <a:t> </a:t>
              </a:r>
              <a:r>
                <a:rPr lang="en-US" altLang="zh-CN" sz="3200" i="1">
                  <a:latin typeface="Times New Roman" pitchFamily="18" charset="0"/>
                  <a:ea typeface="宋体" pitchFamily="2" charset="-122"/>
                </a:rPr>
                <a:t>Sd</a:t>
              </a:r>
            </a:p>
          </p:txBody>
        </p:sp>
        <p:sp>
          <p:nvSpPr>
            <p:cNvPr id="24587" name="Rectangle 9"/>
            <p:cNvSpPr>
              <a:spLocks noChangeArrowheads="1"/>
            </p:cNvSpPr>
            <p:nvPr/>
          </p:nvSpPr>
          <p:spPr bwMode="auto">
            <a:xfrm>
              <a:off x="1824" y="2544"/>
              <a:ext cx="43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3200" i="1">
                  <a:latin typeface="Times New Roman" pitchFamily="18" charset="0"/>
                  <a:ea typeface="宋体" pitchFamily="2" charset="-122"/>
                </a:rPr>
                <a:t>S</a:t>
              </a:r>
              <a:endParaRPr lang="en-US" altLang="zh-CN" sz="3200">
                <a:latin typeface="Times New Roman" pitchFamily="18" charset="0"/>
                <a:ea typeface="宋体" pitchFamily="2" charset="-122"/>
              </a:endParaRPr>
            </a:p>
            <a:p>
              <a:pPr eaLnBrk="0" hangingPunct="0"/>
              <a:r>
                <a:rPr lang="en-US" altLang="zh-CN" sz="3200">
                  <a:ea typeface="宋体" pitchFamily="2" charset="-122"/>
                </a:rPr>
                <a:t> </a:t>
              </a:r>
            </a:p>
          </p:txBody>
        </p:sp>
        <p:sp>
          <p:nvSpPr>
            <p:cNvPr id="24588" name="Rectangle 10"/>
            <p:cNvSpPr>
              <a:spLocks noChangeArrowheads="1"/>
            </p:cNvSpPr>
            <p:nvPr/>
          </p:nvSpPr>
          <p:spPr bwMode="auto">
            <a:xfrm rot="-1200000">
              <a:off x="2806" y="2029"/>
              <a:ext cx="240"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spcBef>
                  <a:spcPct val="20000"/>
                </a:spcBef>
              </a:pPr>
              <a:r>
                <a:rPr lang="en-US" altLang="zh-CN" sz="3200" i="1">
                  <a:latin typeface="Times New Roman" pitchFamily="18" charset="0"/>
                  <a:ea typeface="宋体" pitchFamily="2" charset="-122"/>
                </a:rPr>
                <a:t>p</a:t>
              </a:r>
            </a:p>
          </p:txBody>
        </p:sp>
        <p:sp>
          <p:nvSpPr>
            <p:cNvPr id="24589" name="Rectangle 11"/>
            <p:cNvSpPr>
              <a:spLocks noChangeArrowheads="1"/>
            </p:cNvSpPr>
            <p:nvPr/>
          </p:nvSpPr>
          <p:spPr bwMode="auto">
            <a:xfrm rot="1140000">
              <a:off x="2447" y="2872"/>
              <a:ext cx="874"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20000"/>
                </a:spcBef>
              </a:pPr>
              <a:r>
                <a:rPr lang="en-US" altLang="zh-CN" sz="3200">
                  <a:latin typeface="Times New Roman" pitchFamily="18" charset="0"/>
                  <a:ea typeface="宋体" pitchFamily="2" charset="-122"/>
                </a:rPr>
                <a:t>1 – </a:t>
              </a:r>
              <a:r>
                <a:rPr lang="en-US" altLang="zh-CN" sz="3200" i="1">
                  <a:latin typeface="Times New Roman" pitchFamily="18" charset="0"/>
                  <a:ea typeface="宋体" pitchFamily="2" charset="-122"/>
                </a:rPr>
                <a:t>p</a:t>
              </a:r>
            </a:p>
          </p:txBody>
        </p:sp>
      </p:grpSp>
      <p:sp>
        <p:nvSpPr>
          <p:cNvPr id="2" name="日期占位符 1"/>
          <p:cNvSpPr>
            <a:spLocks noGrp="1"/>
          </p:cNvSpPr>
          <p:nvPr>
            <p:ph type="dt" sz="half" idx="10"/>
          </p:nvPr>
        </p:nvSpPr>
        <p:spPr/>
        <p:txBody>
          <a:bodyPr/>
          <a:lstStyle/>
          <a:p>
            <a:pPr>
              <a:defRPr/>
            </a:pPr>
            <a:fld id="{516DFEFF-BCDC-47BD-A9EF-41BD5C0BE454}" type="datetime10">
              <a:rPr lang="zh-CN" altLang="en-US" smtClean="0"/>
              <a:t>18:52</a:t>
            </a:fld>
            <a:endParaRPr lang="en-US" altLang="zh-CN"/>
          </a:p>
        </p:txBody>
      </p:sp>
    </p:spTree>
    <p:extLst>
      <p:ext uri="{BB962C8B-B14F-4D97-AF65-F5344CB8AC3E}">
        <p14:creationId xmlns:p14="http://schemas.microsoft.com/office/powerpoint/2010/main" val="212410995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Using quasi-random sequences</a:t>
            </a:r>
            <a:endParaRPr lang="zh-CN" altLang="en-US" dirty="0"/>
          </a:p>
        </p:txBody>
      </p:sp>
      <p:sp>
        <p:nvSpPr>
          <p:cNvPr id="3" name="内容占位符 2"/>
          <p:cNvSpPr>
            <a:spLocks noGrp="1"/>
          </p:cNvSpPr>
          <p:nvPr>
            <p:ph idx="1"/>
          </p:nvPr>
        </p:nvSpPr>
        <p:spPr/>
        <p:txBody>
          <a:bodyPr/>
          <a:lstStyle/>
          <a:p>
            <a:pPr lvl="0">
              <a:spcBef>
                <a:spcPts val="800"/>
              </a:spcBef>
              <a:buClr>
                <a:srgbClr val="35742A">
                  <a:lumMod val="75000"/>
                </a:srgbClr>
              </a:buClr>
              <a:buBlip>
                <a:blip r:embed="rId2"/>
              </a:buBlip>
            </a:pPr>
            <a:r>
              <a:rPr lang="zh-CN" altLang="zh-CN" dirty="0">
                <a:solidFill>
                  <a:srgbClr val="000000">
                    <a:lumMod val="85000"/>
                    <a:lumOff val="15000"/>
                  </a:srgbClr>
                </a:solidFill>
                <a:ea typeface="Adobe 楷体 Std R" pitchFamily="18" charset="-122"/>
              </a:rPr>
              <a:t>在准随机序列抽样法中，每次抽样都试图填补之前已存在的样本之间的空缺，使得抽取的样本值总是能大致均匀地分布在整个概率空间中，使模拟的收敛速度得到</a:t>
            </a:r>
            <a:r>
              <a:rPr lang="zh-CN" altLang="zh-CN" dirty="0" smtClean="0">
                <a:solidFill>
                  <a:srgbClr val="000000">
                    <a:lumMod val="85000"/>
                    <a:lumOff val="15000"/>
                  </a:srgbClr>
                </a:solidFill>
                <a:ea typeface="Adobe 楷体 Std R" pitchFamily="18" charset="-122"/>
              </a:rPr>
              <a:t>改进</a:t>
            </a:r>
            <a:r>
              <a:rPr lang="zh-CN" altLang="en-US" dirty="0">
                <a:solidFill>
                  <a:srgbClr val="000000">
                    <a:lumMod val="85000"/>
                    <a:lumOff val="15000"/>
                  </a:srgbClr>
                </a:solidFill>
                <a:ea typeface="Adobe 楷体 Std R" pitchFamily="18" charset="-122"/>
              </a:rPr>
              <a:t>。</a:t>
            </a:r>
            <a:endParaRPr lang="en-US" altLang="zh-CN" dirty="0">
              <a:solidFill>
                <a:srgbClr val="000000">
                  <a:lumMod val="85000"/>
                  <a:lumOff val="15000"/>
                </a:srgbClr>
              </a:solidFill>
              <a:ea typeface="Adobe 楷体 Std R" pitchFamily="18" charset="-122"/>
            </a:endParaRPr>
          </a:p>
        </p:txBody>
      </p:sp>
      <p:sp>
        <p:nvSpPr>
          <p:cNvPr id="4" name="日期占位符 3"/>
          <p:cNvSpPr>
            <a:spLocks noGrp="1"/>
          </p:cNvSpPr>
          <p:nvPr>
            <p:ph type="dt" sz="half" idx="10"/>
          </p:nvPr>
        </p:nvSpPr>
        <p:spPr/>
        <p:txBody>
          <a:bodyPr/>
          <a:lstStyle/>
          <a:p>
            <a:pPr>
              <a:defRPr/>
            </a:pPr>
            <a:fld id="{8D7E6F80-EB3B-4FAD-970B-0A8598B7D190}" type="datetime10">
              <a:rPr lang="zh-CN" altLang="en-US" smtClean="0"/>
              <a:t>18:52</a:t>
            </a:fld>
            <a:endParaRPr lang="en-US" altLang="zh-CN"/>
          </a:p>
        </p:txBody>
      </p:sp>
      <p:sp>
        <p:nvSpPr>
          <p:cNvPr id="5" name="页脚占位符 4"/>
          <p:cNvSpPr>
            <a:spLocks noGrp="1"/>
          </p:cNvSpPr>
          <p:nvPr>
            <p:ph type="ftr" sz="quarter" idx="11"/>
          </p:nvPr>
        </p:nvSpPr>
        <p:spPr/>
        <p:txBody>
          <a:bodyPr/>
          <a:lstStyle/>
          <a:p>
            <a:pPr>
              <a:defRPr/>
            </a:pPr>
            <a:r>
              <a:rPr lang="en-US" altLang="zh-CN" smtClean="0"/>
              <a:t>Copyright © 2013 Zhenlong Zheng</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pPr>
                <a:defRPr/>
              </a:pPr>
              <a:t>40</a:t>
            </a:fld>
            <a:endParaRPr lang="en-US" altLang="zh-CN"/>
          </a:p>
        </p:txBody>
      </p:sp>
    </p:spTree>
    <p:extLst>
      <p:ext uri="{BB962C8B-B14F-4D97-AF65-F5344CB8AC3E}">
        <p14:creationId xmlns:p14="http://schemas.microsoft.com/office/powerpoint/2010/main" val="1020843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lIns="92075" tIns="46038" rIns="92075" bIns="46038"/>
          <a:lstStyle/>
          <a:p>
            <a:pPr eaLnBrk="1" fontAlgn="auto" hangingPunct="1">
              <a:spcAft>
                <a:spcPts val="0"/>
              </a:spcAft>
              <a:defRPr/>
            </a:pPr>
            <a:r>
              <a:rPr lang="en-US">
                <a:solidFill>
                  <a:schemeClr val="tx2">
                    <a:satMod val="130000"/>
                  </a:schemeClr>
                </a:solidFill>
              </a:rPr>
              <a:t>Sampling Through the Tree</a:t>
            </a:r>
          </a:p>
        </p:txBody>
      </p:sp>
      <p:sp>
        <p:nvSpPr>
          <p:cNvPr id="419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8146F4E-207A-4194-A174-5A3AAE913B63}" type="slidenum">
              <a:rPr lang="en-US" altLang="en-US"/>
              <a:pPr eaLnBrk="1" hangingPunct="1"/>
              <a:t>41</a:t>
            </a:fld>
            <a:endParaRPr lang="en-US" altLang="en-US"/>
          </a:p>
        </p:txBody>
      </p:sp>
      <p:sp>
        <p:nvSpPr>
          <p:cNvPr id="6" name="Content Placeholder 5"/>
          <p:cNvSpPr>
            <a:spLocks noGrp="1"/>
          </p:cNvSpPr>
          <p:nvPr>
            <p:ph idx="1"/>
          </p:nvPr>
        </p:nvSpPr>
        <p:spPr>
          <a:xfrm>
            <a:off x="467544" y="1268760"/>
            <a:ext cx="8229600" cy="4680520"/>
          </a:xfrm>
        </p:spPr>
        <p:txBody>
          <a:bodyPr/>
          <a:lstStyle/>
          <a:p>
            <a:pPr eaLnBrk="1" hangingPunct="1"/>
            <a:r>
              <a:rPr lang="en-US" altLang="zh-CN" dirty="0" smtClean="0">
                <a:ea typeface="宋体" pitchFamily="2" charset="-122"/>
              </a:rPr>
              <a:t>Instead of sampling from the stochastic process we can sample paths randomly through a binomial or trinomial tree to value a derivative</a:t>
            </a:r>
          </a:p>
          <a:p>
            <a:pPr eaLnBrk="1" hangingPunct="1"/>
            <a:r>
              <a:rPr lang="en-CA" dirty="0" smtClean="0"/>
              <a:t>At each node that is reached we sample a </a:t>
            </a:r>
            <a:r>
              <a:rPr lang="en-CA" dirty="0" err="1" smtClean="0"/>
              <a:t>randon</a:t>
            </a:r>
            <a:r>
              <a:rPr lang="en-CA" dirty="0" smtClean="0"/>
              <a:t> number between 0 and 1. If it is between 0 and </a:t>
            </a:r>
            <a:r>
              <a:rPr lang="en-CA" i="1" dirty="0" smtClean="0">
                <a:latin typeface="Times New Roman" pitchFamily="18" charset="0"/>
              </a:rPr>
              <a:t>p</a:t>
            </a:r>
            <a:r>
              <a:rPr lang="en-CA" dirty="0" smtClean="0"/>
              <a:t>, we take the up branch; if it is between </a:t>
            </a:r>
            <a:r>
              <a:rPr lang="en-CA" i="1" dirty="0" smtClean="0">
                <a:latin typeface="Times New Roman" pitchFamily="18" charset="0"/>
              </a:rPr>
              <a:t>p</a:t>
            </a:r>
            <a:r>
              <a:rPr lang="en-CA" dirty="0" smtClean="0"/>
              <a:t> and 1, we take the down branch</a:t>
            </a:r>
          </a:p>
          <a:p>
            <a:pPr eaLnBrk="1" hangingPunct="1"/>
            <a:r>
              <a:rPr lang="zh-CN" altLang="en-US" sz="2400" dirty="0">
                <a:ea typeface="宋体" pitchFamily="2" charset="-122"/>
              </a:rPr>
              <a:t>如果一条路径经过任何给定结点的比例等于（或接近于）该结点被到达的概率，就被称为代表</a:t>
            </a:r>
            <a:r>
              <a:rPr lang="zh-CN" altLang="en-US" sz="2400" dirty="0" smtClean="0">
                <a:ea typeface="宋体" pitchFamily="2" charset="-122"/>
              </a:rPr>
              <a:t>路径</a:t>
            </a:r>
            <a:r>
              <a:rPr lang="en-US" altLang="zh-CN" sz="2400" dirty="0" smtClean="0">
                <a:ea typeface="宋体" pitchFamily="2" charset="-122"/>
              </a:rPr>
              <a:t>.</a:t>
            </a:r>
            <a:endParaRPr lang="zh-CN" altLang="en-US" sz="2400" dirty="0">
              <a:ea typeface="宋体" pitchFamily="2" charset="-122"/>
            </a:endParaRPr>
          </a:p>
          <a:p>
            <a:pPr eaLnBrk="1" hangingPunct="1"/>
            <a:r>
              <a:rPr lang="zh-CN" altLang="en-US" sz="2400" dirty="0">
                <a:ea typeface="宋体" pitchFamily="2" charset="-122"/>
              </a:rPr>
              <a:t>参见</a:t>
            </a:r>
            <a:r>
              <a:rPr lang="en-US" altLang="zh-CN" sz="2400" dirty="0">
                <a:ea typeface="宋体" pitchFamily="2" charset="-122"/>
              </a:rPr>
              <a:t>D. </a:t>
            </a:r>
            <a:r>
              <a:rPr lang="en-US" altLang="zh-CN" sz="2400" dirty="0" err="1">
                <a:ea typeface="宋体" pitchFamily="2" charset="-122"/>
              </a:rPr>
              <a:t>Mintz</a:t>
            </a:r>
            <a:r>
              <a:rPr lang="en-US" altLang="zh-CN" sz="2400" dirty="0">
                <a:ea typeface="宋体" pitchFamily="2" charset="-122"/>
              </a:rPr>
              <a:t>, “Less is more,” RISK, 10, 7 (July 1997), 42-45</a:t>
            </a:r>
          </a:p>
          <a:p>
            <a:pPr eaLnBrk="1" hangingPunct="1"/>
            <a:endParaRPr lang="en-US" altLang="zh-CN" dirty="0" smtClean="0">
              <a:ea typeface="宋体" pitchFamily="2" charset="-122"/>
            </a:endParaRPr>
          </a:p>
        </p:txBody>
      </p:sp>
      <p:sp>
        <p:nvSpPr>
          <p:cNvPr id="2" name="日期占位符 1"/>
          <p:cNvSpPr>
            <a:spLocks noGrp="1"/>
          </p:cNvSpPr>
          <p:nvPr>
            <p:ph type="dt" sz="half" idx="10"/>
          </p:nvPr>
        </p:nvSpPr>
        <p:spPr/>
        <p:txBody>
          <a:bodyPr/>
          <a:lstStyle/>
          <a:p>
            <a:pPr>
              <a:defRPr/>
            </a:pPr>
            <a:fld id="{C1C2E2AD-1106-4F3D-883B-0D88BDC036D9}" type="datetime10">
              <a:rPr lang="zh-CN" altLang="en-US" smtClean="0"/>
              <a:t>18:52</a:t>
            </a:fld>
            <a:endParaRPr lang="en-US" altLang="zh-CN"/>
          </a:p>
        </p:txBody>
      </p:sp>
    </p:spTree>
    <p:extLst>
      <p:ext uri="{BB962C8B-B14F-4D97-AF65-F5344CB8AC3E}">
        <p14:creationId xmlns:p14="http://schemas.microsoft.com/office/powerpoint/2010/main" val="3058240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主要优缺点</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smtClean="0"/>
              <a:t>主要优点：</a:t>
            </a:r>
          </a:p>
          <a:p>
            <a:pPr lvl="1"/>
            <a:r>
              <a:rPr lang="zh-CN" altLang="en-US" dirty="0" smtClean="0"/>
              <a:t>应用简单，无需深刻理解定价模型</a:t>
            </a:r>
            <a:endParaRPr lang="en-US" altLang="zh-CN" dirty="0" smtClean="0"/>
          </a:p>
          <a:p>
            <a:pPr lvl="1"/>
            <a:r>
              <a:rPr lang="zh-CN" altLang="en-US" dirty="0" smtClean="0"/>
              <a:t>可给出标准误和置信区间</a:t>
            </a:r>
          </a:p>
          <a:p>
            <a:pPr lvl="1"/>
            <a:r>
              <a:rPr lang="zh-CN" altLang="en-US" dirty="0" smtClean="0"/>
              <a:t>适用情形广泛</a:t>
            </a:r>
          </a:p>
          <a:p>
            <a:pPr lvl="2"/>
            <a:r>
              <a:rPr lang="zh-CN" altLang="en-US" dirty="0" smtClean="0"/>
              <a:t>欧式衍生产品</a:t>
            </a:r>
          </a:p>
          <a:p>
            <a:pPr lvl="2"/>
            <a:r>
              <a:rPr lang="zh-CN" altLang="en-US" dirty="0" smtClean="0"/>
              <a:t>回报路径依赖</a:t>
            </a:r>
          </a:p>
          <a:p>
            <a:pPr lvl="2"/>
            <a:r>
              <a:rPr lang="zh-CN" altLang="en-US" dirty="0" smtClean="0"/>
              <a:t>回报取决于多个标的资产</a:t>
            </a:r>
          </a:p>
          <a:p>
            <a:pPr marL="0" indent="0">
              <a:buNone/>
            </a:pPr>
            <a:endParaRPr lang="zh-CN" altLang="en-US" dirty="0" smtClean="0"/>
          </a:p>
          <a:p>
            <a:r>
              <a:rPr lang="zh-CN" altLang="en-US" dirty="0" smtClean="0"/>
              <a:t>主要缺点：</a:t>
            </a:r>
          </a:p>
          <a:p>
            <a:pPr lvl="1"/>
            <a:r>
              <a:rPr lang="zh-CN" altLang="en-US" dirty="0" smtClean="0"/>
              <a:t>难以处理提前执行的情形（美式期权定价参见附录）</a:t>
            </a:r>
          </a:p>
          <a:p>
            <a:pPr lvl="1"/>
            <a:r>
              <a:rPr lang="zh-CN" altLang="en-US" dirty="0" smtClean="0"/>
              <a:t>为了达到一定的精确度，一般需要大量的模拟运算</a:t>
            </a:r>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42</a:t>
            </a:fld>
            <a:endParaRPr lang="zh-CN" altLang="en-US" dirty="0"/>
          </a:p>
        </p:txBody>
      </p:sp>
      <p:sp>
        <p:nvSpPr>
          <p:cNvPr id="4" name="日期占位符 3"/>
          <p:cNvSpPr>
            <a:spLocks noGrp="1"/>
          </p:cNvSpPr>
          <p:nvPr>
            <p:ph type="dt" sz="half" idx="10"/>
          </p:nvPr>
        </p:nvSpPr>
        <p:spPr/>
        <p:txBody>
          <a:bodyPr/>
          <a:lstStyle/>
          <a:p>
            <a:pPr>
              <a:defRPr/>
            </a:pPr>
            <a:fld id="{BD39682A-F077-41A2-A965-F126C87D30B8}" type="datetime10">
              <a:rPr lang="zh-CN" altLang="en-US" smtClean="0"/>
              <a:t>18:52</a:t>
            </a:fld>
            <a:endParaRPr lang="en-US" altLang="zh-CN"/>
          </a:p>
        </p:txBody>
      </p:sp>
      <p:sp>
        <p:nvSpPr>
          <p:cNvPr id="5" name="页脚占位符 4"/>
          <p:cNvSpPr>
            <a:spLocks noGrp="1"/>
          </p:cNvSpPr>
          <p:nvPr>
            <p:ph type="ftr" sz="quarter" idx="11"/>
          </p:nvPr>
        </p:nvSpPr>
        <p:spPr/>
        <p:txBody>
          <a:bodyPr/>
          <a:lstStyle/>
          <a:p>
            <a:pPr>
              <a:defRPr/>
            </a:pPr>
            <a:r>
              <a:rPr lang="en-US" altLang="zh-CN" smtClean="0"/>
              <a:t>Copyright © 2013 Zhenlong Zheng</a:t>
            </a:r>
            <a:endParaRPr lang="zh-CN" altLang="en-US" dirty="0"/>
          </a:p>
        </p:txBody>
      </p:sp>
    </p:spTree>
    <p:extLst>
      <p:ext uri="{BB962C8B-B14F-4D97-AF65-F5344CB8AC3E}">
        <p14:creationId xmlns:p14="http://schemas.microsoft.com/office/powerpoint/2010/main" val="570455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lIns="92075" tIns="46038" rIns="92075" bIns="46038"/>
          <a:lstStyle/>
          <a:p>
            <a:pPr eaLnBrk="1" fontAlgn="auto" hangingPunct="1">
              <a:spcAft>
                <a:spcPts val="0"/>
              </a:spcAft>
              <a:defRPr/>
            </a:pPr>
            <a:r>
              <a:rPr lang="en-US">
                <a:solidFill>
                  <a:schemeClr val="tx2">
                    <a:satMod val="130000"/>
                  </a:schemeClr>
                </a:solidFill>
              </a:rPr>
              <a:t>Finite Difference Methods</a:t>
            </a:r>
          </a:p>
        </p:txBody>
      </p:sp>
      <p:sp>
        <p:nvSpPr>
          <p:cNvPr id="43011" name="Rectangle 3"/>
          <p:cNvSpPr>
            <a:spLocks noGrp="1" noChangeArrowheads="1"/>
          </p:cNvSpPr>
          <p:nvPr>
            <p:ph idx="1"/>
          </p:nvPr>
        </p:nvSpPr>
        <p:spPr>
          <a:xfrm>
            <a:off x="755576" y="1340768"/>
            <a:ext cx="6459538" cy="4149725"/>
          </a:xfrm>
        </p:spPr>
        <p:txBody>
          <a:bodyPr lIns="92075" tIns="46038" rIns="92075" bIns="46038"/>
          <a:lstStyle/>
          <a:p>
            <a:pPr eaLnBrk="1" hangingPunct="1"/>
            <a:r>
              <a:rPr lang="en-US" altLang="zh-CN" dirty="0" smtClean="0">
                <a:ea typeface="宋体" pitchFamily="2" charset="-122"/>
              </a:rPr>
              <a:t>Finite difference methods aim to represent the differential equation in the form of a difference equation</a:t>
            </a:r>
          </a:p>
          <a:p>
            <a:pPr eaLnBrk="1" hangingPunct="1"/>
            <a:r>
              <a:rPr lang="en-US" altLang="zh-CN" dirty="0" smtClean="0">
                <a:ea typeface="宋体" pitchFamily="2" charset="-122"/>
              </a:rPr>
              <a:t>We form a grid by considering equally spaced time values and stock price values</a:t>
            </a:r>
          </a:p>
          <a:p>
            <a:pPr eaLnBrk="1" hangingPunct="1"/>
            <a:r>
              <a:rPr lang="en-US" altLang="zh-CN" dirty="0" smtClean="0">
                <a:ea typeface="宋体" pitchFamily="2" charset="-122"/>
              </a:rPr>
              <a:t>Define  </a:t>
            </a:r>
            <a:r>
              <a:rPr lang="en-US" altLang="zh-CN" dirty="0" err="1" smtClean="0">
                <a:latin typeface="Times New Roman" pitchFamily="18" charset="0"/>
                <a:ea typeface="宋体" pitchFamily="2" charset="-122"/>
              </a:rPr>
              <a:t>ƒ</a:t>
            </a:r>
            <a:r>
              <a:rPr lang="en-US" altLang="zh-CN" i="1" baseline="-25000" dirty="0" err="1" smtClean="0">
                <a:latin typeface="Times New Roman" pitchFamily="18" charset="0"/>
                <a:ea typeface="宋体" pitchFamily="2" charset="-122"/>
              </a:rPr>
              <a:t>i,j</a:t>
            </a:r>
            <a:r>
              <a:rPr lang="en-US" altLang="zh-CN" baseline="-25000" dirty="0" smtClean="0">
                <a:ea typeface="宋体" pitchFamily="2" charset="-122"/>
              </a:rPr>
              <a:t> </a:t>
            </a:r>
            <a:r>
              <a:rPr lang="en-US" altLang="zh-CN" dirty="0" smtClean="0">
                <a:ea typeface="宋体" pitchFamily="2" charset="-122"/>
              </a:rPr>
              <a:t>as the value of </a:t>
            </a:r>
            <a:r>
              <a:rPr lang="en-US" altLang="zh-CN" dirty="0" smtClean="0">
                <a:latin typeface="Times New Roman" pitchFamily="18" charset="0"/>
                <a:ea typeface="宋体" pitchFamily="2" charset="-122"/>
              </a:rPr>
              <a:t>ƒ</a:t>
            </a:r>
            <a:r>
              <a:rPr lang="en-US" altLang="zh-CN" dirty="0" smtClean="0">
                <a:ea typeface="宋体" pitchFamily="2" charset="-122"/>
              </a:rPr>
              <a:t> at time </a:t>
            </a:r>
            <a:r>
              <a:rPr lang="en-US" altLang="zh-CN" i="1" dirty="0" err="1" smtClean="0">
                <a:latin typeface="Times New Roman" pitchFamily="18" charset="0"/>
                <a:ea typeface="宋体" pitchFamily="2" charset="-122"/>
              </a:rPr>
              <a:t>i</a:t>
            </a:r>
            <a:r>
              <a:rPr lang="en-US" altLang="zh-CN" dirty="0" err="1" smtClean="0">
                <a:latin typeface="Symbol" pitchFamily="18" charset="2"/>
                <a:ea typeface="宋体" pitchFamily="2" charset="-122"/>
              </a:rPr>
              <a:t>D</a:t>
            </a:r>
            <a:r>
              <a:rPr lang="en-US" altLang="zh-CN" i="1" dirty="0" err="1" smtClean="0">
                <a:latin typeface="Times New Roman" pitchFamily="18" charset="0"/>
                <a:ea typeface="宋体" pitchFamily="2" charset="-122"/>
              </a:rPr>
              <a:t>t</a:t>
            </a:r>
            <a:r>
              <a:rPr lang="en-US" altLang="zh-CN" dirty="0" smtClean="0">
                <a:ea typeface="宋体" pitchFamily="2" charset="-122"/>
              </a:rPr>
              <a:t> when the stock price is </a:t>
            </a:r>
            <a:r>
              <a:rPr lang="en-US" altLang="zh-CN" i="1" dirty="0" err="1" smtClean="0">
                <a:latin typeface="Times New Roman" pitchFamily="18" charset="0"/>
                <a:ea typeface="宋体" pitchFamily="2" charset="-122"/>
              </a:rPr>
              <a:t>j</a:t>
            </a:r>
            <a:r>
              <a:rPr lang="en-US" altLang="zh-CN" dirty="0" err="1" smtClean="0">
                <a:latin typeface="Symbol" pitchFamily="18" charset="2"/>
                <a:ea typeface="宋体" pitchFamily="2" charset="-122"/>
              </a:rPr>
              <a:t>D</a:t>
            </a:r>
            <a:r>
              <a:rPr lang="en-US" altLang="zh-CN" i="1" dirty="0" err="1" smtClean="0">
                <a:latin typeface="Times New Roman" pitchFamily="18" charset="0"/>
                <a:ea typeface="宋体" pitchFamily="2" charset="-122"/>
              </a:rPr>
              <a:t>S</a:t>
            </a:r>
            <a:endParaRPr lang="en-US" altLang="zh-CN" i="1" dirty="0" smtClean="0">
              <a:latin typeface="Times New Roman" pitchFamily="18" charset="0"/>
              <a:ea typeface="宋体" pitchFamily="2" charset="-122"/>
            </a:endParaRPr>
          </a:p>
        </p:txBody>
      </p:sp>
      <p:sp>
        <p:nvSpPr>
          <p:cNvPr id="430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430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96DC0E4-0204-4E1F-B800-69929C9849FC}" type="slidenum">
              <a:rPr lang="en-US" altLang="en-US"/>
              <a:pPr eaLnBrk="1" hangingPunct="1"/>
              <a:t>43</a:t>
            </a:fld>
            <a:endParaRPr lang="en-US" altLang="en-US"/>
          </a:p>
        </p:txBody>
      </p:sp>
      <p:sp>
        <p:nvSpPr>
          <p:cNvPr id="2" name="日期占位符 1"/>
          <p:cNvSpPr>
            <a:spLocks noGrp="1"/>
          </p:cNvSpPr>
          <p:nvPr>
            <p:ph type="dt" sz="half" idx="10"/>
          </p:nvPr>
        </p:nvSpPr>
        <p:spPr/>
        <p:txBody>
          <a:bodyPr/>
          <a:lstStyle/>
          <a:p>
            <a:pPr>
              <a:defRPr/>
            </a:pPr>
            <a:fld id="{0A44377B-D497-4785-9474-58498E7CA46E}" type="datetime10">
              <a:rPr lang="zh-CN" altLang="en-US" smtClean="0"/>
              <a:t>18:52</a:t>
            </a:fld>
            <a:endParaRPr lang="en-US" altLang="zh-CN"/>
          </a:p>
        </p:txBody>
      </p:sp>
    </p:spTree>
    <p:extLst>
      <p:ext uri="{BB962C8B-B14F-4D97-AF65-F5344CB8AC3E}">
        <p14:creationId xmlns:p14="http://schemas.microsoft.com/office/powerpoint/2010/main" val="128659790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CA" smtClean="0"/>
              <a:t>The Grid</a:t>
            </a:r>
            <a:endParaRPr lang="en-US" altLang="zh-CN" smtClean="0">
              <a:ea typeface="宋体" pitchFamily="2" charset="-122"/>
            </a:endParaRPr>
          </a:p>
        </p:txBody>
      </p:sp>
      <p:pic>
        <p:nvPicPr>
          <p:cNvPr id="44035" name="Content Placeholder 5" descr="OFOD7_19-15.ep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3568" y="1268760"/>
            <a:ext cx="7344816" cy="4680520"/>
          </a:xfrm>
        </p:spPr>
      </p:pic>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CN" smtClean="0">
                <a:ea typeface="宋体" pitchFamily="2" charset="-122"/>
              </a:rPr>
              <a:t>Copyright © 2013 Zhenlong Zheng</a:t>
            </a:r>
            <a:endParaRPr lang="en-US" altLang="zh-CN">
              <a:ea typeface="宋体" pitchFamily="2" charset="-122"/>
            </a:endParaRP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AC90A6C-3E1B-4D08-88C3-EA9821B83247}" type="slidenum">
              <a:rPr lang="en-US" altLang="zh-CN"/>
              <a:pPr eaLnBrk="1" hangingPunct="1"/>
              <a:t>44</a:t>
            </a:fld>
            <a:endParaRPr lang="en-US" altLang="zh-CN"/>
          </a:p>
        </p:txBody>
      </p:sp>
      <p:sp>
        <p:nvSpPr>
          <p:cNvPr id="2" name="日期占位符 1"/>
          <p:cNvSpPr>
            <a:spLocks noGrp="1"/>
          </p:cNvSpPr>
          <p:nvPr>
            <p:ph type="dt" sz="half" idx="10"/>
          </p:nvPr>
        </p:nvSpPr>
        <p:spPr/>
        <p:txBody>
          <a:bodyPr/>
          <a:lstStyle/>
          <a:p>
            <a:pPr>
              <a:defRPr/>
            </a:pPr>
            <a:fld id="{B1C07939-FCC5-458E-8E7C-F9BE1F889747}" type="datetime10">
              <a:rPr lang="zh-CN" altLang="en-US" smtClean="0"/>
              <a:t>18:52</a:t>
            </a:fld>
            <a:endParaRPr lang="en-US" altLang="zh-CN"/>
          </a:p>
        </p:txBody>
      </p:sp>
    </p:spTree>
    <p:extLst>
      <p:ext uri="{BB962C8B-B14F-4D97-AF65-F5344CB8AC3E}">
        <p14:creationId xmlns:p14="http://schemas.microsoft.com/office/powerpoint/2010/main" val="216491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11560" y="548680"/>
            <a:ext cx="7239000" cy="381000"/>
          </a:xfrm>
        </p:spPr>
        <p:txBody>
          <a:bodyPr lIns="92075" tIns="46038" rIns="92075" bIns="46038">
            <a:normAutofit fontScale="90000"/>
          </a:bodyPr>
          <a:lstStyle/>
          <a:p>
            <a:pPr eaLnBrk="1" fontAlgn="auto" hangingPunct="1">
              <a:spcAft>
                <a:spcPts val="0"/>
              </a:spcAft>
              <a:defRPr/>
            </a:pPr>
            <a:r>
              <a:rPr lang="en-US" dirty="0">
                <a:solidFill>
                  <a:schemeClr val="tx2">
                    <a:satMod val="130000"/>
                  </a:schemeClr>
                </a:solidFill>
              </a:rPr>
              <a:t>Finite Difference Methods</a:t>
            </a:r>
            <a:br>
              <a:rPr lang="en-US" dirty="0">
                <a:solidFill>
                  <a:schemeClr val="tx2">
                    <a:satMod val="130000"/>
                  </a:schemeClr>
                </a:solidFill>
              </a:rPr>
            </a:br>
            <a:r>
              <a:rPr lang="en-US" sz="2600" dirty="0">
                <a:solidFill>
                  <a:schemeClr val="tx2">
                    <a:satMod val="130000"/>
                  </a:schemeClr>
                </a:solidFill>
              </a:rPr>
              <a:t>(continued)</a:t>
            </a:r>
          </a:p>
        </p:txBody>
      </p:sp>
      <p:sp>
        <p:nvSpPr>
          <p:cNvPr id="122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122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E5B307-45F4-4905-BDAA-233C9D84E585}" type="slidenum">
              <a:rPr lang="en-US" altLang="en-US"/>
              <a:pPr eaLnBrk="1" hangingPunct="1"/>
              <a:t>45</a:t>
            </a:fld>
            <a:endParaRPr lang="en-US" altLang="en-US"/>
          </a:p>
        </p:txBody>
      </p:sp>
      <p:sp>
        <p:nvSpPr>
          <p:cNvPr id="2" name="日期占位符 1"/>
          <p:cNvSpPr>
            <a:spLocks noGrp="1"/>
          </p:cNvSpPr>
          <p:nvPr>
            <p:ph type="dt" sz="half" idx="10"/>
          </p:nvPr>
        </p:nvSpPr>
        <p:spPr/>
        <p:txBody>
          <a:bodyPr/>
          <a:lstStyle/>
          <a:p>
            <a:pPr>
              <a:defRPr/>
            </a:pPr>
            <a:fld id="{81805356-E37A-48A3-BEB4-9D4EC362C0CD}" type="datetime10">
              <a:rPr lang="zh-CN" altLang="en-US" smtClean="0"/>
              <a:t>18:52</a:t>
            </a:fld>
            <a:endParaRPr lang="en-US" altLang="zh-CN"/>
          </a:p>
        </p:txBody>
      </p:sp>
      <p:pic>
        <p:nvPicPr>
          <p:cNvPr id="2682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16832"/>
            <a:ext cx="6656387"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11826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9552" y="476672"/>
            <a:ext cx="8004175" cy="762000"/>
          </a:xfrm>
        </p:spPr>
        <p:txBody>
          <a:bodyPr lIns="92075" tIns="46038" rIns="92075" bIns="46038">
            <a:normAutofit/>
          </a:bodyPr>
          <a:lstStyle/>
          <a:p>
            <a:pPr eaLnBrk="1" fontAlgn="auto" hangingPunct="1">
              <a:spcAft>
                <a:spcPts val="0"/>
              </a:spcAft>
              <a:defRPr/>
            </a:pPr>
            <a:r>
              <a:rPr lang="en-US" dirty="0">
                <a:solidFill>
                  <a:schemeClr val="tx2">
                    <a:satMod val="130000"/>
                  </a:schemeClr>
                </a:solidFill>
              </a:rPr>
              <a:t>Implicit Finite Difference </a:t>
            </a:r>
            <a:r>
              <a:rPr lang="en-US" dirty="0" smtClean="0">
                <a:solidFill>
                  <a:schemeClr val="tx2">
                    <a:satMod val="130000"/>
                  </a:schemeClr>
                </a:solidFill>
              </a:rPr>
              <a:t>Method</a:t>
            </a:r>
            <a:endParaRPr lang="en-US" dirty="0">
              <a:solidFill>
                <a:schemeClr val="tx2">
                  <a:satMod val="130000"/>
                </a:schemeClr>
              </a:solidFill>
            </a:endParaRPr>
          </a:p>
        </p:txBody>
      </p:sp>
      <p:sp>
        <p:nvSpPr>
          <p:cNvPr id="133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133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7C0A43-23CE-44CE-933C-B1D6D34DB93F}" type="slidenum">
              <a:rPr lang="en-US" altLang="en-US"/>
              <a:pPr eaLnBrk="1" hangingPunct="1"/>
              <a:t>46</a:t>
            </a:fld>
            <a:endParaRPr lang="en-US" altLang="en-US"/>
          </a:p>
        </p:txBody>
      </p:sp>
      <p:graphicFrame>
        <p:nvGraphicFramePr>
          <p:cNvPr id="13314" name="Object 3"/>
          <p:cNvGraphicFramePr>
            <a:graphicFrameLocks/>
          </p:cNvGraphicFramePr>
          <p:nvPr/>
        </p:nvGraphicFramePr>
        <p:xfrm>
          <a:off x="838200" y="2438400"/>
          <a:ext cx="6470650" cy="2097088"/>
        </p:xfrm>
        <a:graphic>
          <a:graphicData uri="http://schemas.openxmlformats.org/presentationml/2006/ole">
            <mc:AlternateContent xmlns:mc="http://schemas.openxmlformats.org/markup-compatibility/2006">
              <mc:Choice xmlns:v="urn:schemas-microsoft-com:vml" Requires="v">
                <p:oleObj spid="_x0000_s269324" name="Equation" r:id="rId4" imgW="2895480" imgH="952200" progId="Equation.3">
                  <p:embed/>
                </p:oleObj>
              </mc:Choice>
              <mc:Fallback>
                <p:oleObj name="Equation" r:id="rId4" imgW="2895480" imgH="9522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438400"/>
                        <a:ext cx="6470650"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日期占位符 1"/>
          <p:cNvSpPr>
            <a:spLocks noGrp="1"/>
          </p:cNvSpPr>
          <p:nvPr>
            <p:ph type="dt" sz="half" idx="10"/>
          </p:nvPr>
        </p:nvSpPr>
        <p:spPr/>
        <p:txBody>
          <a:bodyPr/>
          <a:lstStyle/>
          <a:p>
            <a:pPr>
              <a:defRPr/>
            </a:pPr>
            <a:fld id="{42223584-A7C7-4C96-8227-CA4FD1E64A00}" type="datetime10">
              <a:rPr lang="zh-CN" altLang="en-US" smtClean="0"/>
              <a:t>18:52</a:t>
            </a:fld>
            <a:endParaRPr lang="en-US" altLang="zh-CN"/>
          </a:p>
        </p:txBody>
      </p:sp>
    </p:spTree>
    <p:extLst>
      <p:ext uri="{BB962C8B-B14F-4D97-AF65-F5344CB8AC3E}">
        <p14:creationId xmlns:p14="http://schemas.microsoft.com/office/powerpoint/2010/main" val="317122050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显性有限差分法－方法</a:t>
            </a:r>
            <a:r>
              <a:rPr lang="en-US" altLang="zh-CN" dirty="0" smtClean="0"/>
              <a:t>1</a:t>
            </a:r>
            <a:endParaRPr lang="zh-CN" altLang="en-US" dirty="0"/>
          </a:p>
        </p:txBody>
      </p:sp>
      <p:sp>
        <p:nvSpPr>
          <p:cNvPr id="3" name="内容占位符 2"/>
          <p:cNvSpPr>
            <a:spLocks noGrp="1"/>
          </p:cNvSpPr>
          <p:nvPr>
            <p:ph idx="1"/>
          </p:nvPr>
        </p:nvSpPr>
        <p:spPr/>
        <p:txBody>
          <a:bodyPr/>
          <a:lstStyle/>
          <a:p>
            <a:endParaRPr lang="en-US" altLang="zh-CN" dirty="0" smtClean="0"/>
          </a:p>
          <a:p>
            <a:r>
              <a:rPr lang="zh-CN" altLang="en-US" dirty="0" smtClean="0"/>
              <a:t>假设 </a:t>
            </a:r>
            <a:r>
              <a:rPr lang="en-US" altLang="zh-CN" dirty="0" smtClean="0"/>
              <a:t>(</a:t>
            </a:r>
            <a:r>
              <a:rPr lang="en-US" altLang="zh-CN" dirty="0" err="1" smtClean="0"/>
              <a:t>i</a:t>
            </a:r>
            <a:r>
              <a:rPr lang="en-US" altLang="zh-CN" dirty="0" smtClean="0"/>
              <a:t>, j) </a:t>
            </a:r>
            <a:r>
              <a:rPr lang="zh-CN" altLang="en-US" dirty="0" smtClean="0"/>
              <a:t>点的              与 </a:t>
            </a:r>
            <a:r>
              <a:rPr lang="en-US" altLang="zh-CN" dirty="0" smtClean="0"/>
              <a:t>(</a:t>
            </a:r>
            <a:r>
              <a:rPr lang="en-US" altLang="zh-CN" dirty="0" err="1" smtClean="0"/>
              <a:t>i</a:t>
            </a:r>
            <a:r>
              <a:rPr lang="en-US" altLang="zh-CN" dirty="0" smtClean="0"/>
              <a:t> + 1, j) </a:t>
            </a:r>
            <a:r>
              <a:rPr lang="zh-CN" altLang="en-US" dirty="0" smtClean="0"/>
              <a:t>的对应值相等，即</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47</a:t>
            </a:fld>
            <a:endParaRPr lang="zh-CN" altLang="en-US" dirty="0"/>
          </a:p>
        </p:txBody>
      </p:sp>
      <p:graphicFrame>
        <p:nvGraphicFramePr>
          <p:cNvPr id="10" name="对象 9"/>
          <p:cNvGraphicFramePr>
            <a:graphicFrameLocks noChangeAspect="1"/>
          </p:cNvGraphicFramePr>
          <p:nvPr/>
        </p:nvGraphicFramePr>
        <p:xfrm>
          <a:off x="2571736" y="3214686"/>
          <a:ext cx="4429157" cy="2002222"/>
        </p:xfrm>
        <a:graphic>
          <a:graphicData uri="http://schemas.openxmlformats.org/presentationml/2006/ole">
            <mc:AlternateContent xmlns:mc="http://schemas.openxmlformats.org/markup-compatibility/2006">
              <mc:Choice xmlns:v="urn:schemas-microsoft-com:vml" Requires="v">
                <p:oleObj spid="_x0000_s280588" name="Equation" r:id="rId3" imgW="1854000" imgH="838080" progId="Equation.DSMT4">
                  <p:embed/>
                </p:oleObj>
              </mc:Choice>
              <mc:Fallback>
                <p:oleObj name="Equation" r:id="rId3" imgW="1854000" imgH="838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3214686"/>
                        <a:ext cx="4429157" cy="2002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2928926" y="1928802"/>
          <a:ext cx="1158162" cy="721119"/>
        </p:xfrm>
        <a:graphic>
          <a:graphicData uri="http://schemas.openxmlformats.org/presentationml/2006/ole">
            <mc:AlternateContent xmlns:mc="http://schemas.openxmlformats.org/markup-compatibility/2006">
              <mc:Choice xmlns:v="urn:schemas-microsoft-com:vml" Requires="v">
                <p:oleObj spid="_x0000_s280589" name="Equation" r:id="rId5" imgW="672840" imgH="419040" progId="Equation.DSMT4">
                  <p:embed/>
                </p:oleObj>
              </mc:Choice>
              <mc:Fallback>
                <p:oleObj name="Equation" r:id="rId5" imgW="67284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26" y="1928802"/>
                        <a:ext cx="1158162" cy="721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日期占位符 3"/>
          <p:cNvSpPr>
            <a:spLocks noGrp="1"/>
          </p:cNvSpPr>
          <p:nvPr>
            <p:ph type="dt" sz="half" idx="10"/>
          </p:nvPr>
        </p:nvSpPr>
        <p:spPr/>
        <p:txBody>
          <a:bodyPr/>
          <a:lstStyle/>
          <a:p>
            <a:pPr>
              <a:defRPr/>
            </a:pPr>
            <a:fld id="{8F46DD5E-58FF-4B50-B8E6-69018A65CDDD}" type="datetime10">
              <a:rPr lang="zh-CN" altLang="en-US" smtClean="0"/>
              <a:t>18:52</a:t>
            </a:fld>
            <a:endParaRPr lang="en-US" altLang="zh-CN"/>
          </a:p>
        </p:txBody>
      </p:sp>
      <p:sp>
        <p:nvSpPr>
          <p:cNvPr id="7" name="页脚占位符 6"/>
          <p:cNvSpPr>
            <a:spLocks noGrp="1"/>
          </p:cNvSpPr>
          <p:nvPr>
            <p:ph type="ftr" sz="quarter" idx="11"/>
          </p:nvPr>
        </p:nvSpPr>
        <p:spPr/>
        <p:txBody>
          <a:bodyPr/>
          <a:lstStyle/>
          <a:p>
            <a:pPr>
              <a:defRPr/>
            </a:pPr>
            <a:r>
              <a:rPr lang="en-US" altLang="zh-CN" smtClean="0"/>
              <a:t>Copyright © 2013 Zhenlong Zheng</a:t>
            </a:r>
            <a:endParaRPr lang="zh-CN" altLang="en-US" dirty="0"/>
          </a:p>
        </p:txBody>
      </p:sp>
    </p:spTree>
    <p:extLst>
      <p:ext uri="{BB962C8B-B14F-4D97-AF65-F5344CB8AC3E}">
        <p14:creationId xmlns:p14="http://schemas.microsoft.com/office/powerpoint/2010/main" val="3444979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显性有限差分法 －方法</a:t>
            </a:r>
            <a:r>
              <a:rPr lang="en-US" altLang="zh-CN" dirty="0" smtClean="0"/>
              <a:t>1</a:t>
            </a:r>
            <a:endParaRPr lang="zh-CN" altLang="en-US" dirty="0"/>
          </a:p>
        </p:txBody>
      </p:sp>
      <p:sp>
        <p:nvSpPr>
          <p:cNvPr id="3" name="内容占位符 2"/>
          <p:cNvSpPr>
            <a:spLocks noGrp="1"/>
          </p:cNvSpPr>
          <p:nvPr>
            <p:ph idx="1"/>
          </p:nvPr>
        </p:nvSpPr>
        <p:spPr/>
        <p:txBody>
          <a:bodyPr/>
          <a:lstStyle/>
          <a:p>
            <a:r>
              <a:rPr lang="zh-CN" altLang="en-US" dirty="0" smtClean="0"/>
              <a:t>相应的差分方程修改为</a:t>
            </a:r>
            <a:endParaRPr lang="en-US" altLang="zh-CN" dirty="0" smtClean="0"/>
          </a:p>
          <a:p>
            <a:endParaRPr lang="en-US" altLang="zh-CN" dirty="0" smtClean="0"/>
          </a:p>
          <a:p>
            <a:pPr lvl="4"/>
            <a:endParaRPr lang="en-US" altLang="zh-CN" dirty="0" smtClean="0"/>
          </a:p>
          <a:p>
            <a:r>
              <a:rPr lang="zh-CN" altLang="en-US" dirty="0" smtClean="0"/>
              <a:t>其中</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48</a:t>
            </a:fld>
            <a:endParaRPr lang="zh-CN" altLang="en-US" dirty="0"/>
          </a:p>
        </p:txBody>
      </p:sp>
      <p:graphicFrame>
        <p:nvGraphicFramePr>
          <p:cNvPr id="9" name="对象 8"/>
          <p:cNvGraphicFramePr>
            <a:graphicFrameLocks noChangeAspect="1"/>
          </p:cNvGraphicFramePr>
          <p:nvPr/>
        </p:nvGraphicFramePr>
        <p:xfrm>
          <a:off x="1928794" y="2143116"/>
          <a:ext cx="5041848" cy="630231"/>
        </p:xfrm>
        <a:graphic>
          <a:graphicData uri="http://schemas.openxmlformats.org/presentationml/2006/ole">
            <mc:AlternateContent xmlns:mc="http://schemas.openxmlformats.org/markup-compatibility/2006">
              <mc:Choice xmlns:v="urn:schemas-microsoft-com:vml" Requires="v">
                <p:oleObj spid="_x0000_s281612" name="Equation" r:id="rId3" imgW="2031840" imgH="253800" progId="Equation.DSMT4">
                  <p:embed/>
                </p:oleObj>
              </mc:Choice>
              <mc:Fallback>
                <p:oleObj name="Equation" r:id="rId3" imgW="203184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2143116"/>
                        <a:ext cx="5041848" cy="6302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2071670" y="3429000"/>
          <a:ext cx="4941829" cy="2571768"/>
        </p:xfrm>
        <a:graphic>
          <a:graphicData uri="http://schemas.openxmlformats.org/presentationml/2006/ole">
            <mc:AlternateContent xmlns:mc="http://schemas.openxmlformats.org/markup-compatibility/2006">
              <mc:Choice xmlns:v="urn:schemas-microsoft-com:vml" Requires="v">
                <p:oleObj spid="_x0000_s281613" name="Equation" r:id="rId5" imgW="2489040" imgH="1295280" progId="Equation.DSMT4">
                  <p:embed/>
                </p:oleObj>
              </mc:Choice>
              <mc:Fallback>
                <p:oleObj name="Equation" r:id="rId5" imgW="2489040" imgH="1295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670" y="3429000"/>
                        <a:ext cx="4941829" cy="25717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日期占位符 3"/>
          <p:cNvSpPr>
            <a:spLocks noGrp="1"/>
          </p:cNvSpPr>
          <p:nvPr>
            <p:ph type="dt" sz="half" idx="10"/>
          </p:nvPr>
        </p:nvSpPr>
        <p:spPr/>
        <p:txBody>
          <a:bodyPr/>
          <a:lstStyle/>
          <a:p>
            <a:pPr>
              <a:defRPr/>
            </a:pPr>
            <a:fld id="{39C5E27F-EFA2-47BF-9566-4CFEBC0E79A1}" type="datetime10">
              <a:rPr lang="zh-CN" altLang="en-US" smtClean="0"/>
              <a:t>18:52</a:t>
            </a:fld>
            <a:endParaRPr lang="en-US" altLang="zh-CN"/>
          </a:p>
        </p:txBody>
      </p:sp>
      <p:sp>
        <p:nvSpPr>
          <p:cNvPr id="7" name="页脚占位符 6"/>
          <p:cNvSpPr>
            <a:spLocks noGrp="1"/>
          </p:cNvSpPr>
          <p:nvPr>
            <p:ph type="ftr" sz="quarter" idx="11"/>
          </p:nvPr>
        </p:nvSpPr>
        <p:spPr/>
        <p:txBody>
          <a:bodyPr/>
          <a:lstStyle/>
          <a:p>
            <a:pPr>
              <a:defRPr/>
            </a:pPr>
            <a:r>
              <a:rPr lang="en-US" altLang="zh-CN" smtClean="0"/>
              <a:t>Copyright © 2013 Zhenlong Zheng</a:t>
            </a:r>
            <a:endParaRPr lang="zh-CN" altLang="en-US" dirty="0"/>
          </a:p>
        </p:txBody>
      </p:sp>
    </p:spTree>
    <p:extLst>
      <p:ext uri="{BB962C8B-B14F-4D97-AF65-F5344CB8AC3E}">
        <p14:creationId xmlns:p14="http://schemas.microsoft.com/office/powerpoint/2010/main" val="3877881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理解显性有限差分法</a:t>
            </a:r>
            <a:endParaRPr lang="zh-CN" altLang="en-US" dirty="0"/>
          </a:p>
        </p:txBody>
      </p:sp>
      <p:sp>
        <p:nvSpPr>
          <p:cNvPr id="3" name="内容占位符 2"/>
          <p:cNvSpPr>
            <a:spLocks noGrp="1"/>
          </p:cNvSpPr>
          <p:nvPr>
            <p:ph idx="1"/>
          </p:nvPr>
        </p:nvSpPr>
        <p:spPr/>
        <p:txBody>
          <a:bodyPr/>
          <a:lstStyle/>
          <a:p>
            <a:r>
              <a:rPr lang="zh-CN" altLang="en-US" dirty="0" smtClean="0"/>
              <a:t>可以看出                                  ，这说明某一时刻某格点的期权价值等于下一时刻相邻三个格点的期权价值风险中性期望值的现值。</a:t>
            </a:r>
          </a:p>
          <a:p>
            <a:r>
              <a:rPr lang="zh-CN" altLang="en-US" dirty="0" smtClean="0"/>
              <a:t>显性有限差分法可以理解为从格点图外部推知内部格点期权价值的方法。</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49</a:t>
            </a:fld>
            <a:endParaRPr lang="zh-CN" altLang="en-US" dirty="0"/>
          </a:p>
        </p:txBody>
      </p:sp>
      <p:pic>
        <p:nvPicPr>
          <p:cNvPr id="9" name="图片 8" descr="1.jpg"/>
          <p:cNvPicPr>
            <a:picLocks noChangeAspect="1"/>
          </p:cNvPicPr>
          <p:nvPr/>
        </p:nvPicPr>
        <p:blipFill>
          <a:blip r:embed="rId3" cstate="print"/>
          <a:stretch>
            <a:fillRect/>
          </a:stretch>
        </p:blipFill>
        <p:spPr>
          <a:xfrm>
            <a:off x="3000364" y="3929066"/>
            <a:ext cx="2762250" cy="2343150"/>
          </a:xfrm>
          <a:prstGeom prst="rect">
            <a:avLst/>
          </a:prstGeom>
        </p:spPr>
      </p:pic>
      <p:graphicFrame>
        <p:nvGraphicFramePr>
          <p:cNvPr id="8" name="对象 7"/>
          <p:cNvGraphicFramePr>
            <a:graphicFrameLocks noChangeAspect="1"/>
          </p:cNvGraphicFramePr>
          <p:nvPr/>
        </p:nvGraphicFramePr>
        <p:xfrm>
          <a:off x="2357422" y="1357298"/>
          <a:ext cx="2446448" cy="750890"/>
        </p:xfrm>
        <a:graphic>
          <a:graphicData uri="http://schemas.openxmlformats.org/presentationml/2006/ole">
            <mc:AlternateContent xmlns:mc="http://schemas.openxmlformats.org/markup-compatibility/2006">
              <mc:Choice xmlns:v="urn:schemas-microsoft-com:vml" Requires="v">
                <p:oleObj spid="_x0000_s282631" name="Equation" r:id="rId4" imgW="1282680" imgH="393480" progId="Equation.DSMT4">
                  <p:embed/>
                </p:oleObj>
              </mc:Choice>
              <mc:Fallback>
                <p:oleObj name="Equation" r:id="rId4" imgW="128268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22" y="1357298"/>
                        <a:ext cx="2446448" cy="750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日期占位符 3"/>
          <p:cNvSpPr>
            <a:spLocks noGrp="1"/>
          </p:cNvSpPr>
          <p:nvPr>
            <p:ph type="dt" sz="half" idx="10"/>
          </p:nvPr>
        </p:nvSpPr>
        <p:spPr/>
        <p:txBody>
          <a:bodyPr/>
          <a:lstStyle/>
          <a:p>
            <a:pPr>
              <a:defRPr/>
            </a:pPr>
            <a:fld id="{82DE6031-9BB8-464F-947A-5DBCC668CA0C}" type="datetime10">
              <a:rPr lang="zh-CN" altLang="en-US" smtClean="0"/>
              <a:t>18:52</a:t>
            </a:fld>
            <a:endParaRPr lang="en-US" altLang="zh-CN"/>
          </a:p>
        </p:txBody>
      </p:sp>
      <p:sp>
        <p:nvSpPr>
          <p:cNvPr id="7" name="页脚占位符 6"/>
          <p:cNvSpPr>
            <a:spLocks noGrp="1"/>
          </p:cNvSpPr>
          <p:nvPr>
            <p:ph type="ftr" sz="quarter" idx="11"/>
          </p:nvPr>
        </p:nvSpPr>
        <p:spPr/>
        <p:txBody>
          <a:bodyPr/>
          <a:lstStyle/>
          <a:p>
            <a:pPr>
              <a:defRPr/>
            </a:pPr>
            <a:r>
              <a:rPr lang="en-US" altLang="zh-CN" smtClean="0"/>
              <a:t>Copyright © 2013 Zhenlong Zheng</a:t>
            </a:r>
            <a:endParaRPr lang="zh-CN" altLang="en-US" dirty="0"/>
          </a:p>
        </p:txBody>
      </p:sp>
    </p:spTree>
    <p:extLst>
      <p:ext uri="{BB962C8B-B14F-4D97-AF65-F5344CB8AC3E}">
        <p14:creationId xmlns:p14="http://schemas.microsoft.com/office/powerpoint/2010/main" val="3081770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83568" y="476672"/>
            <a:ext cx="6761163" cy="1152128"/>
          </a:xfrm>
        </p:spPr>
        <p:txBody>
          <a:bodyPr lIns="92075" tIns="46038" rIns="92075" bIns="46038">
            <a:normAutofit fontScale="90000"/>
          </a:bodyPr>
          <a:lstStyle/>
          <a:p>
            <a:pPr eaLnBrk="1" fontAlgn="auto" hangingPunct="1">
              <a:spcAft>
                <a:spcPts val="0"/>
              </a:spcAft>
              <a:defRPr/>
            </a:pPr>
            <a:r>
              <a:rPr lang="en-US" dirty="0" smtClean="0">
                <a:solidFill>
                  <a:schemeClr val="tx2">
                    <a:satMod val="130000"/>
                  </a:schemeClr>
                </a:solidFill>
              </a:rPr>
              <a:t>Tree </a:t>
            </a:r>
            <a:r>
              <a:rPr lang="en-US" dirty="0">
                <a:solidFill>
                  <a:schemeClr val="tx2">
                    <a:satMod val="130000"/>
                  </a:schemeClr>
                </a:solidFill>
              </a:rPr>
              <a:t>Parameters for </a:t>
            </a:r>
            <a:r>
              <a:rPr lang="en-US" dirty="0" smtClean="0">
                <a:solidFill>
                  <a:schemeClr val="tx2">
                    <a:satMod val="130000"/>
                  </a:schemeClr>
                </a:solidFill>
              </a:rPr>
              <a:t>asset paying </a:t>
            </a:r>
            <a:r>
              <a:rPr lang="en-US" dirty="0">
                <a:solidFill>
                  <a:schemeClr val="tx2">
                    <a:satMod val="130000"/>
                  </a:schemeClr>
                </a:solidFill>
              </a:rPr>
              <a:t>a dividend yield of q</a:t>
            </a:r>
          </a:p>
        </p:txBody>
      </p:sp>
      <p:sp>
        <p:nvSpPr>
          <p:cNvPr id="25603" name="Rectangle 3"/>
          <p:cNvSpPr>
            <a:spLocks noGrp="1" noChangeArrowheads="1"/>
          </p:cNvSpPr>
          <p:nvPr>
            <p:ph idx="1"/>
          </p:nvPr>
        </p:nvSpPr>
        <p:spPr>
          <a:xfrm>
            <a:off x="971600" y="1988840"/>
            <a:ext cx="7502525" cy="3309938"/>
          </a:xfrm>
        </p:spPr>
        <p:txBody>
          <a:bodyPr lIns="92075" tIns="46038" rIns="92075" bIns="46038"/>
          <a:lstStyle/>
          <a:p>
            <a:pPr marL="0" indent="0" eaLnBrk="1" hangingPunct="1">
              <a:buFont typeface="Wingdings" pitchFamily="2" charset="2"/>
              <a:buNone/>
            </a:pPr>
            <a:r>
              <a:rPr lang="en-US" altLang="zh-CN" sz="2400" dirty="0" smtClean="0">
                <a:ea typeface="宋体" pitchFamily="2" charset="-122"/>
              </a:rPr>
              <a:t>Parameters </a:t>
            </a:r>
            <a:r>
              <a:rPr lang="en-US" altLang="zh-CN" sz="2400" i="1" dirty="0" smtClean="0">
                <a:latin typeface="Times New Roman" pitchFamily="18" charset="0"/>
                <a:ea typeface="宋体" pitchFamily="2" charset="-122"/>
              </a:rPr>
              <a:t>p</a:t>
            </a:r>
            <a:r>
              <a:rPr lang="en-US" altLang="zh-CN" sz="2400" dirty="0" smtClean="0">
                <a:ea typeface="宋体" pitchFamily="2" charset="-122"/>
              </a:rPr>
              <a:t>, </a:t>
            </a:r>
            <a:r>
              <a:rPr lang="en-US" altLang="zh-CN" sz="2400" i="1" dirty="0" smtClean="0">
                <a:latin typeface="Times New Roman" pitchFamily="18" charset="0"/>
                <a:ea typeface="宋体" pitchFamily="2" charset="-122"/>
              </a:rPr>
              <a:t>u</a:t>
            </a:r>
            <a:r>
              <a:rPr lang="en-US" altLang="zh-CN" sz="2400" dirty="0" smtClean="0">
                <a:ea typeface="宋体" pitchFamily="2" charset="-122"/>
              </a:rPr>
              <a:t>, and </a:t>
            </a:r>
            <a:r>
              <a:rPr lang="en-US" altLang="zh-CN" sz="2400" i="1" dirty="0" smtClean="0">
                <a:latin typeface="Times New Roman" pitchFamily="18" charset="0"/>
                <a:ea typeface="宋体" pitchFamily="2" charset="-122"/>
              </a:rPr>
              <a:t>d</a:t>
            </a:r>
            <a:r>
              <a:rPr lang="en-US" altLang="zh-CN" sz="2400" dirty="0" smtClean="0">
                <a:ea typeface="宋体" pitchFamily="2" charset="-122"/>
              </a:rPr>
              <a:t> are chosen so that the tree gives correct values for the mean &amp; variance of the stock price changes in a risk-neutral world</a:t>
            </a:r>
          </a:p>
          <a:p>
            <a:pPr marL="0" indent="0" eaLnBrk="1" hangingPunct="1">
              <a:buFont typeface="Wingdings" pitchFamily="2" charset="2"/>
              <a:buNone/>
            </a:pPr>
            <a:endParaRPr lang="en-US" altLang="zh-CN" sz="2400" dirty="0" smtClean="0">
              <a:ea typeface="宋体" pitchFamily="2" charset="-122"/>
            </a:endParaRPr>
          </a:p>
          <a:p>
            <a:pPr marL="0" indent="0" eaLnBrk="1" hangingPunct="1">
              <a:buFont typeface="Wingdings" pitchFamily="2" charset="2"/>
              <a:buNone/>
            </a:pPr>
            <a:r>
              <a:rPr lang="en-US" altLang="zh-CN" sz="2400" dirty="0" smtClean="0">
                <a:ea typeface="宋体" pitchFamily="2" charset="-122"/>
              </a:rPr>
              <a:t>Mean: 	</a:t>
            </a:r>
            <a:r>
              <a:rPr lang="en-US" altLang="zh-CN" sz="2400" i="1" dirty="0" smtClean="0">
                <a:latin typeface="Times New Roman" pitchFamily="18" charset="0"/>
                <a:ea typeface="宋体" pitchFamily="2" charset="-122"/>
              </a:rPr>
              <a:t>e</a:t>
            </a:r>
            <a:r>
              <a:rPr lang="en-US" altLang="zh-CN" sz="2400" baseline="30000" dirty="0" smtClean="0">
                <a:latin typeface="Times New Roman" pitchFamily="18" charset="0"/>
                <a:ea typeface="宋体" pitchFamily="2" charset="-122"/>
              </a:rPr>
              <a:t>(</a:t>
            </a:r>
            <a:r>
              <a:rPr lang="en-US" altLang="zh-CN" sz="2400" i="1" baseline="30000" dirty="0" smtClean="0">
                <a:latin typeface="Times New Roman" pitchFamily="18" charset="0"/>
                <a:ea typeface="宋体" pitchFamily="2" charset="-122"/>
              </a:rPr>
              <a:t>r-q</a:t>
            </a:r>
            <a:r>
              <a:rPr lang="en-US" altLang="zh-CN" sz="2400" baseline="30000" dirty="0" smtClean="0">
                <a:latin typeface="Times New Roman" pitchFamily="18" charset="0"/>
                <a:ea typeface="宋体" pitchFamily="2" charset="-122"/>
              </a:rPr>
              <a:t>)</a:t>
            </a:r>
            <a:r>
              <a:rPr lang="en-US" altLang="zh-CN" sz="2400" baseline="30000" dirty="0" err="1" smtClean="0">
                <a:latin typeface="Symbol" pitchFamily="18" charset="2"/>
                <a:ea typeface="宋体" pitchFamily="2" charset="-122"/>
              </a:rPr>
              <a:t>D</a:t>
            </a:r>
            <a:r>
              <a:rPr lang="en-US" altLang="zh-CN" sz="2400" i="1" baseline="30000" dirty="0" err="1" smtClean="0">
                <a:latin typeface="Times New Roman" pitchFamily="18" charset="0"/>
                <a:ea typeface="宋体" pitchFamily="2" charset="-122"/>
              </a:rPr>
              <a:t>t</a:t>
            </a:r>
            <a:r>
              <a:rPr lang="en-US" altLang="zh-CN" sz="2400" baseline="30000" dirty="0" smtClean="0">
                <a:ea typeface="宋体" pitchFamily="2" charset="-122"/>
              </a:rPr>
              <a:t>    </a:t>
            </a:r>
            <a:r>
              <a:rPr lang="en-US" altLang="zh-CN" sz="2400" dirty="0" smtClean="0">
                <a:ea typeface="宋体" pitchFamily="2" charset="-122"/>
              </a:rPr>
              <a:t>= </a:t>
            </a:r>
            <a:r>
              <a:rPr lang="en-US" altLang="zh-CN" sz="2400" i="1" dirty="0" err="1" smtClean="0">
                <a:latin typeface="Times New Roman" pitchFamily="18" charset="0"/>
                <a:ea typeface="宋体" pitchFamily="2" charset="-122"/>
              </a:rPr>
              <a:t>pu</a:t>
            </a:r>
            <a:r>
              <a:rPr lang="en-US" altLang="zh-CN" sz="2400" dirty="0" smtClean="0">
                <a:latin typeface="Times New Roman" pitchFamily="18" charset="0"/>
                <a:ea typeface="宋体" pitchFamily="2" charset="-122"/>
              </a:rPr>
              <a:t>  + (1– </a:t>
            </a:r>
            <a:r>
              <a:rPr lang="en-US" altLang="zh-CN" sz="2400" i="1" dirty="0" smtClean="0">
                <a:latin typeface="Times New Roman" pitchFamily="18" charset="0"/>
                <a:ea typeface="宋体" pitchFamily="2" charset="-122"/>
              </a:rPr>
              <a:t>p</a:t>
            </a:r>
            <a:r>
              <a:rPr lang="en-US" altLang="zh-CN" sz="2400" dirty="0" smtClean="0">
                <a:latin typeface="Times New Roman" pitchFamily="18" charset="0"/>
                <a:ea typeface="宋体" pitchFamily="2" charset="-122"/>
              </a:rPr>
              <a:t> )</a:t>
            </a:r>
            <a:r>
              <a:rPr lang="en-US" altLang="zh-CN" sz="2400" i="1" dirty="0" smtClean="0">
                <a:latin typeface="Times New Roman" pitchFamily="18" charset="0"/>
                <a:ea typeface="宋体" pitchFamily="2" charset="-122"/>
              </a:rPr>
              <a:t>d</a:t>
            </a:r>
            <a:r>
              <a:rPr lang="en-US" altLang="zh-CN" sz="2400" i="1" dirty="0" smtClean="0">
                <a:ea typeface="宋体" pitchFamily="2" charset="-122"/>
              </a:rPr>
              <a:t> </a:t>
            </a:r>
            <a:r>
              <a:rPr lang="en-US" altLang="zh-CN" sz="2400" dirty="0" smtClean="0">
                <a:ea typeface="宋体" pitchFamily="2" charset="-122"/>
              </a:rPr>
              <a:t>  </a:t>
            </a:r>
          </a:p>
          <a:p>
            <a:pPr marL="0" indent="0" eaLnBrk="1" hangingPunct="1">
              <a:buFont typeface="Wingdings" pitchFamily="2" charset="2"/>
              <a:buNone/>
            </a:pPr>
            <a:r>
              <a:rPr lang="en-US" altLang="zh-CN" sz="2400" dirty="0" smtClean="0">
                <a:ea typeface="宋体" pitchFamily="2" charset="-122"/>
              </a:rPr>
              <a:t>Variance:</a:t>
            </a:r>
            <a:r>
              <a:rPr lang="en-US" altLang="zh-CN" sz="2400" dirty="0" smtClean="0">
                <a:latin typeface="Symbol" pitchFamily="18" charset="2"/>
                <a:ea typeface="宋体" pitchFamily="2" charset="-122"/>
              </a:rPr>
              <a:t>	s</a:t>
            </a:r>
            <a:r>
              <a:rPr lang="en-US" altLang="zh-CN" sz="2400" baseline="30000" dirty="0" smtClean="0">
                <a:latin typeface="Times New Roman" pitchFamily="18" charset="0"/>
                <a:ea typeface="宋体" pitchFamily="2" charset="-122"/>
              </a:rPr>
              <a:t>2</a:t>
            </a:r>
            <a:r>
              <a:rPr lang="en-US" altLang="zh-CN" sz="2400" dirty="0" smtClean="0">
                <a:latin typeface="Symbol" pitchFamily="18" charset="2"/>
                <a:ea typeface="宋体" pitchFamily="2" charset="-122"/>
              </a:rPr>
              <a:t>D</a:t>
            </a:r>
            <a:r>
              <a:rPr lang="en-US" altLang="zh-CN" sz="2400" i="1" dirty="0" smtClean="0">
                <a:latin typeface="Times New Roman" pitchFamily="18" charset="0"/>
                <a:ea typeface="宋体" pitchFamily="2" charset="-122"/>
              </a:rPr>
              <a:t>t</a:t>
            </a:r>
            <a:r>
              <a:rPr lang="en-US" altLang="zh-CN" sz="2400" i="1" dirty="0" smtClean="0">
                <a:ea typeface="宋体" pitchFamily="2" charset="-122"/>
              </a:rPr>
              <a:t> </a:t>
            </a:r>
            <a:r>
              <a:rPr lang="en-US" altLang="zh-CN" sz="2400" dirty="0" smtClean="0">
                <a:ea typeface="宋体" pitchFamily="2" charset="-122"/>
              </a:rPr>
              <a:t> = </a:t>
            </a:r>
            <a:r>
              <a:rPr lang="en-US" altLang="zh-CN" sz="2400" i="1" dirty="0" smtClean="0">
                <a:latin typeface="Times New Roman" pitchFamily="18" charset="0"/>
                <a:ea typeface="宋体" pitchFamily="2" charset="-122"/>
              </a:rPr>
              <a:t>pu</a:t>
            </a:r>
            <a:r>
              <a:rPr lang="en-US" altLang="zh-CN" sz="2400" baseline="30000" dirty="0" smtClean="0">
                <a:latin typeface="Times New Roman" pitchFamily="18" charset="0"/>
                <a:ea typeface="宋体" pitchFamily="2" charset="-122"/>
              </a:rPr>
              <a:t>2</a:t>
            </a:r>
            <a:r>
              <a:rPr lang="en-US" altLang="zh-CN" sz="2400" dirty="0" smtClean="0">
                <a:latin typeface="Times New Roman" pitchFamily="18" charset="0"/>
                <a:ea typeface="宋体" pitchFamily="2" charset="-122"/>
              </a:rPr>
              <a:t> + (1– </a:t>
            </a:r>
            <a:r>
              <a:rPr lang="en-US" altLang="zh-CN" sz="2400" i="1" dirty="0" smtClean="0">
                <a:latin typeface="Times New Roman" pitchFamily="18" charset="0"/>
                <a:ea typeface="宋体" pitchFamily="2" charset="-122"/>
              </a:rPr>
              <a:t>p</a:t>
            </a:r>
            <a:r>
              <a:rPr lang="en-US" altLang="zh-CN" sz="2400" dirty="0" smtClean="0">
                <a:latin typeface="Times New Roman" pitchFamily="18" charset="0"/>
                <a:ea typeface="宋体" pitchFamily="2" charset="-122"/>
              </a:rPr>
              <a:t> )</a:t>
            </a:r>
            <a:r>
              <a:rPr lang="en-US" altLang="zh-CN" sz="2400" i="1" dirty="0" smtClean="0">
                <a:latin typeface="Times New Roman" pitchFamily="18" charset="0"/>
                <a:ea typeface="宋体" pitchFamily="2" charset="-122"/>
              </a:rPr>
              <a:t>d</a:t>
            </a:r>
            <a:r>
              <a:rPr lang="en-US" altLang="zh-CN" sz="2400" i="1" baseline="30000" dirty="0" smtClean="0">
                <a:latin typeface="Times New Roman" pitchFamily="18" charset="0"/>
                <a:ea typeface="宋体" pitchFamily="2" charset="-122"/>
              </a:rPr>
              <a:t> </a:t>
            </a:r>
            <a:r>
              <a:rPr lang="en-US" altLang="zh-CN" sz="2400" baseline="30000" dirty="0" smtClean="0">
                <a:latin typeface="Times New Roman" pitchFamily="18" charset="0"/>
                <a:ea typeface="宋体" pitchFamily="2" charset="-122"/>
              </a:rPr>
              <a:t>2</a:t>
            </a:r>
            <a:r>
              <a:rPr lang="en-US" altLang="zh-CN" sz="2400" dirty="0" smtClean="0">
                <a:latin typeface="Times New Roman" pitchFamily="18" charset="0"/>
                <a:ea typeface="宋体" pitchFamily="2" charset="-122"/>
              </a:rPr>
              <a:t> – e</a:t>
            </a:r>
            <a:r>
              <a:rPr lang="en-US" altLang="zh-CN" sz="2400" baseline="30000" dirty="0" smtClean="0">
                <a:latin typeface="Times New Roman" pitchFamily="18" charset="0"/>
                <a:ea typeface="宋体" pitchFamily="2" charset="-122"/>
              </a:rPr>
              <a:t>2(</a:t>
            </a:r>
            <a:r>
              <a:rPr lang="en-US" altLang="zh-CN" sz="2400" i="1" baseline="30000" dirty="0" smtClean="0">
                <a:latin typeface="Times New Roman" pitchFamily="18" charset="0"/>
                <a:ea typeface="宋体" pitchFamily="2" charset="-122"/>
              </a:rPr>
              <a:t>r-q</a:t>
            </a:r>
            <a:r>
              <a:rPr lang="en-US" altLang="zh-CN" sz="2400" baseline="30000" dirty="0" smtClean="0">
                <a:latin typeface="Times New Roman" pitchFamily="18" charset="0"/>
                <a:ea typeface="宋体" pitchFamily="2" charset="-122"/>
              </a:rPr>
              <a:t>)</a:t>
            </a:r>
            <a:r>
              <a:rPr lang="en-US" altLang="zh-CN" sz="2400" baseline="30000" dirty="0" err="1" smtClean="0">
                <a:latin typeface="Symbol" pitchFamily="18" charset="2"/>
                <a:ea typeface="宋体" pitchFamily="2" charset="-122"/>
              </a:rPr>
              <a:t>D</a:t>
            </a:r>
            <a:r>
              <a:rPr lang="en-US" altLang="zh-CN" sz="2400" i="1" baseline="30000" dirty="0" err="1" smtClean="0">
                <a:latin typeface="Times New Roman" pitchFamily="18" charset="0"/>
                <a:ea typeface="宋体" pitchFamily="2" charset="-122"/>
              </a:rPr>
              <a:t>t</a:t>
            </a:r>
            <a:endParaRPr lang="en-US" altLang="zh-CN" sz="2400" i="1" baseline="30000" dirty="0" smtClean="0">
              <a:latin typeface="Times New Roman" pitchFamily="18" charset="0"/>
              <a:ea typeface="宋体" pitchFamily="2" charset="-122"/>
            </a:endParaRPr>
          </a:p>
          <a:p>
            <a:pPr marL="0" indent="0" eaLnBrk="1" hangingPunct="1">
              <a:buFont typeface="Wingdings" pitchFamily="2" charset="2"/>
              <a:buNone/>
            </a:pPr>
            <a:endParaRPr lang="en-US" altLang="zh-CN" sz="2400" baseline="30000" dirty="0" smtClean="0">
              <a:latin typeface="Times New Roman" pitchFamily="18" charset="0"/>
              <a:ea typeface="宋体" pitchFamily="2" charset="-122"/>
            </a:endParaRPr>
          </a:p>
          <a:p>
            <a:pPr marL="0" indent="0" eaLnBrk="1" hangingPunct="1">
              <a:buFont typeface="Wingdings" pitchFamily="2" charset="2"/>
              <a:buNone/>
            </a:pPr>
            <a:r>
              <a:rPr lang="en-US" altLang="zh-CN" sz="2400" dirty="0" smtClean="0">
                <a:ea typeface="宋体" pitchFamily="2" charset="-122"/>
              </a:rPr>
              <a:t>A further condition often imposed is </a:t>
            </a:r>
            <a:r>
              <a:rPr lang="en-US" altLang="zh-CN" sz="2400" i="1" dirty="0" smtClean="0">
                <a:latin typeface="Times New Roman" pitchFamily="18" charset="0"/>
                <a:ea typeface="宋体" pitchFamily="2" charset="-122"/>
              </a:rPr>
              <a:t>u </a:t>
            </a:r>
            <a:r>
              <a:rPr lang="en-US" altLang="zh-CN" sz="2400" dirty="0" smtClean="0">
                <a:latin typeface="Times New Roman" pitchFamily="18" charset="0"/>
                <a:ea typeface="宋体" pitchFamily="2" charset="-122"/>
              </a:rPr>
              <a:t> = 1/ </a:t>
            </a:r>
            <a:r>
              <a:rPr lang="en-US" altLang="zh-CN" sz="2400" i="1" dirty="0" smtClean="0">
                <a:latin typeface="Times New Roman" pitchFamily="18" charset="0"/>
                <a:ea typeface="宋体" pitchFamily="2" charset="-122"/>
              </a:rPr>
              <a:t>d</a:t>
            </a:r>
            <a:r>
              <a:rPr lang="en-US" altLang="zh-CN" sz="2400" dirty="0" smtClean="0">
                <a:ea typeface="宋体" pitchFamily="2" charset="-122"/>
              </a:rPr>
              <a:t> </a:t>
            </a:r>
          </a:p>
        </p:txBody>
      </p:sp>
      <p:sp>
        <p:nvSpPr>
          <p:cNvPr id="256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256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4120DF-BA8F-4DBB-B669-D0FD9A5268AD}" type="slidenum">
              <a:rPr lang="en-US" altLang="en-US"/>
              <a:pPr eaLnBrk="1" hangingPunct="1"/>
              <a:t>5</a:t>
            </a:fld>
            <a:endParaRPr lang="en-US" altLang="en-US"/>
          </a:p>
        </p:txBody>
      </p:sp>
      <p:sp>
        <p:nvSpPr>
          <p:cNvPr id="2" name="日期占位符 1"/>
          <p:cNvSpPr>
            <a:spLocks noGrp="1"/>
          </p:cNvSpPr>
          <p:nvPr>
            <p:ph type="dt" sz="half" idx="10"/>
          </p:nvPr>
        </p:nvSpPr>
        <p:spPr/>
        <p:txBody>
          <a:bodyPr/>
          <a:lstStyle/>
          <a:p>
            <a:pPr>
              <a:defRPr/>
            </a:pPr>
            <a:fld id="{76AB22DE-376E-4591-B166-D482B33F5F49}" type="datetime10">
              <a:rPr lang="zh-CN" altLang="en-US" smtClean="0"/>
              <a:t>18:52</a:t>
            </a:fld>
            <a:endParaRPr lang="en-US" altLang="zh-CN"/>
          </a:p>
        </p:txBody>
      </p:sp>
    </p:spTree>
    <p:extLst>
      <p:ext uri="{BB962C8B-B14F-4D97-AF65-F5344CB8AC3E}">
        <p14:creationId xmlns:p14="http://schemas.microsoft.com/office/powerpoint/2010/main" val="201574199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显性有限差分法－</a:t>
            </a:r>
            <a:r>
              <a:rPr lang="zh-CN" altLang="en-US" dirty="0" smtClean="0"/>
              <a:t>方法</a:t>
            </a:r>
            <a:r>
              <a:rPr lang="en-US" altLang="zh-CN" dirty="0" smtClean="0"/>
              <a:t>2</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57200" y="1052736"/>
                <a:ext cx="8229600" cy="5078189"/>
              </a:xfrm>
            </p:spPr>
            <p:txBody>
              <a:bodyPr/>
              <a:lstStyle/>
              <a:p>
                <a:r>
                  <a:rPr lang="zh-CN" altLang="en-US" dirty="0" smtClean="0"/>
                  <a:t>如果我们采用</a:t>
                </a:r>
                <a14:m>
                  <m:oMath xmlns:m="http://schemas.openxmlformats.org/officeDocument/2006/math">
                    <m:f>
                      <m:fPr>
                        <m:type m:val="skw"/>
                        <m:ctrlPr>
                          <a:rPr lang="zh-CN" altLang="en-US" i="1" smtClean="0">
                            <a:latin typeface="Cambria Math"/>
                          </a:rPr>
                        </m:ctrlPr>
                      </m:fPr>
                      <m:num>
                        <m:r>
                          <a:rPr lang="zh-CN" altLang="en-US" i="1" smtClean="0">
                            <a:latin typeface="Cambria Math"/>
                          </a:rPr>
                          <m:t>𝜕</m:t>
                        </m:r>
                        <m:r>
                          <a:rPr lang="en-US" altLang="zh-CN" b="0" i="1" smtClean="0">
                            <a:latin typeface="Cambria Math"/>
                          </a:rPr>
                          <m:t>𝑓</m:t>
                        </m:r>
                      </m:num>
                      <m:den>
                        <m:r>
                          <a:rPr lang="zh-CN" altLang="en-US" i="1" smtClean="0">
                            <a:latin typeface="Cambria Math"/>
                          </a:rPr>
                          <m:t>𝜕</m:t>
                        </m:r>
                        <m:r>
                          <a:rPr lang="en-US" altLang="zh-CN" b="0" i="1" smtClean="0">
                            <a:latin typeface="Cambria Math"/>
                          </a:rPr>
                          <m:t>𝑡</m:t>
                        </m:r>
                      </m:den>
                    </m:f>
                  </m:oMath>
                </a14:m>
                <a:r>
                  <a:rPr lang="zh-CN" altLang="en-US" dirty="0" smtClean="0"/>
                  <a:t> </a:t>
                </a:r>
                <a:r>
                  <a:rPr lang="zh-CN" altLang="en-US" dirty="0"/>
                  <a:t>的另一种定义，而</a:t>
                </a:r>
                <a:r>
                  <a:rPr lang="zh-CN" altLang="en-US" dirty="0" smtClean="0"/>
                  <a:t>保留 </a:t>
                </a:r>
                <a14:m>
                  <m:oMath xmlns:m="http://schemas.openxmlformats.org/officeDocument/2006/math">
                    <m:f>
                      <m:fPr>
                        <m:type m:val="skw"/>
                        <m:ctrlPr>
                          <a:rPr lang="zh-CN" altLang="en-US" i="1">
                            <a:solidFill>
                              <a:srgbClr val="000000"/>
                            </a:solidFill>
                            <a:latin typeface="Cambria Math"/>
                          </a:rPr>
                        </m:ctrlPr>
                      </m:fPr>
                      <m:num>
                        <m:r>
                          <a:rPr lang="zh-CN" altLang="en-US" i="1">
                            <a:solidFill>
                              <a:srgbClr val="000000"/>
                            </a:solidFill>
                            <a:latin typeface="Cambria Math"/>
                          </a:rPr>
                          <m:t>𝜕</m:t>
                        </m:r>
                        <m:r>
                          <a:rPr lang="en-US" altLang="zh-CN" i="1">
                            <a:solidFill>
                              <a:srgbClr val="000000"/>
                            </a:solidFill>
                            <a:latin typeface="Cambria Math"/>
                          </a:rPr>
                          <m:t>𝑓</m:t>
                        </m:r>
                      </m:num>
                      <m:den>
                        <m:r>
                          <a:rPr lang="zh-CN" altLang="en-US" i="1">
                            <a:solidFill>
                              <a:srgbClr val="000000"/>
                            </a:solidFill>
                            <a:latin typeface="Cambria Math"/>
                          </a:rPr>
                          <m:t>𝜕</m:t>
                        </m:r>
                        <m:r>
                          <a:rPr lang="en-US" altLang="zh-CN" b="0" i="1" smtClean="0">
                            <a:solidFill>
                              <a:srgbClr val="000000"/>
                            </a:solidFill>
                            <a:latin typeface="Cambria Math"/>
                          </a:rPr>
                          <m:t>𝑆</m:t>
                        </m:r>
                      </m:den>
                    </m:f>
                  </m:oMath>
                </a14:m>
                <a:r>
                  <a:rPr lang="zh-CN" altLang="en-US" dirty="0" smtClean="0"/>
                  <a:t>和 </a:t>
                </a:r>
                <a14:m>
                  <m:oMath xmlns:m="http://schemas.openxmlformats.org/officeDocument/2006/math">
                    <m:f>
                      <m:fPr>
                        <m:type m:val="skw"/>
                        <m:ctrlPr>
                          <a:rPr lang="zh-CN" altLang="en-US" i="1">
                            <a:solidFill>
                              <a:srgbClr val="000000"/>
                            </a:solidFill>
                            <a:latin typeface="Cambria Math"/>
                          </a:rPr>
                        </m:ctrlPr>
                      </m:fPr>
                      <m:num>
                        <m:sSup>
                          <m:sSupPr>
                            <m:ctrlPr>
                              <a:rPr lang="en-US" altLang="zh-CN" i="1" smtClean="0">
                                <a:solidFill>
                                  <a:srgbClr val="000000"/>
                                </a:solidFill>
                                <a:latin typeface="Cambria Math"/>
                              </a:rPr>
                            </m:ctrlPr>
                          </m:sSupPr>
                          <m:e>
                            <m:r>
                              <a:rPr lang="zh-CN" altLang="en-US" i="1" smtClean="0">
                                <a:solidFill>
                                  <a:srgbClr val="000000"/>
                                </a:solidFill>
                                <a:latin typeface="Cambria Math"/>
                              </a:rPr>
                              <m:t>𝜕</m:t>
                            </m:r>
                          </m:e>
                          <m:sup>
                            <m:r>
                              <a:rPr lang="en-US" altLang="zh-CN" b="0" i="1" smtClean="0">
                                <a:solidFill>
                                  <a:srgbClr val="000000"/>
                                </a:solidFill>
                                <a:latin typeface="Cambria Math"/>
                              </a:rPr>
                              <m:t>2</m:t>
                            </m:r>
                          </m:sup>
                        </m:sSup>
                        <m:r>
                          <a:rPr lang="en-US" altLang="zh-CN" i="1">
                            <a:solidFill>
                              <a:srgbClr val="000000"/>
                            </a:solidFill>
                            <a:latin typeface="Cambria Math"/>
                          </a:rPr>
                          <m:t>𝑓</m:t>
                        </m:r>
                      </m:num>
                      <m:den>
                        <m:r>
                          <a:rPr lang="zh-CN" altLang="en-US" i="1">
                            <a:solidFill>
                              <a:srgbClr val="000000"/>
                            </a:solidFill>
                            <a:latin typeface="Cambria Math"/>
                          </a:rPr>
                          <m:t>𝜕</m:t>
                        </m:r>
                        <m:sSup>
                          <m:sSupPr>
                            <m:ctrlPr>
                              <a:rPr lang="en-US" altLang="zh-CN" i="1" smtClean="0">
                                <a:solidFill>
                                  <a:srgbClr val="000000"/>
                                </a:solidFill>
                                <a:latin typeface="Cambria Math"/>
                              </a:rPr>
                            </m:ctrlPr>
                          </m:sSupPr>
                          <m:e>
                            <m:r>
                              <a:rPr lang="en-US" altLang="zh-CN" b="0" i="1" smtClean="0">
                                <a:solidFill>
                                  <a:srgbClr val="000000"/>
                                </a:solidFill>
                                <a:latin typeface="Cambria Math"/>
                              </a:rPr>
                              <m:t>𝑆</m:t>
                            </m:r>
                          </m:e>
                          <m:sup>
                            <m:r>
                              <a:rPr lang="en-US" altLang="zh-CN" b="0" i="1" smtClean="0">
                                <a:solidFill>
                                  <a:srgbClr val="000000"/>
                                </a:solidFill>
                                <a:latin typeface="Cambria Math"/>
                              </a:rPr>
                              <m:t>2</m:t>
                            </m:r>
                          </m:sup>
                        </m:sSup>
                      </m:den>
                    </m:f>
                  </m:oMath>
                </a14:m>
                <a:r>
                  <a:rPr lang="zh-CN" altLang="en-US" dirty="0"/>
                  <a:t>的定义就可以</a:t>
                </a:r>
                <a:r>
                  <a:rPr lang="zh-CN" altLang="en-US" dirty="0" smtClean="0"/>
                  <a:t>得到</a:t>
                </a:r>
                <a:r>
                  <a:rPr lang="zh-CN" altLang="en-US" dirty="0"/>
                  <a:t>另一种</a:t>
                </a:r>
                <a:r>
                  <a:rPr lang="zh-CN" altLang="en-US" dirty="0" smtClean="0"/>
                  <a:t>显性</a:t>
                </a:r>
                <a:r>
                  <a:rPr lang="zh-CN" altLang="en-US" dirty="0"/>
                  <a:t>有限差分法</a:t>
                </a:r>
                <a:r>
                  <a:rPr lang="zh-CN" altLang="en-US" dirty="0" smtClean="0"/>
                  <a:t>。</a:t>
                </a:r>
                <a:endParaRPr lang="en-US" altLang="zh-CN" dirty="0" smtClean="0"/>
              </a:p>
              <a:p>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57200" y="1052736"/>
                <a:ext cx="8229600" cy="5078189"/>
              </a:xfrm>
              <a:blipFill rotWithShape="1">
                <a:blip r:embed="rId2"/>
                <a:stretch>
                  <a:fillRect l="-593" t="-480"/>
                </a:stretch>
              </a:blipFill>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fld id="{7A0B34B9-D817-47F5-9B8C-94F2D5E9BE68}" type="slidenum">
              <a:rPr lang="zh-CN" altLang="en-US" smtClean="0"/>
              <a:pPr/>
              <a:t>50</a:t>
            </a:fld>
            <a:endParaRPr lang="zh-CN" altLang="en-US" dirty="0"/>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708920"/>
            <a:ext cx="648072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日期占位符 5"/>
          <p:cNvSpPr>
            <a:spLocks noGrp="1"/>
          </p:cNvSpPr>
          <p:nvPr>
            <p:ph type="dt" sz="half" idx="10"/>
          </p:nvPr>
        </p:nvSpPr>
        <p:spPr/>
        <p:txBody>
          <a:bodyPr/>
          <a:lstStyle/>
          <a:p>
            <a:pPr>
              <a:defRPr/>
            </a:pPr>
            <a:fld id="{07F4BBCF-EBDE-4A81-BE21-150A25D53056}" type="datetime10">
              <a:rPr lang="zh-CN" altLang="en-US" smtClean="0"/>
              <a:t>18:52</a:t>
            </a:fld>
            <a:endParaRPr lang="en-US" altLang="zh-CN"/>
          </a:p>
        </p:txBody>
      </p:sp>
      <p:sp>
        <p:nvSpPr>
          <p:cNvPr id="7" name="页脚占位符 6"/>
          <p:cNvSpPr>
            <a:spLocks noGrp="1"/>
          </p:cNvSpPr>
          <p:nvPr>
            <p:ph type="ftr" sz="quarter" idx="11"/>
          </p:nvPr>
        </p:nvSpPr>
        <p:spPr/>
        <p:txBody>
          <a:bodyPr/>
          <a:lstStyle/>
          <a:p>
            <a:pPr>
              <a:defRPr/>
            </a:pPr>
            <a:r>
              <a:rPr lang="en-US" altLang="zh-CN" smtClean="0"/>
              <a:t>Copyright © 2013 Zhenlong Zheng</a:t>
            </a:r>
            <a:endParaRPr lang="zh-CN" altLang="en-US" dirty="0"/>
          </a:p>
        </p:txBody>
      </p:sp>
    </p:spTree>
    <p:extLst>
      <p:ext uri="{BB962C8B-B14F-4D97-AF65-F5344CB8AC3E}">
        <p14:creationId xmlns:p14="http://schemas.microsoft.com/office/powerpoint/2010/main" val="2933998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tx2">
                    <a:satMod val="130000"/>
                  </a:schemeClr>
                </a:solidFill>
              </a:rPr>
              <a:t>Implicit </a:t>
            </a:r>
            <a:r>
              <a:rPr lang="en-US" dirty="0" err="1">
                <a:solidFill>
                  <a:schemeClr val="tx2">
                    <a:satMod val="130000"/>
                  </a:schemeClr>
                </a:solidFill>
              </a:rPr>
              <a:t>vs</a:t>
            </a:r>
            <a:r>
              <a:rPr lang="en-US" dirty="0">
                <a:solidFill>
                  <a:schemeClr val="tx2">
                    <a:satMod val="130000"/>
                  </a:schemeClr>
                </a:solidFill>
              </a:rPr>
              <a:t> Explicit Finite Difference Method</a:t>
            </a:r>
          </a:p>
        </p:txBody>
      </p:sp>
      <p:sp>
        <p:nvSpPr>
          <p:cNvPr id="45059" name="Rectangle 1027"/>
          <p:cNvSpPr>
            <a:spLocks noGrp="1" noChangeArrowheads="1"/>
          </p:cNvSpPr>
          <p:nvPr>
            <p:ph idx="1"/>
          </p:nvPr>
        </p:nvSpPr>
        <p:spPr>
          <a:xfrm>
            <a:off x="1219200" y="2438400"/>
            <a:ext cx="7467600" cy="3692525"/>
          </a:xfrm>
        </p:spPr>
        <p:txBody>
          <a:bodyPr/>
          <a:lstStyle/>
          <a:p>
            <a:pPr eaLnBrk="1" hangingPunct="1"/>
            <a:r>
              <a:rPr lang="en-US" altLang="zh-CN" smtClean="0">
                <a:ea typeface="宋体" pitchFamily="2" charset="-122"/>
              </a:rPr>
              <a:t>The explicit finite difference method is equivalent to the trinomial tree approach</a:t>
            </a:r>
          </a:p>
          <a:p>
            <a:pPr eaLnBrk="1" hangingPunct="1"/>
            <a:r>
              <a:rPr lang="en-US" altLang="zh-CN" smtClean="0">
                <a:ea typeface="宋体" pitchFamily="2" charset="-122"/>
              </a:rPr>
              <a:t>The implicit finite difference method is equivalent to a multinomial tree approach</a:t>
            </a:r>
          </a:p>
        </p:txBody>
      </p:sp>
      <p:sp>
        <p:nvSpPr>
          <p:cNvPr id="450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dirty="0"/>
          </a:p>
        </p:txBody>
      </p:sp>
      <p:sp>
        <p:nvSpPr>
          <p:cNvPr id="450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A2297C-DC7B-49DE-86A0-DB6CC7E77F4D}" type="slidenum">
              <a:rPr lang="en-US" altLang="en-US"/>
              <a:pPr eaLnBrk="1" hangingPunct="1"/>
              <a:t>51</a:t>
            </a:fld>
            <a:endParaRPr lang="en-US" altLang="en-US"/>
          </a:p>
        </p:txBody>
      </p:sp>
      <p:sp>
        <p:nvSpPr>
          <p:cNvPr id="2" name="日期占位符 1"/>
          <p:cNvSpPr>
            <a:spLocks noGrp="1"/>
          </p:cNvSpPr>
          <p:nvPr>
            <p:ph type="dt" sz="half" idx="10"/>
          </p:nvPr>
        </p:nvSpPr>
        <p:spPr/>
        <p:txBody>
          <a:bodyPr/>
          <a:lstStyle/>
          <a:p>
            <a:pPr>
              <a:defRPr/>
            </a:pPr>
            <a:fld id="{1C97503D-6234-4005-89DC-E99CF954E269}" type="datetime10">
              <a:rPr lang="zh-CN" altLang="en-US" smtClean="0"/>
              <a:t>18:52</a:t>
            </a:fld>
            <a:endParaRPr lang="en-US" altLang="zh-CN"/>
          </a:p>
        </p:txBody>
      </p:sp>
    </p:spTree>
    <p:extLst>
      <p:ext uri="{BB962C8B-B14F-4D97-AF65-F5344CB8AC3E}">
        <p14:creationId xmlns:p14="http://schemas.microsoft.com/office/powerpoint/2010/main" val="1791254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19179" y="476672"/>
            <a:ext cx="8002546" cy="1447800"/>
          </a:xfrm>
        </p:spPr>
        <p:txBody>
          <a:bodyPr lIns="92075" tIns="46038" rIns="92075" bIns="46038">
            <a:normAutofit fontScale="90000"/>
          </a:bodyPr>
          <a:lstStyle/>
          <a:p>
            <a:pPr eaLnBrk="1" fontAlgn="auto" hangingPunct="1">
              <a:spcAft>
                <a:spcPts val="0"/>
              </a:spcAft>
              <a:defRPr/>
            </a:pPr>
            <a:r>
              <a:rPr lang="en-US" altLang="zh-CN" sz="4000" dirty="0" smtClean="0">
                <a:solidFill>
                  <a:srgbClr val="40330F"/>
                </a:solidFill>
                <a:ea typeface="宋体" pitchFamily="2" charset="-122"/>
              </a:rPr>
              <a:t> </a:t>
            </a:r>
            <a:r>
              <a:rPr lang="en-US" altLang="zh-CN" sz="3800" dirty="0">
                <a:solidFill>
                  <a:schemeClr val="tx2">
                    <a:satMod val="130000"/>
                  </a:schemeClr>
                </a:solidFill>
              </a:rPr>
              <a:t>Implicit </a:t>
            </a:r>
            <a:r>
              <a:rPr lang="en-US" altLang="zh-CN" sz="3800" dirty="0" err="1">
                <a:solidFill>
                  <a:schemeClr val="tx2">
                    <a:satMod val="130000"/>
                  </a:schemeClr>
                </a:solidFill>
              </a:rPr>
              <a:t>vs</a:t>
            </a:r>
            <a:r>
              <a:rPr lang="en-US" altLang="zh-CN" sz="3800" dirty="0">
                <a:solidFill>
                  <a:schemeClr val="tx2">
                    <a:satMod val="130000"/>
                  </a:schemeClr>
                </a:solidFill>
              </a:rPr>
              <a:t> Explicit</a:t>
            </a:r>
            <a:br>
              <a:rPr lang="en-US" altLang="zh-CN" sz="3800" dirty="0">
                <a:solidFill>
                  <a:schemeClr val="tx2">
                    <a:satMod val="130000"/>
                  </a:schemeClr>
                </a:solidFill>
              </a:rPr>
            </a:br>
            <a:r>
              <a:rPr lang="en-US" altLang="zh-CN" sz="3800" dirty="0">
                <a:solidFill>
                  <a:schemeClr val="tx2">
                    <a:satMod val="130000"/>
                  </a:schemeClr>
                </a:solidFill>
              </a:rPr>
              <a:t> Finite Difference Methods </a:t>
            </a:r>
            <a:r>
              <a:rPr lang="en-US" altLang="zh-CN" sz="2700" dirty="0">
                <a:solidFill>
                  <a:schemeClr val="tx2">
                    <a:satMod val="130000"/>
                  </a:schemeClr>
                </a:solidFill>
              </a:rPr>
              <a:t>(Figure 20.16, page 461)</a:t>
            </a:r>
          </a:p>
        </p:txBody>
      </p:sp>
      <p:sp>
        <p:nvSpPr>
          <p:cNvPr id="46083" name="Rectangle 3"/>
          <p:cNvSpPr>
            <a:spLocks noGrp="1" noChangeArrowheads="1"/>
          </p:cNvSpPr>
          <p:nvPr>
            <p:ph idx="1"/>
          </p:nvPr>
        </p:nvSpPr>
        <p:spPr>
          <a:xfrm>
            <a:off x="2133600" y="2057400"/>
            <a:ext cx="6800850" cy="4191000"/>
          </a:xfrm>
        </p:spPr>
        <p:txBody>
          <a:bodyPr lIns="92075" tIns="46038" rIns="92075" bIns="46038"/>
          <a:lstStyle/>
          <a:p>
            <a:pPr eaLnBrk="1" hangingPunct="1">
              <a:buFont typeface="Wingdings" pitchFamily="2" charset="2"/>
              <a:buNone/>
            </a:pPr>
            <a:r>
              <a:rPr lang="en-US" altLang="zh-CN" smtClean="0">
                <a:ea typeface="宋体" pitchFamily="2" charset="-122"/>
              </a:rPr>
              <a:t> </a:t>
            </a:r>
          </a:p>
        </p:txBody>
      </p:sp>
      <p:sp>
        <p:nvSpPr>
          <p:cNvPr id="460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460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BEDC047-A0EB-4F52-BF09-A5A1D5158EAC}" type="slidenum">
              <a:rPr lang="en-US" altLang="en-US"/>
              <a:pPr eaLnBrk="1" hangingPunct="1"/>
              <a:t>52</a:t>
            </a:fld>
            <a:endParaRPr lang="en-US" altLang="en-US"/>
          </a:p>
        </p:txBody>
      </p:sp>
      <p:grpSp>
        <p:nvGrpSpPr>
          <p:cNvPr id="46086" name="Group 23"/>
          <p:cNvGrpSpPr>
            <a:grpSpLocks/>
          </p:cNvGrpSpPr>
          <p:nvPr/>
        </p:nvGrpSpPr>
        <p:grpSpPr bwMode="auto">
          <a:xfrm>
            <a:off x="1676400" y="2149475"/>
            <a:ext cx="7010400" cy="3413125"/>
            <a:chOff x="685800" y="2149475"/>
            <a:chExt cx="8208963" cy="3946525"/>
          </a:xfrm>
        </p:grpSpPr>
        <p:grpSp>
          <p:nvGrpSpPr>
            <p:cNvPr id="46087" name="Group 10"/>
            <p:cNvGrpSpPr>
              <a:grpSpLocks/>
            </p:cNvGrpSpPr>
            <p:nvPr/>
          </p:nvGrpSpPr>
          <p:grpSpPr bwMode="auto">
            <a:xfrm>
              <a:off x="5257800" y="2514600"/>
              <a:ext cx="3636963" cy="2738438"/>
              <a:chOff x="3312" y="1584"/>
              <a:chExt cx="2291" cy="1725"/>
            </a:xfrm>
          </p:grpSpPr>
          <p:sp>
            <p:nvSpPr>
              <p:cNvPr id="46098" name="Line 4"/>
              <p:cNvSpPr>
                <a:spLocks noChangeShapeType="1"/>
              </p:cNvSpPr>
              <p:nvPr/>
            </p:nvSpPr>
            <p:spPr bwMode="auto">
              <a:xfrm>
                <a:off x="3617" y="2302"/>
                <a:ext cx="11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099" name="Line 5"/>
              <p:cNvSpPr>
                <a:spLocks noChangeShapeType="1"/>
              </p:cNvSpPr>
              <p:nvPr/>
            </p:nvSpPr>
            <p:spPr bwMode="auto">
              <a:xfrm flipV="1">
                <a:off x="3617" y="1584"/>
                <a:ext cx="1100"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100" name="Line 6"/>
              <p:cNvSpPr>
                <a:spLocks noChangeShapeType="1"/>
              </p:cNvSpPr>
              <p:nvPr/>
            </p:nvSpPr>
            <p:spPr bwMode="auto">
              <a:xfrm>
                <a:off x="3617" y="2302"/>
                <a:ext cx="1100"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101" name="Rectangle 7"/>
              <p:cNvSpPr>
                <a:spLocks noChangeArrowheads="1"/>
              </p:cNvSpPr>
              <p:nvPr/>
            </p:nvSpPr>
            <p:spPr bwMode="auto">
              <a:xfrm>
                <a:off x="3312" y="2225"/>
                <a:ext cx="46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spcBef>
                    <a:spcPct val="20000"/>
                  </a:spcBef>
                </a:pPr>
                <a:r>
                  <a:rPr lang="en-US" altLang="zh-CN" sz="3200">
                    <a:latin typeface="Times New Roman" pitchFamily="18" charset="0"/>
                    <a:ea typeface="宋体" pitchFamily="2" charset="-122"/>
                  </a:rPr>
                  <a:t>ƒ</a:t>
                </a:r>
                <a:r>
                  <a:rPr lang="en-US" altLang="zh-CN" sz="3200" i="1" baseline="-25000">
                    <a:latin typeface="Times New Roman" pitchFamily="18" charset="0"/>
                    <a:ea typeface="宋体" pitchFamily="2" charset="-122"/>
                  </a:rPr>
                  <a:t>i , j</a:t>
                </a:r>
              </a:p>
            </p:txBody>
          </p:sp>
          <p:sp>
            <p:nvSpPr>
              <p:cNvPr id="46102" name="Rectangle 8"/>
              <p:cNvSpPr>
                <a:spLocks noChangeArrowheads="1"/>
              </p:cNvSpPr>
              <p:nvPr/>
            </p:nvSpPr>
            <p:spPr bwMode="auto">
              <a:xfrm>
                <a:off x="4750" y="2225"/>
                <a:ext cx="6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spcBef>
                    <a:spcPct val="20000"/>
                  </a:spcBef>
                </a:pPr>
                <a:r>
                  <a:rPr lang="en-US" altLang="zh-CN" sz="3200">
                    <a:latin typeface="Times New Roman" pitchFamily="18" charset="0"/>
                    <a:ea typeface="宋体" pitchFamily="2" charset="-122"/>
                  </a:rPr>
                  <a:t>ƒ</a:t>
                </a:r>
                <a:r>
                  <a:rPr lang="en-US" altLang="zh-CN" sz="3200" i="1" baseline="-25000">
                    <a:latin typeface="Times New Roman" pitchFamily="18" charset="0"/>
                    <a:ea typeface="宋体" pitchFamily="2" charset="-122"/>
                  </a:rPr>
                  <a:t>i </a:t>
                </a:r>
                <a:r>
                  <a:rPr lang="en-US" altLang="zh-CN" sz="3200" baseline="-25000">
                    <a:latin typeface="Times New Roman" pitchFamily="18" charset="0"/>
                    <a:ea typeface="宋体" pitchFamily="2" charset="-122"/>
                  </a:rPr>
                  <a:t>+1</a:t>
                </a:r>
                <a:r>
                  <a:rPr lang="en-US" altLang="zh-CN" sz="3200" i="1" baseline="-25000">
                    <a:latin typeface="Times New Roman" pitchFamily="18" charset="0"/>
                    <a:ea typeface="宋体" pitchFamily="2" charset="-122"/>
                  </a:rPr>
                  <a:t>, j</a:t>
                </a:r>
                <a:r>
                  <a:rPr lang="en-US" altLang="zh-CN" sz="3200" i="1" baseline="-25000">
                    <a:ea typeface="宋体" pitchFamily="2" charset="-122"/>
                  </a:rPr>
                  <a:t> </a:t>
                </a:r>
              </a:p>
            </p:txBody>
          </p:sp>
          <p:sp>
            <p:nvSpPr>
              <p:cNvPr id="46103" name="Rectangle 9"/>
              <p:cNvSpPr>
                <a:spLocks noChangeArrowheads="1"/>
              </p:cNvSpPr>
              <p:nvPr/>
            </p:nvSpPr>
            <p:spPr bwMode="auto">
              <a:xfrm>
                <a:off x="4750" y="2944"/>
                <a:ext cx="8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spcBef>
                    <a:spcPct val="20000"/>
                  </a:spcBef>
                </a:pPr>
                <a:r>
                  <a:rPr lang="en-US" altLang="zh-CN" sz="3200">
                    <a:latin typeface="Times New Roman" pitchFamily="18" charset="0"/>
                    <a:ea typeface="宋体" pitchFamily="2" charset="-122"/>
                  </a:rPr>
                  <a:t>ƒ</a:t>
                </a:r>
                <a:r>
                  <a:rPr lang="en-US" altLang="zh-CN" sz="3200" i="1" baseline="-25000">
                    <a:latin typeface="Times New Roman" pitchFamily="18" charset="0"/>
                    <a:ea typeface="宋体" pitchFamily="2" charset="-122"/>
                  </a:rPr>
                  <a:t>i </a:t>
                </a:r>
                <a:r>
                  <a:rPr lang="en-US" altLang="zh-CN" sz="3200" baseline="-25000">
                    <a:latin typeface="Times New Roman" pitchFamily="18" charset="0"/>
                    <a:ea typeface="宋体" pitchFamily="2" charset="-122"/>
                  </a:rPr>
                  <a:t>+1</a:t>
                </a:r>
                <a:r>
                  <a:rPr lang="en-US" altLang="zh-CN" sz="3200" i="1" baseline="-25000">
                    <a:latin typeface="Times New Roman" pitchFamily="18" charset="0"/>
                    <a:ea typeface="宋体" pitchFamily="2" charset="-122"/>
                  </a:rPr>
                  <a:t>, j </a:t>
                </a:r>
                <a:r>
                  <a:rPr lang="en-US" altLang="zh-CN" sz="3200" baseline="-25000">
                    <a:latin typeface="Times New Roman" pitchFamily="18" charset="0"/>
                    <a:ea typeface="宋体" pitchFamily="2" charset="-122"/>
                  </a:rPr>
                  <a:t>–1</a:t>
                </a:r>
              </a:p>
            </p:txBody>
          </p:sp>
        </p:grpSp>
        <p:sp>
          <p:nvSpPr>
            <p:cNvPr id="46088" name="Rectangle 11"/>
            <p:cNvSpPr>
              <a:spLocks noChangeArrowheads="1"/>
            </p:cNvSpPr>
            <p:nvPr/>
          </p:nvSpPr>
          <p:spPr bwMode="auto">
            <a:xfrm>
              <a:off x="7446963" y="2149475"/>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spcBef>
                  <a:spcPct val="20000"/>
                </a:spcBef>
              </a:pPr>
              <a:r>
                <a:rPr lang="en-US" altLang="zh-CN" sz="3200">
                  <a:latin typeface="Times New Roman" pitchFamily="18" charset="0"/>
                  <a:ea typeface="宋体" pitchFamily="2" charset="-122"/>
                </a:rPr>
                <a:t>ƒ</a:t>
              </a:r>
              <a:r>
                <a:rPr lang="en-US" altLang="zh-CN" sz="3200" i="1" baseline="-25000">
                  <a:latin typeface="Times New Roman" pitchFamily="18" charset="0"/>
                  <a:ea typeface="宋体" pitchFamily="2" charset="-122"/>
                </a:rPr>
                <a:t>i </a:t>
              </a:r>
              <a:r>
                <a:rPr lang="en-US" altLang="zh-CN" sz="3200" baseline="-25000">
                  <a:latin typeface="Times New Roman" pitchFamily="18" charset="0"/>
                  <a:ea typeface="宋体" pitchFamily="2" charset="-122"/>
                </a:rPr>
                <a:t>+1</a:t>
              </a:r>
              <a:r>
                <a:rPr lang="en-US" altLang="zh-CN" sz="3200" i="1" baseline="-25000">
                  <a:latin typeface="Times New Roman" pitchFamily="18" charset="0"/>
                  <a:ea typeface="宋体" pitchFamily="2" charset="-122"/>
                </a:rPr>
                <a:t>, j </a:t>
              </a:r>
              <a:r>
                <a:rPr lang="en-US" altLang="zh-CN" sz="3200" baseline="-25000">
                  <a:latin typeface="Times New Roman" pitchFamily="18" charset="0"/>
                  <a:ea typeface="宋体" pitchFamily="2" charset="-122"/>
                </a:rPr>
                <a:t>+1</a:t>
              </a:r>
            </a:p>
          </p:txBody>
        </p:sp>
        <p:sp>
          <p:nvSpPr>
            <p:cNvPr id="46089" name="Line 12"/>
            <p:cNvSpPr>
              <a:spLocks noChangeShapeType="1"/>
            </p:cNvSpPr>
            <p:nvPr/>
          </p:nvSpPr>
          <p:spPr bwMode="auto">
            <a:xfrm flipH="1">
              <a:off x="1690688" y="3597275"/>
              <a:ext cx="15859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090" name="Line 13"/>
            <p:cNvSpPr>
              <a:spLocks noChangeShapeType="1"/>
            </p:cNvSpPr>
            <p:nvPr/>
          </p:nvSpPr>
          <p:spPr bwMode="auto">
            <a:xfrm flipH="1" flipV="1">
              <a:off x="1690688" y="2413000"/>
              <a:ext cx="1585912" cy="11842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091" name="Line 14"/>
            <p:cNvSpPr>
              <a:spLocks noChangeShapeType="1"/>
            </p:cNvSpPr>
            <p:nvPr/>
          </p:nvSpPr>
          <p:spPr bwMode="auto">
            <a:xfrm flipH="1">
              <a:off x="1690688" y="3597275"/>
              <a:ext cx="1585912" cy="11842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092" name="Rectangle 15"/>
            <p:cNvSpPr>
              <a:spLocks noChangeArrowheads="1"/>
            </p:cNvSpPr>
            <p:nvPr/>
          </p:nvSpPr>
          <p:spPr bwMode="auto">
            <a:xfrm flipH="1">
              <a:off x="3271838" y="3470275"/>
              <a:ext cx="10207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spcBef>
                  <a:spcPct val="20000"/>
                </a:spcBef>
              </a:pPr>
              <a:r>
                <a:rPr lang="en-US" altLang="zh-CN" sz="3200">
                  <a:latin typeface="Times New Roman" pitchFamily="18" charset="0"/>
                  <a:ea typeface="宋体" pitchFamily="2" charset="-122"/>
                </a:rPr>
                <a:t>ƒ</a:t>
              </a:r>
              <a:r>
                <a:rPr lang="en-US" altLang="zh-CN" sz="3200" i="1" baseline="-25000">
                  <a:latin typeface="Times New Roman" pitchFamily="18" charset="0"/>
                  <a:ea typeface="宋体" pitchFamily="2" charset="-122"/>
                </a:rPr>
                <a:t>i </a:t>
              </a:r>
              <a:r>
                <a:rPr lang="en-US" altLang="zh-CN" sz="3200" baseline="-25000">
                  <a:latin typeface="Times New Roman" pitchFamily="18" charset="0"/>
                  <a:ea typeface="宋体" pitchFamily="2" charset="-122"/>
                </a:rPr>
                <a:t>+1</a:t>
              </a:r>
              <a:r>
                <a:rPr lang="en-US" altLang="zh-CN" sz="3200" i="1" baseline="-25000">
                  <a:latin typeface="Times New Roman" pitchFamily="18" charset="0"/>
                  <a:ea typeface="宋体" pitchFamily="2" charset="-122"/>
                </a:rPr>
                <a:t>, j</a:t>
              </a:r>
            </a:p>
          </p:txBody>
        </p:sp>
        <p:sp>
          <p:nvSpPr>
            <p:cNvPr id="46093" name="Rectangle 16"/>
            <p:cNvSpPr>
              <a:spLocks noChangeArrowheads="1"/>
            </p:cNvSpPr>
            <p:nvPr/>
          </p:nvSpPr>
          <p:spPr bwMode="auto">
            <a:xfrm flipH="1">
              <a:off x="762000" y="3394075"/>
              <a:ext cx="9286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20000"/>
                </a:spcBef>
              </a:pPr>
              <a:r>
                <a:rPr lang="en-US" altLang="zh-CN" sz="3200">
                  <a:latin typeface="Times New Roman" pitchFamily="18" charset="0"/>
                  <a:ea typeface="宋体" pitchFamily="2" charset="-122"/>
                </a:rPr>
                <a:t>ƒ</a:t>
              </a:r>
              <a:r>
                <a:rPr lang="en-US" altLang="zh-CN" sz="3200" i="1" baseline="-25000">
                  <a:latin typeface="Times New Roman" pitchFamily="18" charset="0"/>
                  <a:ea typeface="宋体" pitchFamily="2" charset="-122"/>
                </a:rPr>
                <a:t>i , j</a:t>
              </a:r>
            </a:p>
          </p:txBody>
        </p:sp>
        <p:sp>
          <p:nvSpPr>
            <p:cNvPr id="46094" name="Rectangle 17"/>
            <p:cNvSpPr>
              <a:spLocks noChangeArrowheads="1"/>
            </p:cNvSpPr>
            <p:nvPr/>
          </p:nvSpPr>
          <p:spPr bwMode="auto">
            <a:xfrm flipH="1">
              <a:off x="685800" y="44196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20000"/>
                </a:spcBef>
              </a:pPr>
              <a:r>
                <a:rPr lang="en-US" altLang="zh-CN" sz="3200">
                  <a:latin typeface="Times New Roman" pitchFamily="18" charset="0"/>
                  <a:ea typeface="宋体" pitchFamily="2" charset="-122"/>
                </a:rPr>
                <a:t>ƒ</a:t>
              </a:r>
              <a:r>
                <a:rPr lang="en-US" altLang="zh-CN" sz="3200" i="1" baseline="-25000">
                  <a:latin typeface="Times New Roman" pitchFamily="18" charset="0"/>
                  <a:ea typeface="宋体" pitchFamily="2" charset="-122"/>
                </a:rPr>
                <a:t>i , j</a:t>
              </a:r>
              <a:r>
                <a:rPr lang="en-US" altLang="zh-CN" sz="3200" baseline="-25000">
                  <a:latin typeface="Times New Roman" pitchFamily="18" charset="0"/>
                  <a:ea typeface="宋体" pitchFamily="2" charset="-122"/>
                </a:rPr>
                <a:t> –1</a:t>
              </a:r>
            </a:p>
          </p:txBody>
        </p:sp>
        <p:sp>
          <p:nvSpPr>
            <p:cNvPr id="46095" name="Rectangle 18"/>
            <p:cNvSpPr>
              <a:spLocks noChangeArrowheads="1"/>
            </p:cNvSpPr>
            <p:nvPr/>
          </p:nvSpPr>
          <p:spPr bwMode="auto">
            <a:xfrm flipH="1">
              <a:off x="822325" y="2286000"/>
              <a:ext cx="1087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spcBef>
                  <a:spcPct val="20000"/>
                </a:spcBef>
              </a:pPr>
              <a:r>
                <a:rPr lang="en-US" altLang="zh-CN" sz="3200">
                  <a:latin typeface="Times New Roman" pitchFamily="18" charset="0"/>
                  <a:ea typeface="宋体" pitchFamily="2" charset="-122"/>
                </a:rPr>
                <a:t>ƒ</a:t>
              </a:r>
              <a:r>
                <a:rPr lang="en-US" altLang="zh-CN" sz="3200" i="1" baseline="-25000">
                  <a:latin typeface="Times New Roman" pitchFamily="18" charset="0"/>
                  <a:ea typeface="宋体" pitchFamily="2" charset="-122"/>
                </a:rPr>
                <a:t>i , j </a:t>
              </a:r>
              <a:r>
                <a:rPr lang="en-US" altLang="zh-CN" sz="3200" baseline="-25000">
                  <a:latin typeface="Times New Roman" pitchFamily="18" charset="0"/>
                  <a:ea typeface="宋体" pitchFamily="2" charset="-122"/>
                </a:rPr>
                <a:t>+1</a:t>
              </a:r>
            </a:p>
          </p:txBody>
        </p:sp>
        <p:sp>
          <p:nvSpPr>
            <p:cNvPr id="46096" name="Rectangle 19"/>
            <p:cNvSpPr>
              <a:spLocks noChangeArrowheads="1"/>
            </p:cNvSpPr>
            <p:nvPr/>
          </p:nvSpPr>
          <p:spPr bwMode="auto">
            <a:xfrm>
              <a:off x="1600200" y="56388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sz="2400">
                  <a:ea typeface="宋体" pitchFamily="2" charset="-122"/>
                </a:rPr>
                <a:t>Implicit Method</a:t>
              </a:r>
            </a:p>
          </p:txBody>
        </p:sp>
        <p:sp>
          <p:nvSpPr>
            <p:cNvPr id="46097" name="Rectangle 20"/>
            <p:cNvSpPr>
              <a:spLocks noChangeArrowheads="1"/>
            </p:cNvSpPr>
            <p:nvPr/>
          </p:nvSpPr>
          <p:spPr bwMode="auto">
            <a:xfrm>
              <a:off x="5486400" y="5638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sz="2400">
                  <a:ea typeface="宋体" pitchFamily="2" charset="-122"/>
                </a:rPr>
                <a:t>Explicit Method</a:t>
              </a:r>
            </a:p>
          </p:txBody>
        </p:sp>
      </p:grpSp>
      <p:sp>
        <p:nvSpPr>
          <p:cNvPr id="2" name="日期占位符 1"/>
          <p:cNvSpPr>
            <a:spLocks noGrp="1"/>
          </p:cNvSpPr>
          <p:nvPr>
            <p:ph type="dt" sz="half" idx="10"/>
          </p:nvPr>
        </p:nvSpPr>
        <p:spPr/>
        <p:txBody>
          <a:bodyPr/>
          <a:lstStyle/>
          <a:p>
            <a:pPr>
              <a:defRPr/>
            </a:pPr>
            <a:fld id="{FA846877-1DF8-4DFD-93ED-7B04DF811220}" type="datetime10">
              <a:rPr lang="zh-CN" altLang="en-US" smtClean="0"/>
              <a:t>18:52</a:t>
            </a:fld>
            <a:endParaRPr lang="en-US" altLang="zh-CN"/>
          </a:p>
        </p:txBody>
      </p:sp>
    </p:spTree>
    <p:extLst>
      <p:ext uri="{BB962C8B-B14F-4D97-AF65-F5344CB8AC3E}">
        <p14:creationId xmlns:p14="http://schemas.microsoft.com/office/powerpoint/2010/main" val="359977215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隐性和显性有限差分方法的比较</a:t>
            </a:r>
            <a:endParaRPr lang="zh-CN" altLang="en-US" dirty="0"/>
          </a:p>
        </p:txBody>
      </p:sp>
      <p:sp>
        <p:nvSpPr>
          <p:cNvPr id="3" name="内容占位符 2"/>
          <p:cNvSpPr>
            <a:spLocks noGrp="1"/>
          </p:cNvSpPr>
          <p:nvPr>
            <p:ph idx="1"/>
          </p:nvPr>
        </p:nvSpPr>
        <p:spPr/>
        <p:txBody>
          <a:bodyPr>
            <a:normAutofit/>
          </a:bodyPr>
          <a:lstStyle/>
          <a:p>
            <a:r>
              <a:rPr lang="zh-CN" altLang="en-US" sz="2600" dirty="0" smtClean="0"/>
              <a:t>显性方法计算比较直接方便，无需像隐性方法那样需要求解大量的联立方程，工作量小，易于应用</a:t>
            </a:r>
            <a:endParaRPr lang="en-US" altLang="zh-CN" sz="2600" dirty="0" smtClean="0"/>
          </a:p>
          <a:p>
            <a:endParaRPr lang="zh-CN" altLang="en-US" sz="2600" dirty="0" smtClean="0"/>
          </a:p>
          <a:p>
            <a:r>
              <a:rPr lang="zh-CN" altLang="en-US" sz="2600" dirty="0" smtClean="0"/>
              <a:t>但显性方法的三个“概率”可能小于零，导致了这种方法的不稳定，它的解有可能不收敛于偏微分方程的解。而隐性方法则不存在这个问题，它始终是有效的</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solidFill>
                  <a:srgbClr val="000000">
                    <a:lumMod val="50000"/>
                    <a:lumOff val="50000"/>
                  </a:srgbClr>
                </a:solidFill>
              </a:rPr>
              <a:pPr/>
              <a:t>53</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117634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有限差分方法和树图方法的比较</a:t>
            </a:r>
            <a:endParaRPr lang="zh-CN" altLang="en-US" dirty="0"/>
          </a:p>
        </p:txBody>
      </p:sp>
      <p:sp>
        <p:nvSpPr>
          <p:cNvPr id="3" name="内容占位符 2"/>
          <p:cNvSpPr>
            <a:spLocks noGrp="1"/>
          </p:cNvSpPr>
          <p:nvPr>
            <p:ph idx="1"/>
          </p:nvPr>
        </p:nvSpPr>
        <p:spPr/>
        <p:txBody>
          <a:bodyPr>
            <a:normAutofit/>
          </a:bodyPr>
          <a:lstStyle/>
          <a:p>
            <a:r>
              <a:rPr lang="zh-CN" altLang="en-US" sz="2600" dirty="0" smtClean="0"/>
              <a:t>相同之处：都用离散的模型模拟资产价格的连续运动</a:t>
            </a:r>
          </a:p>
          <a:p>
            <a:pPr lvl="4"/>
            <a:endParaRPr lang="zh-CN" altLang="en-US" dirty="0" smtClean="0"/>
          </a:p>
          <a:p>
            <a:r>
              <a:rPr lang="zh-CN" altLang="en-US" sz="2600" dirty="0" smtClean="0"/>
              <a:t>不同之处</a:t>
            </a:r>
          </a:p>
          <a:p>
            <a:pPr lvl="1"/>
            <a:r>
              <a:rPr lang="zh-CN" altLang="en-US" sz="2200" dirty="0" smtClean="0"/>
              <a:t>树图方法中包含了资产价格的扩散和波动率情形；有限差分方法中的格点则是固定均匀的，只是参数进行了相应的变化，以反映改变了的扩散情形。</a:t>
            </a:r>
          </a:p>
          <a:p>
            <a:pPr lvl="1"/>
            <a:r>
              <a:rPr lang="zh-CN" altLang="en-US" sz="2200" dirty="0" smtClean="0"/>
              <a:t>有限差分方法比树图方法灵活</a:t>
            </a:r>
          </a:p>
          <a:p>
            <a:endParaRPr lang="en-US" altLang="zh-CN" sz="2600" dirty="0" smtClean="0"/>
          </a:p>
          <a:p>
            <a:r>
              <a:rPr lang="zh-CN" altLang="en-US" sz="2600" dirty="0" smtClean="0"/>
              <a:t>显性</a:t>
            </a:r>
            <a:r>
              <a:rPr lang="zh-CN" altLang="en-US" sz="2600" dirty="0"/>
              <a:t>有限差分方法与三叉树图相当类似，但显性差分方法中的隐含概率可能小于零，这也是这一方法的主要缺陷。</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solidFill>
                  <a:srgbClr val="000000">
                    <a:lumMod val="50000"/>
                    <a:lumOff val="50000"/>
                  </a:srgbClr>
                </a:solidFill>
              </a:rPr>
              <a:pPr/>
              <a:t>54</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491445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有限差分方法的改进</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zh-CN" altLang="en-US" sz="2600" dirty="0" smtClean="0"/>
                  <a:t>变量置换：在使用有限差分方法时，人们常常把标的变量 </a:t>
                </a:r>
                <a:r>
                  <a:rPr lang="en-US" altLang="zh-CN" sz="2600" dirty="0" smtClean="0"/>
                  <a:t>S </a:t>
                </a:r>
                <a:r>
                  <a:rPr lang="zh-CN" altLang="en-US" sz="2600" dirty="0" smtClean="0"/>
                  <a:t>置换为</a:t>
                </a:r>
                <a14:m>
                  <m:oMath xmlns:m="http://schemas.openxmlformats.org/officeDocument/2006/math">
                    <m:r>
                      <a:rPr lang="en-US" altLang="zh-CN" sz="2600" b="0" i="1" smtClean="0">
                        <a:latin typeface="Cambria Math"/>
                      </a:rPr>
                      <m:t>𝑍</m:t>
                    </m:r>
                    <m:r>
                      <a:rPr lang="en-US" altLang="zh-CN" sz="2600" b="0" i="1" smtClean="0">
                        <a:latin typeface="Cambria Math"/>
                      </a:rPr>
                      <m:t>=</m:t>
                    </m:r>
                    <m:r>
                      <m:rPr>
                        <m:sty m:val="p"/>
                      </m:rPr>
                      <a:rPr lang="en-US" altLang="zh-CN" sz="2600" i="1">
                        <a:latin typeface="Cambria Math"/>
                      </a:rPr>
                      <m:t>ln</m:t>
                    </m:r>
                    <m:r>
                      <a:rPr lang="en-US" altLang="zh-CN" sz="2600" b="0" i="1" smtClean="0">
                        <a:latin typeface="Cambria Math"/>
                      </a:rPr>
                      <m:t>𝑆</m:t>
                    </m:r>
                  </m:oMath>
                </a14:m>
                <a:r>
                  <a:rPr lang="zh-CN" altLang="en-US" sz="2600" dirty="0" smtClean="0"/>
                  <a:t> 。这样偏微分方程改为</a:t>
                </a:r>
                <a:endParaRPr lang="en-US" altLang="zh-CN" sz="2600" dirty="0" smtClean="0"/>
              </a:p>
              <a:p>
                <a:endParaRPr lang="en-US" altLang="zh-CN" sz="2600" dirty="0" smtClean="0"/>
              </a:p>
              <a:p>
                <a:endParaRPr lang="en-US" altLang="zh-CN" sz="2600" dirty="0" smtClean="0"/>
              </a:p>
              <a:p>
                <a:endParaRPr lang="en-US" altLang="zh-CN" sz="2800" dirty="0" smtClean="0"/>
              </a:p>
              <a:p>
                <a:r>
                  <a:rPr lang="en-US" altLang="zh-CN" sz="2800" dirty="0" smtClean="0"/>
                  <a:t>Crank-Nicolson</a:t>
                </a:r>
                <a:r>
                  <a:rPr lang="zh-CN" altLang="zh-CN" sz="2800" dirty="0" smtClean="0"/>
                  <a:t>方法</a:t>
                </a:r>
                <a:r>
                  <a:rPr lang="zh-CN" altLang="en-US" sz="2800" dirty="0" smtClean="0"/>
                  <a:t>：</a:t>
                </a:r>
                <a:r>
                  <a:rPr lang="zh-CN" altLang="zh-CN" sz="2800" dirty="0" smtClean="0"/>
                  <a:t>显性</a:t>
                </a:r>
                <a:r>
                  <a:rPr lang="zh-CN" altLang="zh-CN" sz="2800" dirty="0"/>
                  <a:t>有限差分方法和隐性有限差分方法</a:t>
                </a:r>
                <a:r>
                  <a:rPr lang="zh-CN" altLang="zh-CN" sz="2800" dirty="0" smtClean="0"/>
                  <a:t>的平均，需要</a:t>
                </a:r>
                <a:r>
                  <a:rPr lang="zh-CN" altLang="zh-CN" sz="2800" dirty="0"/>
                  <a:t>用到六个</a:t>
                </a:r>
                <a:r>
                  <a:rPr lang="zh-CN" altLang="zh-CN" sz="2800" dirty="0" smtClean="0"/>
                  <a:t>点</a:t>
                </a:r>
                <a:endParaRPr lang="en-US" altLang="zh-CN" sz="2800" dirty="0" smtClean="0"/>
              </a:p>
              <a:p>
                <a:endParaRPr lang="en-US" altLang="zh-CN" sz="2800" dirty="0"/>
              </a:p>
              <a:p>
                <a:endParaRPr lang="en-US" altLang="zh-CN" sz="2800" dirty="0" smtClean="0"/>
              </a:p>
              <a:p>
                <a:r>
                  <a:rPr lang="zh-CN" altLang="zh-CN" sz="2800" dirty="0" smtClean="0"/>
                  <a:t>需要解</a:t>
                </a:r>
                <a:r>
                  <a:rPr lang="zh-CN" altLang="zh-CN" sz="2800" dirty="0"/>
                  <a:t>联立方程组从外向内推出内部格点的期权价值。在数学上可以借助于著名的托马斯算法求解这个</a:t>
                </a:r>
                <a:r>
                  <a:rPr lang="zh-CN" altLang="zh-CN" sz="2800" dirty="0" smtClean="0"/>
                  <a:t>方程组</a:t>
                </a:r>
                <a:endParaRPr lang="en-US" altLang="zh-CN" sz="2800" dirty="0" smtClean="0"/>
              </a:p>
              <a:p>
                <a:endParaRPr lang="en-US" altLang="zh-CN" sz="2800" dirty="0" smtClean="0"/>
              </a:p>
              <a:p>
                <a:r>
                  <a:rPr lang="zh-CN" altLang="zh-CN" sz="2800" dirty="0" smtClean="0"/>
                  <a:t>尽管</a:t>
                </a:r>
                <a:r>
                  <a:rPr lang="zh-CN" altLang="zh-CN" sz="2800" dirty="0"/>
                  <a:t>计算也相当复杂，但是</a:t>
                </a:r>
                <a:r>
                  <a:rPr lang="en-US" altLang="zh-CN" sz="2800" dirty="0"/>
                  <a:t>Crank-Nicolson</a:t>
                </a:r>
                <a:r>
                  <a:rPr lang="zh-CN" altLang="zh-CN" sz="2800" dirty="0"/>
                  <a:t>方法最大的优点在于它比一般的有限差分法有更</a:t>
                </a:r>
                <a:r>
                  <a:rPr lang="zh-CN" altLang="zh-CN" sz="2800" dirty="0" smtClean="0"/>
                  <a:t>高的精确度</a:t>
                </a:r>
                <a:r>
                  <a:rPr lang="zh-CN" altLang="en-US" sz="2800" dirty="0" smtClean="0"/>
                  <a:t>和</a:t>
                </a:r>
                <a:r>
                  <a:rPr lang="zh-CN" altLang="zh-CN" sz="2800" dirty="0" smtClean="0"/>
                  <a:t>无条件</a:t>
                </a:r>
                <a:r>
                  <a:rPr lang="zh-CN" altLang="zh-CN" sz="2800" dirty="0"/>
                  <a:t>的</a:t>
                </a:r>
                <a:r>
                  <a:rPr lang="zh-CN" altLang="zh-CN" sz="2800" dirty="0" smtClean="0"/>
                  <a:t>稳定性，</a:t>
                </a:r>
                <a:r>
                  <a:rPr lang="zh-CN" altLang="en-US" sz="2800" dirty="0" smtClean="0"/>
                  <a:t>其</a:t>
                </a:r>
                <a:r>
                  <a:rPr lang="zh-CN" altLang="zh-CN" sz="2800" dirty="0" smtClean="0"/>
                  <a:t>成为</a:t>
                </a:r>
                <a:r>
                  <a:rPr lang="zh-CN" altLang="zh-CN" sz="2800" dirty="0"/>
                  <a:t>在实践中广泛应用的一种有限差分</a:t>
                </a:r>
                <a:r>
                  <a:rPr lang="zh-CN" altLang="zh-CN" sz="2800" dirty="0" smtClean="0"/>
                  <a:t>方法</a:t>
                </a:r>
                <a:endParaRPr lang="en-US" altLang="zh-CN" sz="2600" dirty="0" smtClean="0"/>
              </a:p>
              <a:p>
                <a:endParaRPr lang="zh-CN" altLang="en-US" sz="26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647" r="-74"/>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fld id="{7A0B34B9-D817-47F5-9B8C-94F2D5E9BE68}" type="slidenum">
              <a:rPr lang="zh-CN" altLang="en-US" smtClean="0">
                <a:solidFill>
                  <a:srgbClr val="000000">
                    <a:lumMod val="50000"/>
                    <a:lumOff val="50000"/>
                  </a:srgbClr>
                </a:solidFill>
              </a:rPr>
              <a:pPr/>
              <a:t>55</a:t>
            </a:fld>
            <a:endParaRPr lang="zh-CN" altLang="en-US" dirty="0">
              <a:solidFill>
                <a:srgbClr val="000000">
                  <a:lumMod val="50000"/>
                  <a:lumOff val="50000"/>
                </a:srgbClr>
              </a:solidFill>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376262043"/>
              </p:ext>
            </p:extLst>
          </p:nvPr>
        </p:nvGraphicFramePr>
        <p:xfrm>
          <a:off x="2637817" y="1988840"/>
          <a:ext cx="3868365" cy="855010"/>
        </p:xfrm>
        <a:graphic>
          <a:graphicData uri="http://schemas.openxmlformats.org/presentationml/2006/ole">
            <mc:AlternateContent xmlns:mc="http://schemas.openxmlformats.org/markup-compatibility/2006">
              <mc:Choice xmlns:v="urn:schemas-microsoft-com:vml" Requires="v">
                <p:oleObj spid="_x0000_s283654" name="Equation" r:id="rId4" imgW="2298600" imgH="507960" progId="Equation.DSMT4">
                  <p:embed/>
                </p:oleObj>
              </mc:Choice>
              <mc:Fallback>
                <p:oleObj name="Equation" r:id="rId4" imgW="2298600" imgH="507960" progId="Equation.DSMT4">
                  <p:embed/>
                  <p:pic>
                    <p:nvPicPr>
                      <p:cNvPr id="0" name=""/>
                      <p:cNvPicPr>
                        <a:picLocks noChangeAspect="1" noChangeArrowheads="1"/>
                      </p:cNvPicPr>
                      <p:nvPr/>
                    </p:nvPicPr>
                    <p:blipFill>
                      <a:blip r:embed="rId5"/>
                      <a:srcRect/>
                      <a:stretch>
                        <a:fillRect/>
                      </a:stretch>
                    </p:blipFill>
                    <p:spPr bwMode="auto">
                      <a:xfrm>
                        <a:off x="2637817" y="1988840"/>
                        <a:ext cx="3868365" cy="855010"/>
                      </a:xfrm>
                      <a:prstGeom prst="rect">
                        <a:avLst/>
                      </a:prstGeom>
                      <a:noFill/>
                      <a:extLst/>
                    </p:spPr>
                  </p:pic>
                </p:oleObj>
              </mc:Fallback>
            </mc:AlternateContent>
          </a:graphicData>
        </a:graphic>
      </p:graphicFrame>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srgbClr val="000000"/>
              </a:solidFill>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293037224"/>
              </p:ext>
            </p:extLst>
          </p:nvPr>
        </p:nvGraphicFramePr>
        <p:xfrm>
          <a:off x="861218" y="3645024"/>
          <a:ext cx="7421563" cy="476250"/>
        </p:xfrm>
        <a:graphic>
          <a:graphicData uri="http://schemas.openxmlformats.org/presentationml/2006/ole">
            <mc:AlternateContent xmlns:mc="http://schemas.openxmlformats.org/markup-compatibility/2006">
              <mc:Choice xmlns:v="urn:schemas-microsoft-com:vml" Requires="v">
                <p:oleObj spid="_x0000_s283655" name="Equation" r:id="rId6" imgW="4305240" imgH="279360" progId="Equation.DSMT4">
                  <p:embed/>
                </p:oleObj>
              </mc:Choice>
              <mc:Fallback>
                <p:oleObj name="Equation" r:id="rId6" imgW="4305240" imgH="279360" progId="Equation.DSMT4">
                  <p:embed/>
                  <p:pic>
                    <p:nvPicPr>
                      <p:cNvPr id="0" name=""/>
                      <p:cNvPicPr>
                        <a:picLocks noChangeAspect="1" noChangeArrowheads="1"/>
                      </p:cNvPicPr>
                      <p:nvPr/>
                    </p:nvPicPr>
                    <p:blipFill>
                      <a:blip r:embed="rId7"/>
                      <a:srcRect/>
                      <a:stretch>
                        <a:fillRect/>
                      </a:stretch>
                    </p:blipFill>
                    <p:spPr bwMode="auto">
                      <a:xfrm>
                        <a:off x="861218" y="3645024"/>
                        <a:ext cx="7421563" cy="476250"/>
                      </a:xfrm>
                      <a:prstGeom prst="rect">
                        <a:avLst/>
                      </a:prstGeom>
                      <a:noFill/>
                    </p:spPr>
                  </p:pic>
                </p:oleObj>
              </mc:Fallback>
            </mc:AlternateContent>
          </a:graphicData>
        </a:graphic>
      </p:graphicFrame>
    </p:spTree>
    <p:extLst>
      <p:ext uri="{BB962C8B-B14F-4D97-AF65-F5344CB8AC3E}">
        <p14:creationId xmlns:p14="http://schemas.microsoft.com/office/powerpoint/2010/main" val="3835887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有限差分方法的应用</a:t>
            </a:r>
            <a:endParaRPr lang="zh-CN" altLang="en-US" dirty="0"/>
          </a:p>
        </p:txBody>
      </p:sp>
      <p:sp>
        <p:nvSpPr>
          <p:cNvPr id="3" name="内容占位符 2"/>
          <p:cNvSpPr>
            <a:spLocks noGrp="1"/>
          </p:cNvSpPr>
          <p:nvPr>
            <p:ph idx="1"/>
          </p:nvPr>
        </p:nvSpPr>
        <p:spPr/>
        <p:txBody>
          <a:bodyPr>
            <a:normAutofit/>
          </a:bodyPr>
          <a:lstStyle/>
          <a:p>
            <a:r>
              <a:rPr lang="zh-CN" altLang="zh-CN" sz="2800" dirty="0"/>
              <a:t>有限差分方法和树图</a:t>
            </a:r>
            <a:r>
              <a:rPr lang="zh-CN" altLang="zh-CN" sz="2800" dirty="0" smtClean="0"/>
              <a:t>方法相当</a:t>
            </a:r>
            <a:r>
              <a:rPr lang="zh-CN" altLang="zh-CN" sz="2800" dirty="0"/>
              <a:t>近似的，可以解决相同类型的衍生证券定价问题，尤其是那些具有提前执行特征的</a:t>
            </a:r>
            <a:r>
              <a:rPr lang="zh-CN" altLang="zh-CN" sz="2800" dirty="0" smtClean="0"/>
              <a:t>期权</a:t>
            </a:r>
            <a:endParaRPr lang="en-US" altLang="zh-CN" sz="2800" dirty="0" smtClean="0"/>
          </a:p>
          <a:p>
            <a:endParaRPr lang="en-US" altLang="zh-CN" sz="2800" dirty="0"/>
          </a:p>
          <a:p>
            <a:r>
              <a:rPr lang="zh-CN" altLang="en-US" sz="2600" dirty="0" smtClean="0"/>
              <a:t>有限差分方法可以进一步推广到多个标的变量的情形，但超过三个变量时蒙特卡罗模拟方法较为有效</a:t>
            </a:r>
            <a:endParaRPr lang="en-US" altLang="zh-CN" sz="2600" dirty="0" smtClean="0"/>
          </a:p>
          <a:p>
            <a:endParaRPr lang="zh-CN" altLang="en-US" sz="2600" dirty="0" smtClean="0"/>
          </a:p>
          <a:p>
            <a:r>
              <a:rPr lang="zh-CN" altLang="en-US" sz="2600" dirty="0" smtClean="0"/>
              <a:t>有限差分方法不善于处理期权价值取决于标的变量历史路径的情况</a:t>
            </a:r>
            <a:endParaRPr lang="zh-CN" altLang="en-US" sz="2600"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solidFill>
                  <a:srgbClr val="000000">
                    <a:lumMod val="50000"/>
                    <a:lumOff val="50000"/>
                  </a:srgbClr>
                </a:solidFill>
              </a:rPr>
              <a:pPr/>
              <a:t>56</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965104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2339752" y="333375"/>
            <a:ext cx="4973860" cy="1081088"/>
          </a:xfrm>
        </p:spPr>
        <p:txBody>
          <a:bodyPr/>
          <a:lstStyle/>
          <a:p>
            <a:pPr marL="53975" eaLnBrk="1" hangingPunct="1"/>
            <a:r>
              <a:rPr lang="en-US" altLang="zh-CN" dirty="0">
                <a:solidFill>
                  <a:srgbClr val="0044AC"/>
                </a:solidFill>
              </a:rPr>
              <a:t>Any Questions</a:t>
            </a:r>
            <a:r>
              <a:rPr lang="zh-CN" altLang="en-US" dirty="0">
                <a:solidFill>
                  <a:srgbClr val="0044AC"/>
                </a:solidFill>
              </a:rPr>
              <a:t>？</a:t>
            </a:r>
            <a:br>
              <a:rPr lang="zh-CN" altLang="en-US" dirty="0">
                <a:solidFill>
                  <a:srgbClr val="0044AC"/>
                </a:solidFill>
              </a:rPr>
            </a:br>
            <a:endParaRPr lang="zh-CN" altLang="en-US" dirty="0" smtClean="0">
              <a:solidFill>
                <a:srgbClr val="0044AC"/>
              </a:solidFill>
            </a:endParaRPr>
          </a:p>
        </p:txBody>
      </p:sp>
      <p:pic>
        <p:nvPicPr>
          <p:cNvPr id="454660" name="Picture 4" descr="3-3"/>
          <p:cNvPicPr>
            <a:picLocks noGrp="1" noChangeAspect="1" noChangeArrowheads="1"/>
          </p:cNvPicPr>
          <p:nvPr>
            <p:ph sz="half" idx="2"/>
          </p:nvPr>
        </p:nvPicPr>
        <p:blipFill>
          <a:blip r:embed="rId3" cstate="print"/>
          <a:srcRect/>
          <a:stretch>
            <a:fillRect/>
          </a:stretch>
        </p:blipFill>
        <p:spPr>
          <a:xfrm>
            <a:off x="3059832" y="2060848"/>
            <a:ext cx="2448272" cy="2895154"/>
          </a:xfrm>
          <a:noFill/>
        </p:spPr>
      </p:pic>
      <p:sp>
        <p:nvSpPr>
          <p:cNvPr id="2" name="日期占位符 1"/>
          <p:cNvSpPr>
            <a:spLocks noGrp="1"/>
          </p:cNvSpPr>
          <p:nvPr>
            <p:ph type="dt" sz="half" idx="10"/>
          </p:nvPr>
        </p:nvSpPr>
        <p:spPr/>
        <p:txBody>
          <a:bodyPr/>
          <a:lstStyle/>
          <a:p>
            <a:pPr>
              <a:defRPr/>
            </a:pPr>
            <a:fld id="{AC22A2A5-6018-471B-AB5F-C3F70D42E665}" type="datetime10">
              <a:rPr lang="zh-CN" altLang="en-US" smtClean="0"/>
              <a:t>18:52</a:t>
            </a:fld>
            <a:endParaRPr lang="en-US" altLang="zh-CN"/>
          </a:p>
        </p:txBody>
      </p:sp>
      <p:sp>
        <p:nvSpPr>
          <p:cNvPr id="4" name="页脚占位符 3"/>
          <p:cNvSpPr>
            <a:spLocks noGrp="1"/>
          </p:cNvSpPr>
          <p:nvPr>
            <p:ph type="ftr" sz="quarter" idx="11"/>
          </p:nvPr>
        </p:nvSpPr>
        <p:spPr>
          <a:xfrm>
            <a:off x="2699792" y="6381327"/>
            <a:ext cx="3888432" cy="340147"/>
          </a:xfrm>
        </p:spPr>
        <p:txBody>
          <a:bodyPr/>
          <a:lstStyle/>
          <a:p>
            <a:pPr>
              <a:defRPr/>
            </a:pPr>
            <a:r>
              <a:rPr lang="en-US" altLang="zh-CN" sz="1400" b="0" smtClean="0">
                <a:latin typeface="Adobe Jenson Pro" pitchFamily="18" charset="0"/>
              </a:rPr>
              <a:t>Copyright © 2013 Zhenlong Zheng</a:t>
            </a:r>
            <a:endParaRPr lang="zh-CN" altLang="en-US" sz="1400" b="0" dirty="0">
              <a:latin typeface="Adobe Jenson Pro" pitchFamily="18" charset="0"/>
            </a:endParaRPr>
          </a:p>
        </p:txBody>
      </p:sp>
      <p:sp>
        <p:nvSpPr>
          <p:cNvPr id="5" name="灯片编号占位符 4"/>
          <p:cNvSpPr>
            <a:spLocks noGrp="1"/>
          </p:cNvSpPr>
          <p:nvPr>
            <p:ph type="sldNum" sz="quarter" idx="12"/>
          </p:nvPr>
        </p:nvSpPr>
        <p:spPr/>
        <p:txBody>
          <a:bodyPr/>
          <a:lstStyle/>
          <a:p>
            <a:pPr>
              <a:defRPr/>
            </a:pPr>
            <a:fld id="{5CC2B108-31DF-4FE0-8872-C4A8491C00B8}" type="slidenum">
              <a:rPr lang="en-US" altLang="zh-CN" smtClean="0"/>
              <a:pPr>
                <a:defRPr/>
              </a:pPr>
              <a:t>57</a:t>
            </a:fld>
            <a:endParaRPr lang="en-US" altLang="zh-CN"/>
          </a:p>
        </p:txBody>
      </p:sp>
    </p:spTree>
    <p:extLst>
      <p:ext uri="{BB962C8B-B14F-4D97-AF65-F5344CB8AC3E}">
        <p14:creationId xmlns:p14="http://schemas.microsoft.com/office/powerpoint/2010/main" val="3531142057"/>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54660"/>
                                        </p:tgtEl>
                                        <p:attrNameLst>
                                          <p:attrName>style.visibility</p:attrName>
                                        </p:attrNameLst>
                                      </p:cBhvr>
                                      <p:to>
                                        <p:strVal val="visible"/>
                                      </p:to>
                                    </p:set>
                                    <p:animEffect transition="in" filter="wipe(down)">
                                      <p:cBhvr>
                                        <p:cTn id="7" dur="580">
                                          <p:stCondLst>
                                            <p:cond delay="0"/>
                                          </p:stCondLst>
                                        </p:cTn>
                                        <p:tgtEl>
                                          <p:spTgt spid="454660"/>
                                        </p:tgtEl>
                                      </p:cBhvr>
                                    </p:animEffect>
                                    <p:anim calcmode="lin" valueType="num">
                                      <p:cBhvr>
                                        <p:cTn id="8" dur="1822" tmFilter="0,0; 0.14,0.36; 0.43,0.73; 0.71,0.91; 1.0,1.0">
                                          <p:stCondLst>
                                            <p:cond delay="0"/>
                                          </p:stCondLst>
                                        </p:cTn>
                                        <p:tgtEl>
                                          <p:spTgt spid="45466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5466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5466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5466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54660"/>
                                        </p:tgtEl>
                                        <p:attrNameLst>
                                          <p:attrName>ppt_y</p:attrName>
                                        </p:attrNameLst>
                                      </p:cBhvr>
                                      <p:tavLst>
                                        <p:tav tm="0" fmla="#ppt_y-sin(pi*$)/81">
                                          <p:val>
                                            <p:fltVal val="0"/>
                                          </p:val>
                                        </p:tav>
                                        <p:tav tm="100000">
                                          <p:val>
                                            <p:fltVal val="1"/>
                                          </p:val>
                                        </p:tav>
                                      </p:tavLst>
                                    </p:anim>
                                    <p:animScale>
                                      <p:cBhvr>
                                        <p:cTn id="13" dur="26">
                                          <p:stCondLst>
                                            <p:cond delay="650"/>
                                          </p:stCondLst>
                                        </p:cTn>
                                        <p:tgtEl>
                                          <p:spTgt spid="454660"/>
                                        </p:tgtEl>
                                      </p:cBhvr>
                                      <p:to x="100000" y="60000"/>
                                    </p:animScale>
                                    <p:animScale>
                                      <p:cBhvr>
                                        <p:cTn id="14" dur="166" decel="50000">
                                          <p:stCondLst>
                                            <p:cond delay="676"/>
                                          </p:stCondLst>
                                        </p:cTn>
                                        <p:tgtEl>
                                          <p:spTgt spid="454660"/>
                                        </p:tgtEl>
                                      </p:cBhvr>
                                      <p:to x="100000" y="100000"/>
                                    </p:animScale>
                                    <p:animScale>
                                      <p:cBhvr>
                                        <p:cTn id="15" dur="26">
                                          <p:stCondLst>
                                            <p:cond delay="1312"/>
                                          </p:stCondLst>
                                        </p:cTn>
                                        <p:tgtEl>
                                          <p:spTgt spid="454660"/>
                                        </p:tgtEl>
                                      </p:cBhvr>
                                      <p:to x="100000" y="80000"/>
                                    </p:animScale>
                                    <p:animScale>
                                      <p:cBhvr>
                                        <p:cTn id="16" dur="166" decel="50000">
                                          <p:stCondLst>
                                            <p:cond delay="1338"/>
                                          </p:stCondLst>
                                        </p:cTn>
                                        <p:tgtEl>
                                          <p:spTgt spid="454660"/>
                                        </p:tgtEl>
                                      </p:cBhvr>
                                      <p:to x="100000" y="100000"/>
                                    </p:animScale>
                                    <p:animScale>
                                      <p:cBhvr>
                                        <p:cTn id="17" dur="26">
                                          <p:stCondLst>
                                            <p:cond delay="1642"/>
                                          </p:stCondLst>
                                        </p:cTn>
                                        <p:tgtEl>
                                          <p:spTgt spid="454660"/>
                                        </p:tgtEl>
                                      </p:cBhvr>
                                      <p:to x="100000" y="90000"/>
                                    </p:animScale>
                                    <p:animScale>
                                      <p:cBhvr>
                                        <p:cTn id="18" dur="166" decel="50000">
                                          <p:stCondLst>
                                            <p:cond delay="1668"/>
                                          </p:stCondLst>
                                        </p:cTn>
                                        <p:tgtEl>
                                          <p:spTgt spid="454660"/>
                                        </p:tgtEl>
                                      </p:cBhvr>
                                      <p:to x="100000" y="100000"/>
                                    </p:animScale>
                                    <p:animScale>
                                      <p:cBhvr>
                                        <p:cTn id="19" dur="26">
                                          <p:stCondLst>
                                            <p:cond delay="1808"/>
                                          </p:stCondLst>
                                        </p:cTn>
                                        <p:tgtEl>
                                          <p:spTgt spid="454660"/>
                                        </p:tgtEl>
                                      </p:cBhvr>
                                      <p:to x="100000" y="95000"/>
                                    </p:animScale>
                                    <p:animScale>
                                      <p:cBhvr>
                                        <p:cTn id="20" dur="166" decel="50000">
                                          <p:stCondLst>
                                            <p:cond delay="1834"/>
                                          </p:stCondLst>
                                        </p:cTn>
                                        <p:tgtEl>
                                          <p:spTgt spid="4546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6243638"/>
            <a:ext cx="2133600" cy="457200"/>
          </a:xfrm>
          <a:prstGeom prst="rect">
            <a:avLst/>
          </a:prstGeom>
        </p:spPr>
        <p:txBody>
          <a:bodyPr/>
          <a:lstStyle/>
          <a:p>
            <a:pPr>
              <a:defRPr/>
            </a:pPr>
            <a:fld id="{359EA657-1817-485A-ABD6-FDB4DC3B6C42}" type="datetime10">
              <a:rPr lang="zh-CN" altLang="en-US" smtClean="0"/>
              <a:t>18:52</a:t>
            </a:fld>
            <a:endParaRPr lang="en-US" altLang="zh-CN"/>
          </a:p>
        </p:txBody>
      </p:sp>
      <p:sp>
        <p:nvSpPr>
          <p:cNvPr id="3" name="页脚占位符 2"/>
          <p:cNvSpPr>
            <a:spLocks noGrp="1"/>
          </p:cNvSpPr>
          <p:nvPr>
            <p:ph type="ftr" sz="quarter" idx="11"/>
          </p:nvPr>
        </p:nvSpPr>
        <p:spPr>
          <a:xfrm>
            <a:off x="0" y="6248400"/>
            <a:ext cx="5429250" cy="457200"/>
          </a:xfrm>
        </p:spPr>
        <p:txBody>
          <a:bodyPr/>
          <a:lstStyle/>
          <a:p>
            <a:pPr>
              <a:defRPr/>
            </a:pPr>
            <a:r>
              <a:rPr lang="en-US" altLang="zh-CN" smtClean="0"/>
              <a:t>Copyright © 2013 Zhenlong Zheng</a:t>
            </a:r>
            <a:endParaRPr lang="en-US" altLang="zh-CN"/>
          </a:p>
        </p:txBody>
      </p:sp>
      <p:sp>
        <p:nvSpPr>
          <p:cNvPr id="5" name="灯片编号占位符 4"/>
          <p:cNvSpPr>
            <a:spLocks noGrp="1"/>
          </p:cNvSpPr>
          <p:nvPr>
            <p:ph type="sldNum" sz="quarter" idx="12"/>
          </p:nvPr>
        </p:nvSpPr>
        <p:spPr/>
        <p:txBody>
          <a:bodyPr/>
          <a:lstStyle/>
          <a:p>
            <a:pPr>
              <a:defRPr/>
            </a:pPr>
            <a:fld id="{C9CDCDCA-3447-49FF-AF70-0CFC8C343134}" type="slidenum">
              <a:rPr lang="en-US" altLang="zh-CN" smtClean="0"/>
              <a:pPr>
                <a:defRPr/>
              </a:pPr>
              <a:t>58</a:t>
            </a:fld>
            <a:endParaRPr lang="en-US" altLang="zh-CN"/>
          </a:p>
        </p:txBody>
      </p:sp>
      <p:pic>
        <p:nvPicPr>
          <p:cNvPr id="455682" name="Picture 2"/>
          <p:cNvPicPr>
            <a:picLocks noGrp="1" noChangeAspect="1" noChangeArrowheads="1"/>
          </p:cNvPicPr>
          <p:nvPr>
            <p:ph idx="4294967295"/>
          </p:nvPr>
        </p:nvPicPr>
        <p:blipFill>
          <a:blip r:embed="rId3" cstate="print"/>
          <a:srcRect/>
          <a:stretch>
            <a:fillRect/>
          </a:stretch>
        </p:blipFill>
        <p:spPr>
          <a:xfrm>
            <a:off x="1357313" y="0"/>
            <a:ext cx="7786687" cy="6858000"/>
          </a:xfrm>
        </p:spPr>
      </p:pic>
      <p:sp>
        <p:nvSpPr>
          <p:cNvPr id="284675" name="TextBox 2"/>
          <p:cNvSpPr txBox="1">
            <a:spLocks noChangeArrowheads="1"/>
          </p:cNvSpPr>
          <p:nvPr/>
        </p:nvSpPr>
        <p:spPr bwMode="auto">
          <a:xfrm>
            <a:off x="2143125" y="4000500"/>
            <a:ext cx="4857750" cy="369888"/>
          </a:xfrm>
          <a:prstGeom prst="rect">
            <a:avLst/>
          </a:prstGeom>
          <a:noFill/>
          <a:ln w="9525">
            <a:noFill/>
            <a:miter lim="800000"/>
            <a:headEnd/>
            <a:tailEnd/>
          </a:ln>
        </p:spPr>
        <p:txBody>
          <a:bodyPr>
            <a:spAutoFit/>
          </a:bodyPr>
          <a:lstStyle/>
          <a:p>
            <a:endParaRPr lang="zh-CN" altLang="en-US">
              <a:ea typeface="华文细黑"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xit" presetSubtype="0" fill="hold" nodeType="clickEffect">
                                  <p:stCondLst>
                                    <p:cond delay="0"/>
                                  </p:stCondLst>
                                  <p:childTnLst>
                                    <p:animEffect transition="out" filter="fade">
                                      <p:cBhvr>
                                        <p:cTn id="6" dur="2000"/>
                                        <p:tgtEl>
                                          <p:spTgt spid="455682"/>
                                        </p:tgtEl>
                                      </p:cBhvr>
                                    </p:animEffect>
                                    <p:anim calcmode="lin" valueType="num">
                                      <p:cBhvr>
                                        <p:cTn id="7" dur="2000"/>
                                        <p:tgtEl>
                                          <p:spTgt spid="45568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55682"/>
                                        </p:tgtEl>
                                        <p:attrNameLst>
                                          <p:attrName>ppt_h</p:attrName>
                                        </p:attrNameLst>
                                      </p:cBhvr>
                                      <p:tavLst>
                                        <p:tav tm="0">
                                          <p:val>
                                            <p:strVal val="ppt_h"/>
                                          </p:val>
                                        </p:tav>
                                        <p:tav tm="100000">
                                          <p:val>
                                            <p:strVal val="ppt_h"/>
                                          </p:val>
                                        </p:tav>
                                      </p:tavLst>
                                    </p:anim>
                                    <p:set>
                                      <p:cBhvr>
                                        <p:cTn id="9" dur="1" fill="hold">
                                          <p:stCondLst>
                                            <p:cond delay="1999"/>
                                          </p:stCondLst>
                                        </p:cTn>
                                        <p:tgtEl>
                                          <p:spTgt spid="4556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67544" y="404664"/>
            <a:ext cx="6553200" cy="1642120"/>
          </a:xfrm>
        </p:spPr>
        <p:txBody>
          <a:bodyPr lIns="92075" tIns="46038" rIns="92075" bIns="46038">
            <a:normAutofit fontScale="90000"/>
          </a:bodyPr>
          <a:lstStyle/>
          <a:p>
            <a:pPr eaLnBrk="1" hangingPunct="1"/>
            <a:r>
              <a:rPr lang="en-US" altLang="zh-CN" dirty="0" smtClean="0">
                <a:solidFill>
                  <a:schemeClr val="tx2">
                    <a:satMod val="130000"/>
                  </a:schemeClr>
                </a:solidFill>
              </a:rPr>
              <a:t>Tree </a:t>
            </a:r>
            <a:r>
              <a:rPr lang="en-US" altLang="zh-CN" dirty="0">
                <a:solidFill>
                  <a:schemeClr val="tx2">
                    <a:satMod val="130000"/>
                  </a:schemeClr>
                </a:solidFill>
              </a:rPr>
              <a:t>Parameters for asset paying a dividend yield of q</a:t>
            </a:r>
            <a:br>
              <a:rPr lang="en-US" altLang="zh-CN" dirty="0">
                <a:solidFill>
                  <a:schemeClr val="tx2">
                    <a:satMod val="130000"/>
                  </a:schemeClr>
                </a:solidFill>
              </a:rPr>
            </a:br>
            <a:r>
              <a:rPr lang="en-US" altLang="zh-CN" sz="2700" dirty="0">
                <a:solidFill>
                  <a:schemeClr val="tx2">
                    <a:satMod val="130000"/>
                  </a:schemeClr>
                </a:solidFill>
              </a:rPr>
              <a:t>(continued)</a:t>
            </a:r>
          </a:p>
        </p:txBody>
      </p:sp>
      <p:sp>
        <p:nvSpPr>
          <p:cNvPr id="140291" name="Rectangle 3"/>
          <p:cNvSpPr>
            <a:spLocks noGrp="1" noChangeArrowheads="1"/>
          </p:cNvSpPr>
          <p:nvPr>
            <p:ph idx="1"/>
          </p:nvPr>
        </p:nvSpPr>
        <p:spPr>
          <a:xfrm>
            <a:off x="838200" y="2362200"/>
            <a:ext cx="6781800" cy="762000"/>
          </a:xfrm>
        </p:spPr>
        <p:txBody>
          <a:bodyPr lIns="92075" tIns="46038" rIns="92075" bIns="46038">
            <a:normAutofit/>
          </a:bodyPr>
          <a:lstStyle/>
          <a:p>
            <a:pPr marL="365760" indent="-283464" eaLnBrk="1" fontAlgn="auto" hangingPunct="1">
              <a:spcAft>
                <a:spcPts val="0"/>
              </a:spcAft>
              <a:buFont typeface="Wingdings" pitchFamily="2" charset="2"/>
              <a:buNone/>
              <a:defRPr/>
            </a:pPr>
            <a:r>
              <a:rPr lang="en-US" dirty="0" smtClean="0"/>
              <a:t>	</a:t>
            </a:r>
            <a:r>
              <a:rPr lang="en-US" sz="2600" dirty="0" smtClean="0"/>
              <a:t>When </a:t>
            </a:r>
            <a:r>
              <a:rPr lang="en-US" sz="2600" dirty="0" err="1">
                <a:latin typeface="Symbol" pitchFamily="18" charset="2"/>
              </a:rPr>
              <a:t>D</a:t>
            </a:r>
            <a:r>
              <a:rPr lang="en-US" sz="2600" i="1" dirty="0" err="1"/>
              <a:t>t</a:t>
            </a:r>
            <a:r>
              <a:rPr lang="en-US" sz="2600" dirty="0"/>
              <a:t> is small a solution to the </a:t>
            </a:r>
            <a:r>
              <a:rPr lang="en-US" sz="2600" dirty="0" smtClean="0"/>
              <a:t>equations is</a:t>
            </a:r>
            <a:endParaRPr lang="en-US" sz="2600" dirty="0"/>
          </a:p>
        </p:txBody>
      </p:sp>
      <p:sp>
        <p:nvSpPr>
          <p:cNvPr id="10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10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47AFEF-E2E7-442F-8D0B-08B79205D4BE}" type="slidenum">
              <a:rPr lang="en-US" altLang="en-US"/>
              <a:pPr eaLnBrk="1" hangingPunct="1"/>
              <a:t>6</a:t>
            </a:fld>
            <a:endParaRPr lang="en-US" altLang="en-US"/>
          </a:p>
        </p:txBody>
      </p:sp>
      <p:graphicFrame>
        <p:nvGraphicFramePr>
          <p:cNvPr id="1026" name="Object 4"/>
          <p:cNvGraphicFramePr>
            <a:graphicFrameLocks/>
          </p:cNvGraphicFramePr>
          <p:nvPr/>
        </p:nvGraphicFramePr>
        <p:xfrm>
          <a:off x="2362200" y="3124200"/>
          <a:ext cx="2662238" cy="2736850"/>
        </p:xfrm>
        <a:graphic>
          <a:graphicData uri="http://schemas.openxmlformats.org/presentationml/2006/ole">
            <mc:AlternateContent xmlns:mc="http://schemas.openxmlformats.org/markup-compatibility/2006">
              <mc:Choice xmlns:v="urn:schemas-microsoft-com:vml" Requires="v">
                <p:oleObj spid="_x0000_s257036" name="Equation" r:id="rId4" imgW="952200" imgH="1143000" progId="Equation.3">
                  <p:embed/>
                </p:oleObj>
              </mc:Choice>
              <mc:Fallback>
                <p:oleObj name="Equation" r:id="rId4" imgW="952200" imgH="11430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124200"/>
                        <a:ext cx="2662238"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日期占位符 1"/>
          <p:cNvSpPr>
            <a:spLocks noGrp="1"/>
          </p:cNvSpPr>
          <p:nvPr>
            <p:ph type="dt" sz="half" idx="10"/>
          </p:nvPr>
        </p:nvSpPr>
        <p:spPr/>
        <p:txBody>
          <a:bodyPr/>
          <a:lstStyle/>
          <a:p>
            <a:pPr>
              <a:defRPr/>
            </a:pPr>
            <a:fld id="{3E0F8DA4-32D0-4CB2-B2A6-E956FE6C305B}" type="datetime10">
              <a:rPr lang="zh-CN" altLang="en-US" smtClean="0"/>
              <a:t>18:52</a:t>
            </a:fld>
            <a:endParaRPr lang="en-US" altLang="zh-CN"/>
          </a:p>
        </p:txBody>
      </p:sp>
    </p:spTree>
    <p:extLst>
      <p:ext uri="{BB962C8B-B14F-4D97-AF65-F5344CB8AC3E}">
        <p14:creationId xmlns:p14="http://schemas.microsoft.com/office/powerpoint/2010/main" val="6995323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62849" y="350057"/>
            <a:ext cx="7467600" cy="1752600"/>
          </a:xfrm>
        </p:spPr>
        <p:txBody>
          <a:bodyPr lIns="92075" tIns="46038" rIns="92075" bIns="46038"/>
          <a:lstStyle/>
          <a:p>
            <a:pPr eaLnBrk="1" hangingPunct="1"/>
            <a:r>
              <a:rPr lang="en-US" altLang="zh-CN" sz="3800" dirty="0">
                <a:solidFill>
                  <a:schemeClr val="tx2">
                    <a:satMod val="130000"/>
                  </a:schemeClr>
                </a:solidFill>
              </a:rPr>
              <a:t>The Complete Tree</a:t>
            </a:r>
            <a:br>
              <a:rPr lang="en-US" altLang="zh-CN" sz="3800" dirty="0">
                <a:solidFill>
                  <a:schemeClr val="tx2">
                    <a:satMod val="130000"/>
                  </a:schemeClr>
                </a:solidFill>
              </a:rPr>
            </a:br>
            <a:r>
              <a:rPr lang="en-US" altLang="zh-CN" sz="2400" dirty="0">
                <a:solidFill>
                  <a:schemeClr val="tx2">
                    <a:satMod val="130000"/>
                  </a:schemeClr>
                </a:solidFill>
              </a:rPr>
              <a:t>(Figure 20.2, page 430)</a:t>
            </a: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A141A7-E74F-4C76-8055-925EA1527D35}" type="slidenum">
              <a:rPr lang="en-US" altLang="en-US"/>
              <a:pPr eaLnBrk="1" hangingPunct="1"/>
              <a:t>7</a:t>
            </a:fld>
            <a:endParaRPr lang="en-US" altLang="en-US"/>
          </a:p>
        </p:txBody>
      </p:sp>
      <p:grpSp>
        <p:nvGrpSpPr>
          <p:cNvPr id="26629" name="Group 54"/>
          <p:cNvGrpSpPr>
            <a:grpSpLocks/>
          </p:cNvGrpSpPr>
          <p:nvPr/>
        </p:nvGrpSpPr>
        <p:grpSpPr bwMode="auto">
          <a:xfrm>
            <a:off x="1143000" y="1828800"/>
            <a:ext cx="6765925" cy="4286250"/>
            <a:chOff x="1219200" y="1828800"/>
            <a:chExt cx="6765925" cy="4286250"/>
          </a:xfrm>
        </p:grpSpPr>
        <p:sp>
          <p:nvSpPr>
            <p:cNvPr id="26631" name="Rectangle 5"/>
            <p:cNvSpPr>
              <a:spLocks noChangeArrowheads="1"/>
            </p:cNvSpPr>
            <p:nvPr/>
          </p:nvSpPr>
          <p:spPr bwMode="auto">
            <a:xfrm>
              <a:off x="6400800" y="1828800"/>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latin typeface="Times New Roman" pitchFamily="18" charset="0"/>
                  <a:ea typeface="宋体" pitchFamily="2" charset="-122"/>
                </a:rPr>
                <a:t>u</a:t>
              </a:r>
              <a:r>
                <a:rPr lang="en-US" altLang="zh-CN" sz="2000" i="1" baseline="30000">
                  <a:ea typeface="宋体" pitchFamily="2" charset="-122"/>
                </a:rPr>
                <a:t>4</a:t>
              </a:r>
              <a:r>
                <a:rPr lang="en-US" altLang="zh-CN" sz="2000" i="1">
                  <a:ea typeface="宋体" pitchFamily="2" charset="-122"/>
                </a:rPr>
                <a:t> </a:t>
              </a:r>
            </a:p>
          </p:txBody>
        </p:sp>
        <p:grpSp>
          <p:nvGrpSpPr>
            <p:cNvPr id="26632" name="Group 53"/>
            <p:cNvGrpSpPr>
              <a:grpSpLocks/>
            </p:cNvGrpSpPr>
            <p:nvPr/>
          </p:nvGrpSpPr>
          <p:grpSpPr bwMode="auto">
            <a:xfrm>
              <a:off x="1219200" y="2133600"/>
              <a:ext cx="6626225" cy="3981450"/>
              <a:chOff x="1219200" y="2133600"/>
              <a:chExt cx="6626225" cy="3981450"/>
            </a:xfrm>
          </p:grpSpPr>
          <p:sp>
            <p:nvSpPr>
              <p:cNvPr id="26633" name="Rectangle 4"/>
              <p:cNvSpPr>
                <a:spLocks noChangeArrowheads="1"/>
              </p:cNvSpPr>
              <p:nvPr/>
            </p:nvSpPr>
            <p:spPr bwMode="auto">
              <a:xfrm>
                <a:off x="6400800" y="2819400"/>
                <a:ext cx="122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latin typeface="Times New Roman" pitchFamily="18" charset="0"/>
                    <a:ea typeface="宋体" pitchFamily="2" charset="-122"/>
                  </a:rPr>
                  <a:t>u</a:t>
                </a:r>
                <a:r>
                  <a:rPr lang="en-US" altLang="zh-CN" sz="2000" i="1" baseline="30000">
                    <a:ea typeface="宋体" pitchFamily="2" charset="-122"/>
                  </a:rPr>
                  <a:t>2</a:t>
                </a:r>
                <a:r>
                  <a:rPr lang="en-US" altLang="zh-CN" sz="2000" i="1">
                    <a:ea typeface="宋体" pitchFamily="2" charset="-122"/>
                  </a:rPr>
                  <a:t> </a:t>
                </a:r>
              </a:p>
            </p:txBody>
          </p:sp>
          <p:sp>
            <p:nvSpPr>
              <p:cNvPr id="26634" name="Rectangle 6"/>
              <p:cNvSpPr>
                <a:spLocks noChangeArrowheads="1"/>
              </p:cNvSpPr>
              <p:nvPr/>
            </p:nvSpPr>
            <p:spPr bwMode="auto">
              <a:xfrm>
                <a:off x="6400800" y="4724400"/>
                <a:ext cx="757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latin typeface="Times New Roman" pitchFamily="18" charset="0"/>
                    <a:ea typeface="宋体" pitchFamily="2" charset="-122"/>
                  </a:rPr>
                  <a:t>d</a:t>
                </a:r>
                <a:r>
                  <a:rPr lang="en-US" altLang="zh-CN" sz="2000" i="1" baseline="30000">
                    <a:ea typeface="宋体" pitchFamily="2" charset="-122"/>
                  </a:rPr>
                  <a:t>2</a:t>
                </a:r>
                <a:r>
                  <a:rPr lang="en-US" altLang="zh-CN" sz="2000" i="1">
                    <a:ea typeface="宋体" pitchFamily="2" charset="-122"/>
                  </a:rPr>
                  <a:t> </a:t>
                </a:r>
              </a:p>
            </p:txBody>
          </p:sp>
          <p:sp>
            <p:nvSpPr>
              <p:cNvPr id="26635" name="Rectangle 7"/>
              <p:cNvSpPr>
                <a:spLocks noChangeArrowheads="1"/>
              </p:cNvSpPr>
              <p:nvPr/>
            </p:nvSpPr>
            <p:spPr bwMode="auto">
              <a:xfrm>
                <a:off x="6477000" y="5715000"/>
                <a:ext cx="136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latin typeface="Times New Roman" pitchFamily="18" charset="0"/>
                    <a:ea typeface="宋体" pitchFamily="2" charset="-122"/>
                  </a:rPr>
                  <a:t>d</a:t>
                </a:r>
                <a:r>
                  <a:rPr lang="en-US" altLang="zh-CN" sz="2000" i="1" baseline="30000">
                    <a:ea typeface="宋体" pitchFamily="2" charset="-122"/>
                  </a:rPr>
                  <a:t>4</a:t>
                </a:r>
                <a:r>
                  <a:rPr lang="en-US" altLang="zh-CN" sz="2000" i="1">
                    <a:ea typeface="宋体" pitchFamily="2" charset="-122"/>
                  </a:rPr>
                  <a:t> </a:t>
                </a:r>
              </a:p>
            </p:txBody>
          </p:sp>
          <p:grpSp>
            <p:nvGrpSpPr>
              <p:cNvPr id="26636" name="Group 8"/>
              <p:cNvGrpSpPr>
                <a:grpSpLocks/>
              </p:cNvGrpSpPr>
              <p:nvPr/>
            </p:nvGrpSpPr>
            <p:grpSpPr bwMode="auto">
              <a:xfrm>
                <a:off x="1219200" y="2133600"/>
                <a:ext cx="5686425" cy="3827462"/>
                <a:chOff x="399" y="1143"/>
                <a:chExt cx="4918" cy="2617"/>
              </a:xfrm>
            </p:grpSpPr>
            <p:grpSp>
              <p:nvGrpSpPr>
                <p:cNvPr id="26637" name="Group 9"/>
                <p:cNvGrpSpPr>
                  <a:grpSpLocks/>
                </p:cNvGrpSpPr>
                <p:nvPr/>
              </p:nvGrpSpPr>
              <p:grpSpPr bwMode="auto">
                <a:xfrm>
                  <a:off x="697" y="1143"/>
                  <a:ext cx="4176" cy="2617"/>
                  <a:chOff x="697" y="1143"/>
                  <a:chExt cx="4176" cy="2617"/>
                </a:xfrm>
              </p:grpSpPr>
              <p:grpSp>
                <p:nvGrpSpPr>
                  <p:cNvPr id="26649" name="Group 10"/>
                  <p:cNvGrpSpPr>
                    <a:grpSpLocks/>
                  </p:cNvGrpSpPr>
                  <p:nvPr/>
                </p:nvGrpSpPr>
                <p:grpSpPr bwMode="auto">
                  <a:xfrm>
                    <a:off x="697" y="2124"/>
                    <a:ext cx="1044" cy="655"/>
                    <a:chOff x="697" y="2124"/>
                    <a:chExt cx="1044" cy="655"/>
                  </a:xfrm>
                </p:grpSpPr>
                <p:sp>
                  <p:nvSpPr>
                    <p:cNvPr id="26677" name="Line 11"/>
                    <p:cNvSpPr>
                      <a:spLocks noChangeShapeType="1"/>
                    </p:cNvSpPr>
                    <p:nvPr/>
                  </p:nvSpPr>
                  <p:spPr bwMode="auto">
                    <a:xfrm flipV="1">
                      <a:off x="697" y="2124"/>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78" name="Line 12"/>
                    <p:cNvSpPr>
                      <a:spLocks noChangeShapeType="1"/>
                    </p:cNvSpPr>
                    <p:nvPr/>
                  </p:nvSpPr>
                  <p:spPr bwMode="auto">
                    <a:xfrm>
                      <a:off x="697" y="2451"/>
                      <a:ext cx="1044" cy="3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6650" name="Group 13"/>
                  <p:cNvGrpSpPr>
                    <a:grpSpLocks/>
                  </p:cNvGrpSpPr>
                  <p:nvPr/>
                </p:nvGrpSpPr>
                <p:grpSpPr bwMode="auto">
                  <a:xfrm>
                    <a:off x="1741" y="1797"/>
                    <a:ext cx="1044" cy="654"/>
                    <a:chOff x="1741" y="1797"/>
                    <a:chExt cx="1044" cy="654"/>
                  </a:xfrm>
                </p:grpSpPr>
                <p:sp>
                  <p:nvSpPr>
                    <p:cNvPr id="26675" name="Line 14"/>
                    <p:cNvSpPr>
                      <a:spLocks noChangeShapeType="1"/>
                    </p:cNvSpPr>
                    <p:nvPr/>
                  </p:nvSpPr>
                  <p:spPr bwMode="auto">
                    <a:xfrm flipV="1">
                      <a:off x="1741" y="1797"/>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76" name="Line 15"/>
                    <p:cNvSpPr>
                      <a:spLocks noChangeShapeType="1"/>
                    </p:cNvSpPr>
                    <p:nvPr/>
                  </p:nvSpPr>
                  <p:spPr bwMode="auto">
                    <a:xfrm>
                      <a:off x="1741" y="2124"/>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6651" name="Group 16"/>
                  <p:cNvGrpSpPr>
                    <a:grpSpLocks/>
                  </p:cNvGrpSpPr>
                  <p:nvPr/>
                </p:nvGrpSpPr>
                <p:grpSpPr bwMode="auto">
                  <a:xfrm>
                    <a:off x="1741" y="2451"/>
                    <a:ext cx="1044" cy="655"/>
                    <a:chOff x="1741" y="2451"/>
                    <a:chExt cx="1044" cy="655"/>
                  </a:xfrm>
                </p:grpSpPr>
                <p:sp>
                  <p:nvSpPr>
                    <p:cNvPr id="26673" name="Line 17"/>
                    <p:cNvSpPr>
                      <a:spLocks noChangeShapeType="1"/>
                    </p:cNvSpPr>
                    <p:nvPr/>
                  </p:nvSpPr>
                  <p:spPr bwMode="auto">
                    <a:xfrm flipV="1">
                      <a:off x="1741" y="2451"/>
                      <a:ext cx="1044" cy="3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74" name="Line 18"/>
                    <p:cNvSpPr>
                      <a:spLocks noChangeShapeType="1"/>
                    </p:cNvSpPr>
                    <p:nvPr/>
                  </p:nvSpPr>
                  <p:spPr bwMode="auto">
                    <a:xfrm>
                      <a:off x="1741" y="2779"/>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6652" name="Group 19"/>
                  <p:cNvGrpSpPr>
                    <a:grpSpLocks/>
                  </p:cNvGrpSpPr>
                  <p:nvPr/>
                </p:nvGrpSpPr>
                <p:grpSpPr bwMode="auto">
                  <a:xfrm>
                    <a:off x="2785" y="1470"/>
                    <a:ext cx="1044" cy="654"/>
                    <a:chOff x="2785" y="1470"/>
                    <a:chExt cx="1044" cy="654"/>
                  </a:xfrm>
                </p:grpSpPr>
                <p:sp>
                  <p:nvSpPr>
                    <p:cNvPr id="26671" name="Line 20"/>
                    <p:cNvSpPr>
                      <a:spLocks noChangeShapeType="1"/>
                    </p:cNvSpPr>
                    <p:nvPr/>
                  </p:nvSpPr>
                  <p:spPr bwMode="auto">
                    <a:xfrm flipV="1">
                      <a:off x="2785" y="1470"/>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72" name="Line 21"/>
                    <p:cNvSpPr>
                      <a:spLocks noChangeShapeType="1"/>
                    </p:cNvSpPr>
                    <p:nvPr/>
                  </p:nvSpPr>
                  <p:spPr bwMode="auto">
                    <a:xfrm>
                      <a:off x="2785" y="1797"/>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6653" name="Group 22"/>
                  <p:cNvGrpSpPr>
                    <a:grpSpLocks/>
                  </p:cNvGrpSpPr>
                  <p:nvPr/>
                </p:nvGrpSpPr>
                <p:grpSpPr bwMode="auto">
                  <a:xfrm>
                    <a:off x="2785" y="2124"/>
                    <a:ext cx="1044" cy="655"/>
                    <a:chOff x="2785" y="2124"/>
                    <a:chExt cx="1044" cy="655"/>
                  </a:xfrm>
                </p:grpSpPr>
                <p:sp>
                  <p:nvSpPr>
                    <p:cNvPr id="26669" name="Line 23"/>
                    <p:cNvSpPr>
                      <a:spLocks noChangeShapeType="1"/>
                    </p:cNvSpPr>
                    <p:nvPr/>
                  </p:nvSpPr>
                  <p:spPr bwMode="auto">
                    <a:xfrm flipV="1">
                      <a:off x="2785" y="2124"/>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70" name="Line 24"/>
                    <p:cNvSpPr>
                      <a:spLocks noChangeShapeType="1"/>
                    </p:cNvSpPr>
                    <p:nvPr/>
                  </p:nvSpPr>
                  <p:spPr bwMode="auto">
                    <a:xfrm>
                      <a:off x="2785" y="2451"/>
                      <a:ext cx="1044" cy="3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6654" name="Group 25"/>
                  <p:cNvGrpSpPr>
                    <a:grpSpLocks/>
                  </p:cNvGrpSpPr>
                  <p:nvPr/>
                </p:nvGrpSpPr>
                <p:grpSpPr bwMode="auto">
                  <a:xfrm>
                    <a:off x="2785" y="2779"/>
                    <a:ext cx="1044" cy="654"/>
                    <a:chOff x="2785" y="2779"/>
                    <a:chExt cx="1044" cy="654"/>
                  </a:xfrm>
                </p:grpSpPr>
                <p:sp>
                  <p:nvSpPr>
                    <p:cNvPr id="26667" name="Line 26"/>
                    <p:cNvSpPr>
                      <a:spLocks noChangeShapeType="1"/>
                    </p:cNvSpPr>
                    <p:nvPr/>
                  </p:nvSpPr>
                  <p:spPr bwMode="auto">
                    <a:xfrm flipV="1">
                      <a:off x="2785" y="2779"/>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68" name="Line 27"/>
                    <p:cNvSpPr>
                      <a:spLocks noChangeShapeType="1"/>
                    </p:cNvSpPr>
                    <p:nvPr/>
                  </p:nvSpPr>
                  <p:spPr bwMode="auto">
                    <a:xfrm>
                      <a:off x="2785" y="3106"/>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6655" name="Group 28"/>
                  <p:cNvGrpSpPr>
                    <a:grpSpLocks/>
                  </p:cNvGrpSpPr>
                  <p:nvPr/>
                </p:nvGrpSpPr>
                <p:grpSpPr bwMode="auto">
                  <a:xfrm>
                    <a:off x="3829" y="3106"/>
                    <a:ext cx="1044" cy="654"/>
                    <a:chOff x="3829" y="3106"/>
                    <a:chExt cx="1044" cy="654"/>
                  </a:xfrm>
                </p:grpSpPr>
                <p:sp>
                  <p:nvSpPr>
                    <p:cNvPr id="26665" name="Line 29"/>
                    <p:cNvSpPr>
                      <a:spLocks noChangeShapeType="1"/>
                    </p:cNvSpPr>
                    <p:nvPr/>
                  </p:nvSpPr>
                  <p:spPr bwMode="auto">
                    <a:xfrm flipV="1">
                      <a:off x="3829" y="3106"/>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66" name="Line 30"/>
                    <p:cNvSpPr>
                      <a:spLocks noChangeShapeType="1"/>
                    </p:cNvSpPr>
                    <p:nvPr/>
                  </p:nvSpPr>
                  <p:spPr bwMode="auto">
                    <a:xfrm>
                      <a:off x="3829" y="3433"/>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6656" name="Group 31"/>
                  <p:cNvGrpSpPr>
                    <a:grpSpLocks/>
                  </p:cNvGrpSpPr>
                  <p:nvPr/>
                </p:nvGrpSpPr>
                <p:grpSpPr bwMode="auto">
                  <a:xfrm>
                    <a:off x="3829" y="2451"/>
                    <a:ext cx="1044" cy="655"/>
                    <a:chOff x="3829" y="2451"/>
                    <a:chExt cx="1044" cy="655"/>
                  </a:xfrm>
                </p:grpSpPr>
                <p:sp>
                  <p:nvSpPr>
                    <p:cNvPr id="26663" name="Line 32"/>
                    <p:cNvSpPr>
                      <a:spLocks noChangeShapeType="1"/>
                    </p:cNvSpPr>
                    <p:nvPr/>
                  </p:nvSpPr>
                  <p:spPr bwMode="auto">
                    <a:xfrm flipV="1">
                      <a:off x="3829" y="2451"/>
                      <a:ext cx="1044" cy="3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64" name="Line 33"/>
                    <p:cNvSpPr>
                      <a:spLocks noChangeShapeType="1"/>
                    </p:cNvSpPr>
                    <p:nvPr/>
                  </p:nvSpPr>
                  <p:spPr bwMode="auto">
                    <a:xfrm>
                      <a:off x="3829" y="2779"/>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6657" name="Group 34"/>
                  <p:cNvGrpSpPr>
                    <a:grpSpLocks/>
                  </p:cNvGrpSpPr>
                  <p:nvPr/>
                </p:nvGrpSpPr>
                <p:grpSpPr bwMode="auto">
                  <a:xfrm>
                    <a:off x="3829" y="1797"/>
                    <a:ext cx="1044" cy="654"/>
                    <a:chOff x="3829" y="1797"/>
                    <a:chExt cx="1044" cy="654"/>
                  </a:xfrm>
                </p:grpSpPr>
                <p:sp>
                  <p:nvSpPr>
                    <p:cNvPr id="26661" name="Line 35"/>
                    <p:cNvSpPr>
                      <a:spLocks noChangeShapeType="1"/>
                    </p:cNvSpPr>
                    <p:nvPr/>
                  </p:nvSpPr>
                  <p:spPr bwMode="auto">
                    <a:xfrm flipV="1">
                      <a:off x="3829" y="1797"/>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62" name="Line 36"/>
                    <p:cNvSpPr>
                      <a:spLocks noChangeShapeType="1"/>
                    </p:cNvSpPr>
                    <p:nvPr/>
                  </p:nvSpPr>
                  <p:spPr bwMode="auto">
                    <a:xfrm>
                      <a:off x="3829" y="2124"/>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6658" name="Group 37"/>
                  <p:cNvGrpSpPr>
                    <a:grpSpLocks/>
                  </p:cNvGrpSpPr>
                  <p:nvPr/>
                </p:nvGrpSpPr>
                <p:grpSpPr bwMode="auto">
                  <a:xfrm>
                    <a:off x="3829" y="1143"/>
                    <a:ext cx="1044" cy="654"/>
                    <a:chOff x="3829" y="1143"/>
                    <a:chExt cx="1044" cy="654"/>
                  </a:xfrm>
                </p:grpSpPr>
                <p:sp>
                  <p:nvSpPr>
                    <p:cNvPr id="26659" name="Line 38"/>
                    <p:cNvSpPr>
                      <a:spLocks noChangeShapeType="1"/>
                    </p:cNvSpPr>
                    <p:nvPr/>
                  </p:nvSpPr>
                  <p:spPr bwMode="auto">
                    <a:xfrm flipV="1">
                      <a:off x="3829" y="1143"/>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60" name="Line 39"/>
                    <p:cNvSpPr>
                      <a:spLocks noChangeShapeType="1"/>
                    </p:cNvSpPr>
                    <p:nvPr/>
                  </p:nvSpPr>
                  <p:spPr bwMode="auto">
                    <a:xfrm>
                      <a:off x="3829" y="1470"/>
                      <a:ext cx="1044" cy="3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26638" name="Rectangle 40"/>
                <p:cNvSpPr>
                  <a:spLocks noChangeArrowheads="1"/>
                </p:cNvSpPr>
                <p:nvPr/>
              </p:nvSpPr>
              <p:spPr bwMode="auto">
                <a:xfrm>
                  <a:off x="399" y="2277"/>
                  <a:ext cx="40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ea typeface="宋体" pitchFamily="2" charset="-122"/>
                    </a:rPr>
                    <a:t> </a:t>
                  </a:r>
                </a:p>
              </p:txBody>
            </p:sp>
            <p:sp>
              <p:nvSpPr>
                <p:cNvPr id="26639" name="Rectangle 41"/>
                <p:cNvSpPr>
                  <a:spLocks noChangeArrowheads="1"/>
                </p:cNvSpPr>
                <p:nvPr/>
              </p:nvSpPr>
              <p:spPr bwMode="auto">
                <a:xfrm>
                  <a:off x="1599" y="1832"/>
                  <a:ext cx="517"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latin typeface="Times New Roman" pitchFamily="18" charset="0"/>
                      <a:ea typeface="宋体" pitchFamily="2" charset="-122"/>
                    </a:rPr>
                    <a:t>u</a:t>
                  </a:r>
                  <a:r>
                    <a:rPr lang="en-US" altLang="zh-CN" sz="2000" i="1">
                      <a:ea typeface="宋体" pitchFamily="2" charset="-122"/>
                    </a:rPr>
                    <a:t> </a:t>
                  </a:r>
                </a:p>
              </p:txBody>
            </p:sp>
            <p:sp>
              <p:nvSpPr>
                <p:cNvPr id="26640" name="Rectangle 42"/>
                <p:cNvSpPr>
                  <a:spLocks noChangeArrowheads="1"/>
                </p:cNvSpPr>
                <p:nvPr/>
              </p:nvSpPr>
              <p:spPr bwMode="auto">
                <a:xfrm>
                  <a:off x="1551" y="2457"/>
                  <a:ext cx="51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latin typeface="Times New Roman" pitchFamily="18" charset="0"/>
                      <a:ea typeface="宋体" pitchFamily="2" charset="-122"/>
                    </a:rPr>
                    <a:t>d </a:t>
                  </a:r>
                </a:p>
              </p:txBody>
            </p:sp>
            <p:sp>
              <p:nvSpPr>
                <p:cNvPr id="26641" name="Rectangle 43"/>
                <p:cNvSpPr>
                  <a:spLocks noChangeArrowheads="1"/>
                </p:cNvSpPr>
                <p:nvPr/>
              </p:nvSpPr>
              <p:spPr bwMode="auto">
                <a:xfrm>
                  <a:off x="2634" y="2110"/>
                  <a:ext cx="40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ea typeface="宋体" pitchFamily="2" charset="-122"/>
                    </a:rPr>
                    <a:t> </a:t>
                  </a:r>
                </a:p>
              </p:txBody>
            </p:sp>
            <p:sp>
              <p:nvSpPr>
                <p:cNvPr id="26642" name="Rectangle 44"/>
                <p:cNvSpPr>
                  <a:spLocks noChangeArrowheads="1"/>
                </p:cNvSpPr>
                <p:nvPr/>
              </p:nvSpPr>
              <p:spPr bwMode="auto">
                <a:xfrm>
                  <a:off x="4911" y="2277"/>
                  <a:ext cx="40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ea typeface="宋体" pitchFamily="2" charset="-122"/>
                    </a:rPr>
                    <a:t> </a:t>
                  </a:r>
                </a:p>
              </p:txBody>
            </p:sp>
            <p:sp>
              <p:nvSpPr>
                <p:cNvPr id="26643" name="Rectangle 45"/>
                <p:cNvSpPr>
                  <a:spLocks noChangeArrowheads="1"/>
                </p:cNvSpPr>
                <p:nvPr/>
              </p:nvSpPr>
              <p:spPr bwMode="auto">
                <a:xfrm>
                  <a:off x="2536" y="1467"/>
                  <a:ext cx="66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latin typeface="Times New Roman" pitchFamily="18" charset="0"/>
                      <a:ea typeface="宋体" pitchFamily="2" charset="-122"/>
                    </a:rPr>
                    <a:t>u</a:t>
                  </a:r>
                  <a:r>
                    <a:rPr lang="en-US" altLang="zh-CN" sz="2000" i="1" baseline="30000">
                      <a:ea typeface="宋体" pitchFamily="2" charset="-122"/>
                    </a:rPr>
                    <a:t>2</a:t>
                  </a:r>
                  <a:r>
                    <a:rPr lang="en-US" altLang="zh-CN" sz="2000" i="1">
                      <a:ea typeface="宋体" pitchFamily="2" charset="-122"/>
                    </a:rPr>
                    <a:t> </a:t>
                  </a:r>
                </a:p>
              </p:txBody>
            </p:sp>
            <p:sp>
              <p:nvSpPr>
                <p:cNvPr id="26644" name="Rectangle 46"/>
                <p:cNvSpPr>
                  <a:spLocks noChangeArrowheads="1"/>
                </p:cNvSpPr>
                <p:nvPr/>
              </p:nvSpPr>
              <p:spPr bwMode="auto">
                <a:xfrm>
                  <a:off x="2582" y="2822"/>
                  <a:ext cx="66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latin typeface="Times New Roman" pitchFamily="18" charset="0"/>
                      <a:ea typeface="宋体" pitchFamily="2" charset="-122"/>
                    </a:rPr>
                    <a:t>d</a:t>
                  </a:r>
                  <a:r>
                    <a:rPr lang="en-US" altLang="zh-CN" sz="2000" i="1" baseline="30000">
                      <a:ea typeface="宋体" pitchFamily="2" charset="-122"/>
                    </a:rPr>
                    <a:t>2</a:t>
                  </a:r>
                  <a:r>
                    <a:rPr lang="en-US" altLang="zh-CN" sz="2000" i="1">
                      <a:ea typeface="宋体" pitchFamily="2" charset="-122"/>
                    </a:rPr>
                    <a:t> </a:t>
                  </a:r>
                </a:p>
              </p:txBody>
            </p:sp>
            <p:sp>
              <p:nvSpPr>
                <p:cNvPr id="26645" name="Rectangle 47"/>
                <p:cNvSpPr>
                  <a:spLocks noChangeArrowheads="1"/>
                </p:cNvSpPr>
                <p:nvPr/>
              </p:nvSpPr>
              <p:spPr bwMode="auto">
                <a:xfrm>
                  <a:off x="3592" y="1207"/>
                  <a:ext cx="66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latin typeface="Times New Roman" pitchFamily="18" charset="0"/>
                      <a:ea typeface="宋体" pitchFamily="2" charset="-122"/>
                    </a:rPr>
                    <a:t>u</a:t>
                  </a:r>
                  <a:r>
                    <a:rPr lang="en-US" altLang="zh-CN" sz="2000" i="1" baseline="30000">
                      <a:ea typeface="宋体" pitchFamily="2" charset="-122"/>
                    </a:rPr>
                    <a:t>3</a:t>
                  </a:r>
                  <a:r>
                    <a:rPr lang="en-US" altLang="zh-CN" sz="2000" i="1">
                      <a:ea typeface="宋体" pitchFamily="2" charset="-122"/>
                    </a:rPr>
                    <a:t> </a:t>
                  </a:r>
                </a:p>
              </p:txBody>
            </p:sp>
            <p:sp>
              <p:nvSpPr>
                <p:cNvPr id="26646" name="Rectangle 48"/>
                <p:cNvSpPr>
                  <a:spLocks noChangeArrowheads="1"/>
                </p:cNvSpPr>
                <p:nvPr/>
              </p:nvSpPr>
              <p:spPr bwMode="auto">
                <a:xfrm>
                  <a:off x="3628" y="1832"/>
                  <a:ext cx="46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latin typeface="Times New Roman" pitchFamily="18" charset="0"/>
                      <a:ea typeface="宋体" pitchFamily="2" charset="-122"/>
                    </a:rPr>
                    <a:t>u</a:t>
                  </a:r>
                  <a:r>
                    <a:rPr lang="en-US" altLang="zh-CN" sz="2000" i="1">
                      <a:ea typeface="宋体" pitchFamily="2" charset="-122"/>
                    </a:rPr>
                    <a:t> </a:t>
                  </a:r>
                </a:p>
              </p:txBody>
            </p:sp>
            <p:sp>
              <p:nvSpPr>
                <p:cNvPr id="26647" name="Rectangle 49"/>
                <p:cNvSpPr>
                  <a:spLocks noChangeArrowheads="1"/>
                </p:cNvSpPr>
                <p:nvPr/>
              </p:nvSpPr>
              <p:spPr bwMode="auto">
                <a:xfrm>
                  <a:off x="3646" y="2510"/>
                  <a:ext cx="517"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latin typeface="Times New Roman" pitchFamily="18" charset="0"/>
                      <a:ea typeface="宋体" pitchFamily="2" charset="-122"/>
                    </a:rPr>
                    <a:t>d</a:t>
                  </a:r>
                  <a:r>
                    <a:rPr lang="en-US" altLang="zh-CN" sz="2000" i="1">
                      <a:ea typeface="宋体" pitchFamily="2" charset="-122"/>
                    </a:rPr>
                    <a:t> </a:t>
                  </a:r>
                </a:p>
              </p:txBody>
            </p:sp>
            <p:sp>
              <p:nvSpPr>
                <p:cNvPr id="26648" name="Rectangle 50"/>
                <p:cNvSpPr>
                  <a:spLocks noChangeArrowheads="1"/>
                </p:cNvSpPr>
                <p:nvPr/>
              </p:nvSpPr>
              <p:spPr bwMode="auto">
                <a:xfrm>
                  <a:off x="3562" y="3083"/>
                  <a:ext cx="737"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zh-CN" sz="2000" i="1">
                      <a:latin typeface="Times New Roman" pitchFamily="18" charset="0"/>
                      <a:ea typeface="宋体" pitchFamily="2" charset="-122"/>
                    </a:rPr>
                    <a:t>S</a:t>
                  </a:r>
                  <a:r>
                    <a:rPr lang="en-US" altLang="zh-CN" sz="2000" baseline="-25000">
                      <a:latin typeface="Times New Roman" pitchFamily="18" charset="0"/>
                      <a:ea typeface="宋体" pitchFamily="2" charset="-122"/>
                    </a:rPr>
                    <a:t>0</a:t>
                  </a:r>
                  <a:r>
                    <a:rPr lang="en-US" altLang="zh-CN" sz="2000" i="1">
                      <a:latin typeface="Times New Roman" pitchFamily="18" charset="0"/>
                      <a:ea typeface="宋体" pitchFamily="2" charset="-122"/>
                    </a:rPr>
                    <a:t>d</a:t>
                  </a:r>
                  <a:r>
                    <a:rPr lang="en-US" altLang="zh-CN" sz="2000" i="1" baseline="30000">
                      <a:ea typeface="宋体" pitchFamily="2" charset="-122"/>
                    </a:rPr>
                    <a:t>3</a:t>
                  </a:r>
                  <a:r>
                    <a:rPr lang="en-US" altLang="zh-CN" sz="2000" i="1">
                      <a:ea typeface="宋体" pitchFamily="2" charset="-122"/>
                    </a:rPr>
                    <a:t> </a:t>
                  </a:r>
                </a:p>
              </p:txBody>
            </p:sp>
          </p:grpSp>
        </p:grpSp>
      </p:grpSp>
      <p:sp>
        <p:nvSpPr>
          <p:cNvPr id="26630" name="Content Placeholder 52"/>
          <p:cNvSpPr>
            <a:spLocks noGrp="1"/>
          </p:cNvSpPr>
          <p:nvPr>
            <p:ph idx="1"/>
          </p:nvPr>
        </p:nvSpPr>
        <p:spPr>
          <a:xfrm>
            <a:off x="762000" y="2133600"/>
            <a:ext cx="7772400" cy="4114800"/>
          </a:xfrm>
        </p:spPr>
        <p:txBody>
          <a:bodyPr/>
          <a:lstStyle/>
          <a:p>
            <a:pPr eaLnBrk="1" hangingPunct="1">
              <a:buFontTx/>
              <a:buNone/>
            </a:pPr>
            <a:r>
              <a:rPr lang="en-CA" smtClean="0"/>
              <a:t> </a:t>
            </a:r>
            <a:endParaRPr lang="en-US" altLang="zh-CN" smtClean="0">
              <a:ea typeface="宋体" pitchFamily="2" charset="-122"/>
            </a:endParaRPr>
          </a:p>
        </p:txBody>
      </p:sp>
      <p:sp>
        <p:nvSpPr>
          <p:cNvPr id="2" name="日期占位符 1"/>
          <p:cNvSpPr>
            <a:spLocks noGrp="1"/>
          </p:cNvSpPr>
          <p:nvPr>
            <p:ph type="dt" sz="half" idx="10"/>
          </p:nvPr>
        </p:nvSpPr>
        <p:spPr/>
        <p:txBody>
          <a:bodyPr/>
          <a:lstStyle/>
          <a:p>
            <a:pPr>
              <a:defRPr/>
            </a:pPr>
            <a:fld id="{486198BE-DD12-429B-BB4B-FCD4BB4C0F2A}" type="datetime10">
              <a:rPr lang="zh-CN" altLang="en-US" smtClean="0"/>
              <a:t>18:52</a:t>
            </a:fld>
            <a:endParaRPr lang="en-US" altLang="zh-CN"/>
          </a:p>
        </p:txBody>
      </p:sp>
    </p:spTree>
    <p:extLst>
      <p:ext uri="{BB962C8B-B14F-4D97-AF65-F5344CB8AC3E}">
        <p14:creationId xmlns:p14="http://schemas.microsoft.com/office/powerpoint/2010/main" val="37665052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539552" y="476672"/>
            <a:ext cx="7772400" cy="898525"/>
          </a:xfrm>
        </p:spPr>
        <p:txBody>
          <a:bodyPr lIns="92075" tIns="46038" rIns="92075" bIns="46038"/>
          <a:lstStyle/>
          <a:p>
            <a:pPr eaLnBrk="1" fontAlgn="auto" hangingPunct="1">
              <a:spcAft>
                <a:spcPts val="0"/>
              </a:spcAft>
              <a:defRPr/>
            </a:pPr>
            <a:r>
              <a:rPr lang="en-US" dirty="0">
                <a:solidFill>
                  <a:schemeClr val="tx2">
                    <a:satMod val="130000"/>
                  </a:schemeClr>
                </a:solidFill>
              </a:rPr>
              <a:t>Backwards Induction</a:t>
            </a:r>
          </a:p>
        </p:txBody>
      </p:sp>
      <p:sp>
        <p:nvSpPr>
          <p:cNvPr id="27651" name="Rectangle 3"/>
          <p:cNvSpPr>
            <a:spLocks noGrp="1" noChangeArrowheads="1"/>
          </p:cNvSpPr>
          <p:nvPr>
            <p:ph idx="1"/>
          </p:nvPr>
        </p:nvSpPr>
        <p:spPr>
          <a:xfrm>
            <a:off x="1114425" y="1981200"/>
            <a:ext cx="6916738" cy="4149725"/>
          </a:xfrm>
        </p:spPr>
        <p:txBody>
          <a:bodyPr lIns="92075" tIns="46038" rIns="92075" bIns="46038"/>
          <a:lstStyle/>
          <a:p>
            <a:pPr eaLnBrk="1" hangingPunct="1"/>
            <a:r>
              <a:rPr lang="en-US" altLang="zh-CN" smtClean="0">
                <a:ea typeface="宋体" pitchFamily="2" charset="-122"/>
              </a:rPr>
              <a:t>We know the value of the option at the final nodes</a:t>
            </a:r>
          </a:p>
          <a:p>
            <a:pPr eaLnBrk="1" hangingPunct="1"/>
            <a:r>
              <a:rPr lang="en-US" altLang="zh-CN" smtClean="0">
                <a:ea typeface="宋体" pitchFamily="2" charset="-122"/>
              </a:rPr>
              <a:t>We work back through the tree using risk-neutral valuation to calculate the value of the option at each node, testing for early exercise when appropriate</a:t>
            </a:r>
          </a:p>
        </p:txBody>
      </p:sp>
      <p:sp>
        <p:nvSpPr>
          <p:cNvPr id="276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276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B7100C0-5672-4E1D-9DD8-91FA284C71A3}" type="slidenum">
              <a:rPr lang="en-US" altLang="en-US"/>
              <a:pPr eaLnBrk="1" hangingPunct="1"/>
              <a:t>8</a:t>
            </a:fld>
            <a:endParaRPr lang="en-US" altLang="en-US"/>
          </a:p>
        </p:txBody>
      </p:sp>
      <p:sp>
        <p:nvSpPr>
          <p:cNvPr id="2" name="日期占位符 1"/>
          <p:cNvSpPr>
            <a:spLocks noGrp="1"/>
          </p:cNvSpPr>
          <p:nvPr>
            <p:ph type="dt" sz="half" idx="10"/>
          </p:nvPr>
        </p:nvSpPr>
        <p:spPr/>
        <p:txBody>
          <a:bodyPr/>
          <a:lstStyle/>
          <a:p>
            <a:pPr>
              <a:defRPr/>
            </a:pPr>
            <a:fld id="{97C6D31A-9ADF-46FA-8D7A-C4F658018B16}" type="datetime10">
              <a:rPr lang="zh-CN" altLang="en-US" smtClean="0"/>
              <a:t>18:52</a:t>
            </a:fld>
            <a:endParaRPr lang="en-US" altLang="zh-CN"/>
          </a:p>
        </p:txBody>
      </p:sp>
    </p:spTree>
    <p:extLst>
      <p:ext uri="{BB962C8B-B14F-4D97-AF65-F5344CB8AC3E}">
        <p14:creationId xmlns:p14="http://schemas.microsoft.com/office/powerpoint/2010/main" val="270429774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lIns="92075" tIns="46038" rIns="92075" bIns="46038"/>
          <a:lstStyle/>
          <a:p>
            <a:pPr eaLnBrk="1" fontAlgn="auto" hangingPunct="1">
              <a:spcAft>
                <a:spcPts val="0"/>
              </a:spcAft>
              <a:defRPr/>
            </a:pPr>
            <a:r>
              <a:rPr lang="en-US" dirty="0">
                <a:solidFill>
                  <a:schemeClr val="tx2">
                    <a:satMod val="130000"/>
                  </a:schemeClr>
                </a:solidFill>
              </a:rPr>
              <a:t>Example: Put Option</a:t>
            </a:r>
            <a:br>
              <a:rPr lang="en-US" dirty="0">
                <a:solidFill>
                  <a:schemeClr val="tx2">
                    <a:satMod val="130000"/>
                  </a:schemeClr>
                </a:solidFill>
              </a:rPr>
            </a:br>
            <a:r>
              <a:rPr lang="en-US" sz="2200" dirty="0">
                <a:solidFill>
                  <a:schemeClr val="tx2">
                    <a:satMod val="130000"/>
                  </a:schemeClr>
                </a:solidFill>
              </a:rPr>
              <a:t>(Example </a:t>
            </a:r>
            <a:r>
              <a:rPr lang="en-US" sz="2200" dirty="0" smtClean="0">
                <a:solidFill>
                  <a:schemeClr val="tx2">
                    <a:satMod val="130000"/>
                  </a:schemeClr>
                </a:solidFill>
              </a:rPr>
              <a:t>20.1</a:t>
            </a:r>
            <a:r>
              <a:rPr lang="en-US" sz="2200" dirty="0">
                <a:solidFill>
                  <a:schemeClr val="tx2">
                    <a:satMod val="130000"/>
                  </a:schemeClr>
                </a:solidFill>
              </a:rPr>
              <a:t>, page </a:t>
            </a:r>
            <a:r>
              <a:rPr lang="en-US" sz="2200" dirty="0" smtClean="0">
                <a:solidFill>
                  <a:schemeClr val="tx2">
                    <a:satMod val="130000"/>
                  </a:schemeClr>
                </a:solidFill>
              </a:rPr>
              <a:t>430)</a:t>
            </a:r>
            <a:endParaRPr lang="en-US" sz="2200" dirty="0">
              <a:solidFill>
                <a:schemeClr val="tx2">
                  <a:satMod val="130000"/>
                </a:schemeClr>
              </a:solidFill>
            </a:endParaRPr>
          </a:p>
        </p:txBody>
      </p:sp>
      <p:sp>
        <p:nvSpPr>
          <p:cNvPr id="2052" name="Rectangle 3"/>
          <p:cNvSpPr>
            <a:spLocks noGrp="1" noChangeArrowheads="1"/>
          </p:cNvSpPr>
          <p:nvPr>
            <p:ph idx="1"/>
          </p:nvPr>
        </p:nvSpPr>
        <p:spPr>
          <a:xfrm>
            <a:off x="1043608" y="1700808"/>
            <a:ext cx="7239000" cy="4038600"/>
          </a:xfrm>
        </p:spPr>
        <p:txBody>
          <a:bodyPr lIns="92075" tIns="46038" rIns="92075" bIns="46038"/>
          <a:lstStyle/>
          <a:p>
            <a:pPr lvl="1" eaLnBrk="1" hangingPunct="1">
              <a:buFont typeface="Wingdings" pitchFamily="2" charset="2"/>
              <a:buNone/>
            </a:pPr>
            <a:r>
              <a:rPr lang="en-US" altLang="zh-CN" sz="2200" i="1" dirty="0" smtClean="0">
                <a:latin typeface="Times New Roman" pitchFamily="18" charset="0"/>
                <a:ea typeface="宋体" pitchFamily="2" charset="-122"/>
              </a:rPr>
              <a:t>S</a:t>
            </a:r>
            <a:r>
              <a:rPr lang="en-US" altLang="zh-CN" sz="2200" baseline="-25000" dirty="0" smtClean="0">
                <a:latin typeface="Times New Roman" pitchFamily="18" charset="0"/>
                <a:ea typeface="宋体" pitchFamily="2" charset="-122"/>
              </a:rPr>
              <a:t>0</a:t>
            </a:r>
            <a:r>
              <a:rPr lang="en-US" altLang="zh-CN" sz="2200" dirty="0" smtClean="0">
                <a:latin typeface="Times New Roman" pitchFamily="18" charset="0"/>
                <a:ea typeface="宋体" pitchFamily="2" charset="-122"/>
              </a:rPr>
              <a:t> </a:t>
            </a:r>
            <a:r>
              <a:rPr lang="en-US" altLang="zh-CN" sz="2200" dirty="0" smtClean="0">
                <a:ea typeface="宋体" pitchFamily="2" charset="-122"/>
              </a:rPr>
              <a:t>= 50;  </a:t>
            </a:r>
            <a:r>
              <a:rPr lang="en-US" altLang="zh-CN" sz="2200" i="1" dirty="0" smtClean="0">
                <a:latin typeface="Times New Roman" pitchFamily="18" charset="0"/>
                <a:ea typeface="宋体" pitchFamily="2" charset="-122"/>
              </a:rPr>
              <a:t>K</a:t>
            </a:r>
            <a:r>
              <a:rPr lang="en-US" altLang="zh-CN" sz="2200" dirty="0" smtClean="0">
                <a:ea typeface="宋体" pitchFamily="2" charset="-122"/>
              </a:rPr>
              <a:t> = 50;  </a:t>
            </a:r>
            <a:r>
              <a:rPr lang="en-US" altLang="zh-CN" sz="2200" i="1" dirty="0" smtClean="0">
                <a:latin typeface="Times New Roman" pitchFamily="18" charset="0"/>
                <a:ea typeface="宋体" pitchFamily="2" charset="-122"/>
              </a:rPr>
              <a:t>r</a:t>
            </a:r>
            <a:r>
              <a:rPr lang="en-US" altLang="zh-CN" sz="2200" dirty="0" smtClean="0">
                <a:ea typeface="宋体" pitchFamily="2" charset="-122"/>
              </a:rPr>
              <a:t> =10%;  </a:t>
            </a:r>
            <a:r>
              <a:rPr lang="en-US" altLang="zh-CN" sz="2200" dirty="0" smtClean="0">
                <a:latin typeface="Symbol" pitchFamily="18" charset="2"/>
                <a:ea typeface="宋体" pitchFamily="2" charset="-122"/>
              </a:rPr>
              <a:t>s</a:t>
            </a:r>
            <a:r>
              <a:rPr lang="en-US" altLang="zh-CN" sz="2200" dirty="0" smtClean="0">
                <a:ea typeface="宋体" pitchFamily="2" charset="-122"/>
              </a:rPr>
              <a:t> = 40%;  </a:t>
            </a:r>
          </a:p>
          <a:p>
            <a:pPr eaLnBrk="1" hangingPunct="1">
              <a:buFont typeface="Wingdings" pitchFamily="2" charset="2"/>
              <a:buNone/>
            </a:pPr>
            <a:r>
              <a:rPr lang="en-US" altLang="zh-CN" sz="2200" i="1" dirty="0" smtClean="0">
                <a:ea typeface="宋体" pitchFamily="2" charset="-122"/>
              </a:rPr>
              <a:t>	  </a:t>
            </a:r>
            <a:r>
              <a:rPr lang="en-US" altLang="zh-CN" sz="2200" i="1" dirty="0" smtClean="0">
                <a:latin typeface="Times New Roman" pitchFamily="18" charset="0"/>
                <a:ea typeface="宋体" pitchFamily="2" charset="-122"/>
              </a:rPr>
              <a:t>T</a:t>
            </a:r>
            <a:r>
              <a:rPr lang="en-US" altLang="zh-CN" sz="2200" dirty="0" smtClean="0">
                <a:ea typeface="宋体" pitchFamily="2" charset="-122"/>
              </a:rPr>
              <a:t> = 5 months = 0.4167;  </a:t>
            </a:r>
            <a:r>
              <a:rPr lang="en-US" altLang="zh-CN" sz="2200" dirty="0" err="1" smtClean="0">
                <a:latin typeface="Symbol" pitchFamily="18" charset="2"/>
                <a:ea typeface="宋体" pitchFamily="2" charset="-122"/>
              </a:rPr>
              <a:t>D</a:t>
            </a:r>
            <a:r>
              <a:rPr lang="en-US" altLang="zh-CN" sz="2200" i="1" dirty="0" err="1" smtClean="0">
                <a:latin typeface="Times New Roman" pitchFamily="18" charset="0"/>
                <a:ea typeface="宋体" pitchFamily="2" charset="-122"/>
              </a:rPr>
              <a:t>t</a:t>
            </a:r>
            <a:r>
              <a:rPr lang="en-US" altLang="zh-CN" sz="2200" dirty="0" smtClean="0">
                <a:ea typeface="宋体" pitchFamily="2" charset="-122"/>
              </a:rPr>
              <a:t> = 1 month = 0.0833</a:t>
            </a:r>
          </a:p>
          <a:p>
            <a:pPr eaLnBrk="1" hangingPunct="1">
              <a:buFont typeface="Wingdings" pitchFamily="2" charset="2"/>
              <a:buNone/>
            </a:pPr>
            <a:r>
              <a:rPr lang="en-US" altLang="zh-CN" sz="2200" dirty="0" smtClean="0">
                <a:ea typeface="宋体" pitchFamily="2" charset="-122"/>
              </a:rPr>
              <a:t>In this case</a:t>
            </a:r>
            <a:r>
              <a:rPr lang="en-US" altLang="zh-CN" sz="2200" i="1" dirty="0" smtClean="0">
                <a:ea typeface="宋体" pitchFamily="2" charset="-122"/>
              </a:rPr>
              <a:t>		</a:t>
            </a:r>
          </a:p>
          <a:p>
            <a:pPr eaLnBrk="1" hangingPunct="1">
              <a:buFont typeface="Wingdings" pitchFamily="2" charset="2"/>
              <a:buNone/>
            </a:pPr>
            <a:endParaRPr lang="en-US" altLang="zh-CN" i="1" dirty="0" smtClean="0">
              <a:ea typeface="宋体" pitchFamily="2" charset="-122"/>
            </a:endParaRPr>
          </a:p>
          <a:p>
            <a:pPr eaLnBrk="1" hangingPunct="1">
              <a:buFont typeface="Wingdings" pitchFamily="2" charset="2"/>
              <a:buNone/>
            </a:pPr>
            <a:endParaRPr lang="en-US" altLang="zh-CN" i="1" dirty="0" smtClean="0">
              <a:ea typeface="宋体" pitchFamily="2" charset="-122"/>
            </a:endParaRPr>
          </a:p>
        </p:txBody>
      </p:sp>
      <p:sp>
        <p:nvSpPr>
          <p:cNvPr id="20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t>Copyright © 2013 Zhenlong Zheng</a:t>
            </a:r>
            <a:endParaRPr lang="en-US" altLang="en-US"/>
          </a:p>
        </p:txBody>
      </p:sp>
      <p:sp>
        <p:nvSpPr>
          <p:cNvPr id="20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603BF42-A688-43EE-ADD0-34B55A0947B8}" type="slidenum">
              <a:rPr lang="en-US" altLang="en-US"/>
              <a:pPr eaLnBrk="1" hangingPunct="1"/>
              <a:t>9</a:t>
            </a:fld>
            <a:endParaRPr lang="en-US" altLang="en-US"/>
          </a:p>
        </p:txBody>
      </p:sp>
      <p:graphicFrame>
        <p:nvGraphicFramePr>
          <p:cNvPr id="2050" name="Object 6"/>
          <p:cNvGraphicFramePr>
            <a:graphicFrameLocks noChangeAspect="1"/>
          </p:cNvGraphicFramePr>
          <p:nvPr>
            <p:extLst>
              <p:ext uri="{D42A27DB-BD31-4B8C-83A1-F6EECF244321}">
                <p14:modId xmlns:p14="http://schemas.microsoft.com/office/powerpoint/2010/main" val="1681749094"/>
              </p:ext>
            </p:extLst>
          </p:nvPr>
        </p:nvGraphicFramePr>
        <p:xfrm>
          <a:off x="2483768" y="3140968"/>
          <a:ext cx="3492500" cy="2095500"/>
        </p:xfrm>
        <a:graphic>
          <a:graphicData uri="http://schemas.openxmlformats.org/presentationml/2006/ole">
            <mc:AlternateContent xmlns:mc="http://schemas.openxmlformats.org/markup-compatibility/2006">
              <mc:Choice xmlns:v="urn:schemas-microsoft-com:vml" Requires="v">
                <p:oleObj spid="_x0000_s258060" name="Equation" r:id="rId4" imgW="1841400" imgH="1104840" progId="Equation.3">
                  <p:embed/>
                </p:oleObj>
              </mc:Choice>
              <mc:Fallback>
                <p:oleObj name="Equation" r:id="rId4" imgW="1841400" imgH="11048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3140968"/>
                        <a:ext cx="34925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日期占位符 1"/>
          <p:cNvSpPr>
            <a:spLocks noGrp="1"/>
          </p:cNvSpPr>
          <p:nvPr>
            <p:ph type="dt" sz="half" idx="10"/>
          </p:nvPr>
        </p:nvSpPr>
        <p:spPr/>
        <p:txBody>
          <a:bodyPr/>
          <a:lstStyle/>
          <a:p>
            <a:pPr>
              <a:defRPr/>
            </a:pPr>
            <a:fld id="{546B3F6B-445A-4EB8-BD48-2382EC16902D}" type="datetime10">
              <a:rPr lang="zh-CN" altLang="en-US" smtClean="0"/>
              <a:t>18:52</a:t>
            </a:fld>
            <a:endParaRPr lang="en-US" altLang="zh-CN"/>
          </a:p>
        </p:txBody>
      </p:sp>
    </p:spTree>
    <p:extLst>
      <p:ext uri="{BB962C8B-B14F-4D97-AF65-F5344CB8AC3E}">
        <p14:creationId xmlns:p14="http://schemas.microsoft.com/office/powerpoint/2010/main" val="41918242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17837</TotalTime>
  <Words>2433</Words>
  <Application>Microsoft Office PowerPoint</Application>
  <PresentationFormat>全屏显示(4:3)</PresentationFormat>
  <Paragraphs>456</Paragraphs>
  <Slides>58</Slides>
  <Notes>39</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58</vt:i4>
      </vt:variant>
    </vt:vector>
  </HeadingPairs>
  <TitlesOfParts>
    <vt:vector size="61" baseType="lpstr">
      <vt:lpstr>Edge</vt:lpstr>
      <vt:lpstr>1_Edge</vt:lpstr>
      <vt:lpstr>Equation</vt:lpstr>
      <vt:lpstr>Chapter 20 Basic Numerical Procedures  </vt:lpstr>
      <vt:lpstr>Approaches to Derivatives Valuation </vt:lpstr>
      <vt:lpstr>Binomial Trees</vt:lpstr>
      <vt:lpstr>Movements in Time Dt (Figure 20.1, page 428)</vt:lpstr>
      <vt:lpstr>Tree Parameters for asset paying a dividend yield of q</vt:lpstr>
      <vt:lpstr>Tree Parameters for asset paying a dividend yield of q (continued)</vt:lpstr>
      <vt:lpstr>The Complete Tree (Figure 20.2, page 430)</vt:lpstr>
      <vt:lpstr>Backwards Induction</vt:lpstr>
      <vt:lpstr>Example: Put Option (Example 20.1, page 430)</vt:lpstr>
      <vt:lpstr>Example (continued; Figure 20.3, page 431) </vt:lpstr>
      <vt:lpstr>Calculation of Delta</vt:lpstr>
      <vt:lpstr>Calculation of Gamma</vt:lpstr>
      <vt:lpstr>Calculation of Theta</vt:lpstr>
      <vt:lpstr>Calculation of Vega</vt:lpstr>
      <vt:lpstr>Trees for Options on Indices, Currencies and Futures Contracts</vt:lpstr>
      <vt:lpstr>Binomial Tree for Stock Paying Known Dividends Yield</vt:lpstr>
      <vt:lpstr>Binomial Tree for Stock Paying Known Dividends</vt:lpstr>
      <vt:lpstr>Binomial Tree for Stock Paying Known Dividends</vt:lpstr>
      <vt:lpstr>Control Variate Technique</vt:lpstr>
      <vt:lpstr>Alternative Binomial Tree (page 442)</vt:lpstr>
      <vt:lpstr>Trinomial Tree (Page 444)</vt:lpstr>
      <vt:lpstr>Time Dependent Parameters in a Binomial Tree (page 445)</vt:lpstr>
      <vt:lpstr>Time Dependent Parameters in a Binomial Tree (page 445)</vt:lpstr>
      <vt:lpstr>Monte Carlo Simulation and p</vt:lpstr>
      <vt:lpstr>Monte Carlo Simulation and Options</vt:lpstr>
      <vt:lpstr>Sampling  Stock Price Movements  </vt:lpstr>
      <vt:lpstr>A More Accurate Approach (Equation 20.15, page 448)</vt:lpstr>
      <vt:lpstr>Extensions</vt:lpstr>
      <vt:lpstr>Sampling  from Normal Distribution (Page 450)</vt:lpstr>
      <vt:lpstr>To Obtain 2 Correlated Normal Samples</vt:lpstr>
      <vt:lpstr>Standard Errors in Monte Carlo Simulation</vt:lpstr>
      <vt:lpstr>Application  of Monte Carlo Simulation</vt:lpstr>
      <vt:lpstr>Determining Greek Letters</vt:lpstr>
      <vt:lpstr>Variance Reduction Techniques</vt:lpstr>
      <vt:lpstr>Antithetic variable technique</vt:lpstr>
      <vt:lpstr>Control variate technique </vt:lpstr>
      <vt:lpstr>Importance sampling</vt:lpstr>
      <vt:lpstr>Stratified sampling</vt:lpstr>
      <vt:lpstr>Moment matching </vt:lpstr>
      <vt:lpstr>Using quasi-random sequences</vt:lpstr>
      <vt:lpstr>Sampling Through the Tree</vt:lpstr>
      <vt:lpstr>主要优缺点</vt:lpstr>
      <vt:lpstr>Finite Difference Methods</vt:lpstr>
      <vt:lpstr>The Grid</vt:lpstr>
      <vt:lpstr>Finite Difference Methods (continued)</vt:lpstr>
      <vt:lpstr>Implicit Finite Difference Method</vt:lpstr>
      <vt:lpstr>显性有限差分法－方法1</vt:lpstr>
      <vt:lpstr>显性有限差分法 －方法1</vt:lpstr>
      <vt:lpstr>理解显性有限差分法</vt:lpstr>
      <vt:lpstr>显性有限差分法－方法2</vt:lpstr>
      <vt:lpstr>Implicit vs Explicit Finite Difference Method</vt:lpstr>
      <vt:lpstr> Implicit vs Explicit  Finite Difference Methods (Figure 20.16, page 461)</vt:lpstr>
      <vt:lpstr>隐性和显性有限差分方法的比较</vt:lpstr>
      <vt:lpstr>有限差分方法和树图方法的比较</vt:lpstr>
      <vt:lpstr>有限差分方法的改进</vt:lpstr>
      <vt:lpstr>有限差分方法的应用</vt:lpstr>
      <vt:lpstr>Any Questions？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风险管理 Risk Management</dc:title>
  <dc:creator>aronge</dc:creator>
  <cp:lastModifiedBy>ZZL</cp:lastModifiedBy>
  <cp:revision>869</cp:revision>
  <dcterms:created xsi:type="dcterms:W3CDTF">2007-10-06T10:41:32Z</dcterms:created>
  <dcterms:modified xsi:type="dcterms:W3CDTF">2013-11-05T11:41:10Z</dcterms:modified>
</cp:coreProperties>
</file>