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0"/>
  </p:notesMasterIdLst>
  <p:sldIdLst>
    <p:sldId id="256" r:id="rId2"/>
    <p:sldId id="264" r:id="rId3"/>
    <p:sldId id="362" r:id="rId4"/>
    <p:sldId id="363" r:id="rId5"/>
    <p:sldId id="364" r:id="rId6"/>
    <p:sldId id="365" r:id="rId7"/>
    <p:sldId id="330" r:id="rId8"/>
    <p:sldId id="324" r:id="rId9"/>
    <p:sldId id="452" r:id="rId10"/>
    <p:sldId id="460" r:id="rId11"/>
    <p:sldId id="461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68" r:id="rId34"/>
    <p:sldId id="469" r:id="rId35"/>
    <p:sldId id="470" r:id="rId36"/>
    <p:sldId id="471" r:id="rId37"/>
    <p:sldId id="472" r:id="rId38"/>
    <p:sldId id="473" r:id="rId39"/>
    <p:sldId id="411" r:id="rId40"/>
    <p:sldId id="412" r:id="rId41"/>
    <p:sldId id="462" r:id="rId42"/>
    <p:sldId id="463" r:id="rId43"/>
    <p:sldId id="416" r:id="rId44"/>
    <p:sldId id="417" r:id="rId45"/>
    <p:sldId id="466" r:id="rId46"/>
    <p:sldId id="418" r:id="rId47"/>
    <p:sldId id="419" r:id="rId48"/>
    <p:sldId id="467" r:id="rId49"/>
    <p:sldId id="420" r:id="rId50"/>
    <p:sldId id="421" r:id="rId51"/>
    <p:sldId id="422" r:id="rId52"/>
    <p:sldId id="423" r:id="rId53"/>
    <p:sldId id="424" r:id="rId54"/>
    <p:sldId id="426" r:id="rId55"/>
    <p:sldId id="427" r:id="rId56"/>
    <p:sldId id="428" r:id="rId57"/>
    <p:sldId id="429" r:id="rId58"/>
    <p:sldId id="430" r:id="rId59"/>
    <p:sldId id="431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43" r:id="rId71"/>
    <p:sldId id="444" r:id="rId72"/>
    <p:sldId id="445" r:id="rId73"/>
    <p:sldId id="446" r:id="rId74"/>
    <p:sldId id="447" r:id="rId75"/>
    <p:sldId id="448" r:id="rId76"/>
    <p:sldId id="449" r:id="rId77"/>
    <p:sldId id="450" r:id="rId78"/>
    <p:sldId id="329" r:id="rId79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CA40551-BB72-41D3-90F0-DE59CC221F91}" type="datetimeFigureOut">
              <a:rPr lang="zh-CN" altLang="en-US" smtClean="0"/>
              <a:t>2014/9/8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28D525-BC54-4357-BEE0-DCCB8AC1C3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92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4912-9744-409D-8085-B97C9A000F49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9B4FC3-438F-4094-8A67-A72A5430CD59}" type="datetime1">
              <a:rPr lang="zh-CN" altLang="en-US" smtClean="0"/>
              <a:pPr/>
              <a:t>2014/9/8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2CCB-4AEF-419F-9416-16AF29E6F3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87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491AFA-0F38-4C45-AA1C-8BC547200B70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25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48EE7E-2001-42AB-B277-629C11FAE54D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26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2CCB-4AEF-419F-9416-16AF29E6F35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565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2CCB-4AEF-419F-9416-16AF29E6F35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55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2CCB-4AEF-419F-9416-16AF29E6F35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965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2CCB-4AEF-419F-9416-16AF29E6F35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53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CE7B7B0-DD68-46A6-8660-80A6A83024C0}" type="slidenum">
              <a:rPr lang="en-US" altLang="zh-CN">
                <a:latin typeface="Calibri" pitchFamily="34" charset="0"/>
              </a:rPr>
              <a:pPr eaLnBrk="1" hangingPunct="1"/>
              <a:t>43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2CCB-4AEF-419F-9416-16AF29E6F354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725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32D1B0-F0D1-4F4D-8301-637F6504F87D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53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z="2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FAE2D4-1AA9-4BD0-96C2-4F08A330AFE4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z="2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89176-44D7-42BE-A334-7DC5347B7419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z="26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E07F6E6-CA10-4550-983E-7156A9A2C367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5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1750" cy="38338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z="2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37DC319-44C1-4360-A97D-C0FEFA519E32}" type="slidenum">
              <a:rPr lang="en-US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6</a:t>
            </a:fld>
            <a:endParaRPr lang="en-US" altLang="zh-CN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2CCB-4AEF-419F-9416-16AF29E6F3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45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2CCB-4AEF-419F-9416-16AF29E6F35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17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2CCB-4AEF-419F-9416-16AF29E6F3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836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2CCB-4AEF-419F-9416-16AF29E6F3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35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4509" y="1196752"/>
            <a:ext cx="8229600" cy="1584176"/>
          </a:xfrm>
        </p:spPr>
        <p:txBody>
          <a:bodyPr/>
          <a:lstStyle>
            <a:lvl1pPr algn="ctr" defTabSz="0">
              <a:defRPr sz="3600" b="1">
                <a:solidFill>
                  <a:srgbClr val="006600"/>
                </a:solidFill>
                <a:latin typeface="Adobe Jenson Pro Capt" pitchFamily="18" charset="0"/>
                <a:ea typeface="楷体" pitchFamily="49" charset="-122"/>
              </a:defRPr>
            </a:lvl1pPr>
          </a:lstStyle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单击此处编辑章节标题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3692" y="6525344"/>
            <a:ext cx="9144000" cy="0"/>
          </a:xfrm>
          <a:prstGeom prst="line">
            <a:avLst/>
          </a:prstGeom>
          <a:ln w="12700">
            <a:solidFill>
              <a:srgbClr val="006600"/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 txBox="1">
            <a:spLocks/>
          </p:cNvSpPr>
          <p:nvPr/>
        </p:nvSpPr>
        <p:spPr bwMode="auto">
          <a:xfrm>
            <a:off x="457200" y="2996952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600" b="1">
                <a:latin typeface="楷体" pitchFamily="49" charset="-122"/>
                <a:ea typeface="楷体" pitchFamily="49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0" baseline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郑振龙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dobe Jenson Pro" pitchFamily="18" charset="0"/>
              <a:ea typeface="Adobe 黑体 Std R" pitchFamily="34" charset="-122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baseline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厦门大学金融系  </a:t>
            </a:r>
            <a:endParaRPr lang="en-US" altLang="zh-CN" sz="1800" b="0" baseline="0" dirty="0" smtClean="0">
              <a:solidFill>
                <a:srgbClr val="2A0015"/>
              </a:solidFill>
              <a:latin typeface="Adobe 楷体 Std R" pitchFamily="18" charset="-122"/>
              <a:ea typeface="Adobe 楷体 Std R" pitchFamily="18" charset="-122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b="0" baseline="0" dirty="0" smtClean="0">
                <a:solidFill>
                  <a:srgbClr val="2A0015"/>
                </a:solidFill>
                <a:latin typeface="Adobe 楷体 Std R" pitchFamily="18" charset="-122"/>
                <a:ea typeface="Adobe 楷体 Std R" pitchFamily="18" charset="-122"/>
                <a:cs typeface="Arial" pitchFamily="34" charset="0"/>
              </a:rPr>
              <a:t>厦门大学金融工程研究中心  </a:t>
            </a:r>
            <a:endParaRPr lang="en-US" altLang="zh-CN" sz="1800" b="0" baseline="0" dirty="0" smtClean="0">
              <a:solidFill>
                <a:srgbClr val="2A0015"/>
              </a:solidFill>
              <a:latin typeface="Adobe 楷体 Std R" pitchFamily="18" charset="-122"/>
              <a:ea typeface="Adobe 楷体 Std R" pitchFamily="18" charset="-122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1" baseline="0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dirty="0" smtClean="0">
                <a:solidFill>
                  <a:srgbClr val="2A0015"/>
                </a:solidFill>
                <a:latin typeface="Adobe Jenson Pro Capt" pitchFamily="18" charset="0"/>
                <a:cs typeface="Arial" pitchFamily="34" charset="0"/>
              </a:rPr>
              <a:t>http://</a:t>
            </a:r>
            <a:r>
              <a:rPr lang="en-US" altLang="zh-CN" sz="1800" b="1" baseline="0" dirty="0" smtClean="0">
                <a:solidFill>
                  <a:srgbClr val="2A0015"/>
                </a:solidFill>
                <a:latin typeface="Adobe Jenson Pro Capt" pitchFamily="18" charset="0"/>
                <a:cs typeface="Arial" pitchFamily="34" charset="0"/>
              </a:rPr>
              <a:t> efinance.org.cn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baseline="0" dirty="0" smtClean="0">
                <a:solidFill>
                  <a:srgbClr val="2A0015"/>
                </a:solidFill>
                <a:latin typeface="Adobe Jenson Pro Capt" pitchFamily="18" charset="0"/>
                <a:cs typeface="Arial" pitchFamily="34" charset="0"/>
              </a:rPr>
              <a:t>zlzheng@xmu.edu.cn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1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1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b="1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b="1" dirty="0" smtClean="0">
              <a:solidFill>
                <a:srgbClr val="2A0015"/>
              </a:solidFill>
              <a:latin typeface="Adobe Jenson Pro Capt" pitchFamily="18" charset="0"/>
              <a:cs typeface="Arial" pitchFamily="34" charset="0"/>
            </a:endParaRPr>
          </a:p>
          <a:p>
            <a:pPr>
              <a:defRPr/>
            </a:pPr>
            <a:endParaRPr lang="en-US" altLang="zh-CN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dobe Jenson Pro Capt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dobe Jenson Pro" pitchFamily="18" charset="0"/>
              <a:ea typeface="Adobe 黑体 Std R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29" name="图片 28" descr="11824837100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920" y="4797152"/>
            <a:ext cx="1556792" cy="1556792"/>
          </a:xfrm>
          <a:prstGeom prst="rect">
            <a:avLst/>
          </a:prstGeom>
          <a:ln>
            <a:noFill/>
          </a:ln>
        </p:spPr>
      </p:pic>
      <p:sp>
        <p:nvSpPr>
          <p:cNvPr id="30" name="TextBox 29"/>
          <p:cNvSpPr txBox="1"/>
          <p:nvPr userDrawn="1"/>
        </p:nvSpPr>
        <p:spPr>
          <a:xfrm>
            <a:off x="2595232" y="6522366"/>
            <a:ext cx="3488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 smtClean="0">
                <a:solidFill>
                  <a:srgbClr val="2A0015"/>
                </a:solidFill>
                <a:latin typeface="Adobe Jenson Pro" pitchFamily="18" charset="0"/>
                <a:ea typeface="Adobe 黑体 Std R" pitchFamily="34" charset="-122"/>
              </a:rPr>
              <a:t>Copyright © </a:t>
            </a:r>
            <a:r>
              <a:rPr lang="en-US" altLang="zh-CN" sz="1400" dirty="0" smtClean="0">
                <a:solidFill>
                  <a:srgbClr val="2A0015"/>
                </a:solidFill>
                <a:latin typeface="Adobe Jenson Pro" pitchFamily="18" charset="0"/>
                <a:ea typeface="Adobe 黑体 Std R" pitchFamily="34" charset="-122"/>
              </a:rPr>
              <a:t>2014 </a:t>
            </a:r>
            <a:r>
              <a:rPr lang="en-US" altLang="zh-CN" sz="1400" dirty="0" err="1" smtClean="0">
                <a:solidFill>
                  <a:srgbClr val="2A0015"/>
                </a:solidFill>
                <a:latin typeface="Adobe Jenson Pro" pitchFamily="18" charset="0"/>
                <a:ea typeface="Adobe 黑体 Std R" pitchFamily="34" charset="-122"/>
              </a:rPr>
              <a:t>Zhenlong</a:t>
            </a:r>
            <a:r>
              <a:rPr lang="en-US" altLang="zh-CN" sz="1400" dirty="0" smtClean="0">
                <a:solidFill>
                  <a:srgbClr val="2A0015"/>
                </a:solidFill>
                <a:latin typeface="Adobe Jenson Pro" pitchFamily="18" charset="0"/>
                <a:ea typeface="Adobe 黑体 Std R" pitchFamily="34" charset="-122"/>
              </a:rPr>
              <a:t> Zheng</a:t>
            </a:r>
          </a:p>
        </p:txBody>
      </p:sp>
    </p:spTree>
    <p:extLst>
      <p:ext uri="{BB962C8B-B14F-4D97-AF65-F5344CB8AC3E}">
        <p14:creationId xmlns:p14="http://schemas.microsoft.com/office/powerpoint/2010/main" val="27754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2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1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2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2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92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67" y="14520"/>
            <a:ext cx="2565366" cy="113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894"/>
            <a:ext cx="9144000" cy="22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051720" y="2636912"/>
            <a:ext cx="5688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latin typeface="Bradley Hand ITC" pitchFamily="66" charset="0"/>
                <a:ea typeface="Adobe 仿宋 Std R" pitchFamily="18" charset="-122"/>
                <a:cs typeface="Arial Unicode MS" pitchFamily="34" charset="-122"/>
              </a:rPr>
              <a:t>The End.</a:t>
            </a:r>
            <a:endParaRPr lang="zh-CN" altLang="en-US" sz="9600" dirty="0">
              <a:latin typeface="Bradley Hand ITC" pitchFamily="66" charset="0"/>
              <a:ea typeface="Adobe 仿宋 Std R" pitchFamily="18" charset="-122"/>
              <a:cs typeface="Arial Unicode MS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395536" y="1052736"/>
            <a:ext cx="83529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8172400" y="6394471"/>
            <a:ext cx="973833" cy="46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21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7"/>
            <a:ext cx="6408712" cy="504686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67544" y="404664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dirty="0" smtClean="0">
                <a:solidFill>
                  <a:srgbClr val="006600"/>
                </a:solidFill>
                <a:latin typeface="Adobe Jenson Pro Capt" pitchFamily="18" charset="0"/>
              </a:rPr>
              <a:t>Any Questions</a:t>
            </a:r>
            <a:r>
              <a:rPr lang="zh-CN" altLang="en-US" sz="4200" dirty="0" smtClean="0"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  <a:cs typeface="Ebrima" pitchFamily="2" charset="0"/>
              </a:rPr>
              <a:t>？</a:t>
            </a:r>
            <a:endParaRPr lang="zh-CN" altLang="en-US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6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13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7544" y="332656"/>
            <a:ext cx="8229600" cy="846931"/>
          </a:xfrm>
        </p:spPr>
        <p:txBody>
          <a:bodyPr bIns="36000" anchor="b"/>
          <a:lstStyle>
            <a:lvl1pPr>
              <a:defRPr>
                <a:latin typeface="Adobe Jenson Pro Capt" pitchFamily="18" charset="0"/>
                <a:ea typeface="Adobe 黑体 Std R" pitchFamily="34" charset="-122"/>
              </a:defRPr>
            </a:lvl1pPr>
          </a:lstStyle>
          <a:p>
            <a:r>
              <a:rPr lang="zh-TW" altLang="en-US" dirty="0" smtClean="0"/>
              <a:t>按一下此處編輯母版標題樣式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5184576"/>
          </a:xfr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6">
                  <a:lumMod val="75000"/>
                </a:schemeClr>
              </a:buClr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1pPr>
            <a:lvl2pPr marL="669925" indent="-325438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2pPr>
            <a:lvl3pPr marL="1022350" indent="-350838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3pPr>
            <a:lvl4pPr marL="1339850" indent="-315913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4pPr>
            <a:lvl5pPr marL="1681163" indent="-339725">
              <a:spcBef>
                <a:spcPts val="800"/>
              </a:spcBef>
              <a:buFontTx/>
              <a:buBlip>
                <a:blip r:embed="rId2"/>
              </a:buBlip>
              <a:defRPr baseline="0">
                <a:latin typeface="Adobe Jenson Pro" pitchFamily="18" charset="0"/>
                <a:ea typeface="Adobe 楷体 Std R" pitchFamily="18" charset="-122"/>
              </a:defRPr>
            </a:lvl5pPr>
          </a:lstStyle>
          <a:p>
            <a:pPr lvl="0"/>
            <a:r>
              <a:rPr lang="zh-TW" altLang="en-US" dirty="0" smtClean="0"/>
              <a:t>按一下此處編輯母版文本樣式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第二級</a:t>
            </a:r>
          </a:p>
          <a:p>
            <a:pPr lvl="2"/>
            <a:r>
              <a:rPr lang="zh-CN" altLang="en-US" dirty="0" smtClean="0"/>
              <a:t>第三級</a:t>
            </a:r>
          </a:p>
          <a:p>
            <a:pPr lvl="3"/>
            <a:r>
              <a:rPr lang="zh-CN" altLang="en-US" dirty="0" smtClean="0"/>
              <a:t>第四級</a:t>
            </a:r>
          </a:p>
          <a:p>
            <a:pPr lvl="4"/>
            <a:r>
              <a:rPr lang="zh-CN" altLang="en-US" dirty="0" smtClean="0"/>
              <a:t>第五級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dobe Jenson Pro Capt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75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83568" y="2492896"/>
            <a:ext cx="7772400" cy="1362075"/>
          </a:xfrm>
        </p:spPr>
        <p:txBody>
          <a:bodyPr/>
          <a:lstStyle>
            <a:lvl1pPr algn="l">
              <a:defRPr sz="4000" b="0" cap="all" baseline="0">
                <a:solidFill>
                  <a:srgbClr val="002060"/>
                </a:solidFill>
                <a:latin typeface="Adobe Jenson Pro" pitchFamily="18" charset="0"/>
              </a:defRPr>
            </a:lvl1pPr>
          </a:lstStyle>
          <a:p>
            <a:r>
              <a:rPr lang="zh-CN" altLang="en-US" dirty="0" smtClean="0"/>
              <a:t>    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568" y="4077072"/>
            <a:ext cx="7772400" cy="1500187"/>
          </a:xfrm>
        </p:spPr>
        <p:txBody>
          <a:bodyPr anchor="t"/>
          <a:lstStyle>
            <a:lvl1pPr marL="0" indent="0">
              <a:buNone/>
              <a:defRPr sz="3600" b="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8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8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27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43042" y="6248400"/>
            <a:ext cx="5429288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Copyright@2013 Zheng Zhenlong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3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1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4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按一下此處編輯母版標題樣式</a:t>
            </a:r>
            <a:endParaRPr lang="zh-CN" alt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按一下此處編輯母版文本樣式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第二級</a:t>
            </a:r>
          </a:p>
          <a:p>
            <a:pPr lvl="2"/>
            <a:r>
              <a:rPr lang="zh-CN" altLang="en-US" dirty="0" smtClean="0"/>
              <a:t>第三級</a:t>
            </a:r>
          </a:p>
          <a:p>
            <a:pPr lvl="3"/>
            <a:r>
              <a:rPr lang="zh-CN" altLang="en-US" dirty="0" smtClean="0"/>
              <a:t>第四級</a:t>
            </a:r>
          </a:p>
          <a:p>
            <a:pPr lvl="4"/>
            <a:r>
              <a:rPr lang="zh-CN" altLang="en-US" dirty="0" smtClean="0"/>
              <a:t>第五級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224" y="6525344"/>
            <a:ext cx="21336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A0015"/>
                </a:solidFill>
                <a:latin typeface="Adobe Jenson Pro Capt" pitchFamily="18" charset="0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453336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467544" y="1196752"/>
            <a:ext cx="8208912" cy="0"/>
          </a:xfrm>
          <a:prstGeom prst="line">
            <a:avLst/>
          </a:prstGeom>
          <a:ln w="12700">
            <a:solidFill>
              <a:srgbClr val="006600"/>
            </a:solidFill>
          </a:ln>
          <a:effectLst>
            <a:glow rad="63500">
              <a:schemeClr val="accent5">
                <a:lumMod val="60000"/>
                <a:lumOff val="40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3282516" y="6562097"/>
            <a:ext cx="25789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2A0015"/>
                </a:solidFill>
                <a:latin typeface="Adobe Jenson Pro Capt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</a:rPr>
              <a:t>Copyright © 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</a:rPr>
              <a:t>2014 </a:t>
            </a:r>
            <a:r>
              <a:rPr kumimoji="0" lang="en-US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</a:rPr>
              <a:t>Zhenlong</a:t>
            </a:r>
            <a:r>
              <a:rPr kumimoji="0" lang="en-US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</a:rPr>
              <a:t> Zheng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</a:endParaRPr>
          </a:p>
        </p:txBody>
      </p:sp>
      <p:sp>
        <p:nvSpPr>
          <p:cNvPr id="10" name="矩形 9"/>
          <p:cNvSpPr/>
          <p:nvPr userDrawn="1"/>
        </p:nvSpPr>
        <p:spPr>
          <a:xfrm rot="19891414">
            <a:off x="5513041" y="5276226"/>
            <a:ext cx="326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20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4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9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0">
          <a:solidFill>
            <a:srgbClr val="006600"/>
          </a:solidFill>
          <a:latin typeface="Adobe Jenson Pro Capt" pitchFamily="18" charset="0"/>
          <a:ea typeface="Adobe 黑体 Std R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chemeClr val="accent6">
            <a:lumMod val="75000"/>
          </a:schemeClr>
        </a:buClr>
        <a:buSzPct val="65000"/>
        <a:buFontTx/>
        <a:buBlip>
          <a:blip r:embed="rId18"/>
        </a:buBlip>
        <a:defRPr sz="30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  <a:cs typeface="+mn-cs"/>
        </a:defRPr>
      </a:lvl1pPr>
      <a:lvl2pPr marL="669925" indent="-325438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rgbClr val="000066"/>
        </a:buClr>
        <a:buSzPct val="60000"/>
        <a:buFontTx/>
        <a:buBlip>
          <a:blip r:embed="rId18"/>
        </a:buBlip>
        <a:defRPr sz="26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2pPr>
      <a:lvl3pPr marL="1022350" indent="-350838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chemeClr val="accent6">
            <a:lumMod val="75000"/>
          </a:schemeClr>
        </a:buClr>
        <a:buSzPct val="65000"/>
        <a:buFontTx/>
        <a:buBlip>
          <a:blip r:embed="rId18"/>
        </a:buBlip>
        <a:defRPr sz="22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3pPr>
      <a:lvl4pPr marL="1339850" indent="-315913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rgbClr val="000066"/>
        </a:buClr>
        <a:buSzPct val="70000"/>
        <a:buFontTx/>
        <a:buBlip>
          <a:blip r:embed="rId18"/>
        </a:buBlip>
        <a:defRPr sz="20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4pPr>
      <a:lvl5pPr marL="1681163" indent="-339725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chemeClr val="accent6">
            <a:lumMod val="75000"/>
          </a:schemeClr>
        </a:buClr>
        <a:buSzPct val="75000"/>
        <a:buFontTx/>
        <a:buBlip>
          <a:blip r:embed="rId18"/>
        </a:buBlip>
        <a:defRPr sz="2000" b="0" baseline="0">
          <a:solidFill>
            <a:schemeClr val="tx1">
              <a:lumMod val="85000"/>
              <a:lumOff val="15000"/>
            </a:schemeClr>
          </a:solidFill>
          <a:latin typeface="Adobe Jenson Pro" pitchFamily="18" charset="0"/>
          <a:ea typeface="Adobe 楷体 Std R" pitchFamily="18" charset="-122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7" Type="http://schemas.openxmlformats.org/officeDocument/2006/relationships/image" Target="../media/image1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openxmlformats.org/officeDocument/2006/relationships/image" Target="../media/image11.png"/><Relationship Id="rId4" Type="http://schemas.openxmlformats.org/officeDocument/2006/relationships/image" Target="../media/image10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1.png"/><Relationship Id="rId7" Type="http://schemas.openxmlformats.org/officeDocument/2006/relationships/image" Target="../media/image27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19</a:t>
            </a:r>
            <a:r>
              <a:rPr lang="zh-CN" altLang="en-US" dirty="0" smtClean="0"/>
              <a:t>章  </a:t>
            </a:r>
            <a:r>
              <a:rPr lang="zh-CN" altLang="en-US" dirty="0" smtClean="0"/>
              <a:t>期权的风险管理与复制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32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期权</a:t>
            </a:r>
            <a:r>
              <a:rPr lang="el-GR" altLang="zh-CN" dirty="0"/>
              <a:t>Δ</a:t>
            </a:r>
            <a:r>
              <a:rPr lang="zh-CN" altLang="en-US" dirty="0"/>
              <a:t>的计算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无收益资产欧式看涨期权的</a:t>
            </a:r>
            <a:r>
              <a:rPr lang="en-US" altLang="zh-CN" dirty="0"/>
              <a:t>Δ </a:t>
            </a:r>
            <a:r>
              <a:rPr lang="zh-CN" altLang="en-US" dirty="0"/>
              <a:t>值为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 Δ </a:t>
            </a:r>
            <a:r>
              <a:rPr lang="en-US" altLang="zh-CN" dirty="0"/>
              <a:t>= N(d</a:t>
            </a:r>
            <a:r>
              <a:rPr lang="en-US" altLang="zh-CN" baseline="-25000" dirty="0"/>
              <a:t>1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无收益资产欧式看跌期权的</a:t>
            </a:r>
            <a:r>
              <a:rPr lang="en-US" altLang="zh-CN" dirty="0"/>
              <a:t>Δ </a:t>
            </a:r>
            <a:r>
              <a:rPr lang="zh-CN" altLang="en-US" dirty="0"/>
              <a:t>值为</a:t>
            </a:r>
          </a:p>
          <a:p>
            <a:pPr marL="0" indent="0">
              <a:buNone/>
            </a:pPr>
            <a:r>
              <a:rPr lang="en-US" altLang="zh-CN" dirty="0" smtClean="0"/>
              <a:t>                     Δ </a:t>
            </a:r>
            <a:r>
              <a:rPr lang="en-US" altLang="zh-CN" dirty="0"/>
              <a:t>= -</a:t>
            </a:r>
            <a:r>
              <a:rPr lang="en-US" altLang="zh-CN" dirty="0" smtClean="0"/>
              <a:t>N(-d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)=</a:t>
            </a:r>
            <a:r>
              <a:rPr lang="en-US" altLang="zh-CN" dirty="0"/>
              <a:t>N(d</a:t>
            </a:r>
            <a:r>
              <a:rPr lang="en-US" altLang="zh-CN" baseline="-25000" dirty="0"/>
              <a:t>1</a:t>
            </a:r>
            <a:r>
              <a:rPr lang="en-US" altLang="zh-CN" dirty="0" smtClean="0"/>
              <a:t>)-1</a:t>
            </a:r>
            <a:endParaRPr lang="en-US" altLang="zh-CN" dirty="0"/>
          </a:p>
          <a:p>
            <a:r>
              <a:rPr lang="zh-CN" altLang="en-US" dirty="0" smtClean="0"/>
              <a:t>支付</a:t>
            </a:r>
            <a:r>
              <a:rPr lang="zh-CN" altLang="en-US" dirty="0"/>
              <a:t>已知红利率</a:t>
            </a:r>
            <a:r>
              <a:rPr lang="en-US" altLang="zh-CN" dirty="0"/>
              <a:t>q </a:t>
            </a:r>
            <a:r>
              <a:rPr lang="zh-CN" altLang="en-US" dirty="0"/>
              <a:t>的欧式看涨期权的</a:t>
            </a:r>
            <a:r>
              <a:rPr lang="en-US" altLang="zh-CN" dirty="0"/>
              <a:t>Δ </a:t>
            </a:r>
            <a:r>
              <a:rPr lang="zh-CN" altLang="en-US" dirty="0"/>
              <a:t>值为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Δ </a:t>
            </a:r>
            <a:r>
              <a:rPr lang="en-US" altLang="zh-CN" dirty="0"/>
              <a:t>= e</a:t>
            </a:r>
            <a:r>
              <a:rPr lang="en-US" altLang="zh-CN" baseline="30000" dirty="0"/>
              <a:t>−q(T−t)</a:t>
            </a:r>
            <a:r>
              <a:rPr lang="en-US" altLang="zh-CN" dirty="0"/>
              <a:t>N(d</a:t>
            </a:r>
            <a:r>
              <a:rPr lang="en-US" altLang="zh-CN" baseline="-25000" dirty="0"/>
              <a:t>1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534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期权</a:t>
            </a:r>
            <a:r>
              <a:rPr lang="el-GR" altLang="zh-CN" dirty="0"/>
              <a:t>Δ</a:t>
            </a:r>
            <a:r>
              <a:rPr lang="zh-CN" altLang="en-US" dirty="0"/>
              <a:t>的性质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30725"/>
              </a:xfrm>
            </p:spPr>
            <p:txBody>
              <a:bodyPr/>
              <a:lstStyle/>
              <a:p>
                <a:r>
                  <a:rPr lang="zh-CN" altLang="en-US" dirty="0" smtClean="0"/>
                  <a:t>概率分布的性质：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0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)≤1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无收益资产看涨期权的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值在</a:t>
                </a:r>
                <a:r>
                  <a:rPr lang="en-US" altLang="zh-CN" dirty="0"/>
                  <a:t>0 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1 </a:t>
                </a:r>
                <a:r>
                  <a:rPr lang="zh-CN" altLang="en-US" dirty="0"/>
                  <a:t>之间，无收益</a:t>
                </a:r>
                <a:r>
                  <a:rPr lang="zh-CN" altLang="en-US" dirty="0" smtClean="0"/>
                  <a:t>资产</a:t>
                </a:r>
                <a:r>
                  <a:rPr lang="zh-CN" altLang="en-US" dirty="0"/>
                  <a:t>看跌期权的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</a:t>
                </a:r>
                <a:r>
                  <a:rPr lang="zh-CN" altLang="en-US" dirty="0" smtClean="0"/>
                  <a:t>在</a:t>
                </a:r>
                <a:r>
                  <a:rPr lang="en-US" altLang="zh-CN" dirty="0" smtClean="0"/>
                  <a:t>-1</a:t>
                </a:r>
                <a:r>
                  <a:rPr lang="zh-CN" altLang="en-US" dirty="0" smtClean="0"/>
                  <a:t>和</a:t>
                </a:r>
                <a:r>
                  <a:rPr lang="en-US" altLang="zh-CN" dirty="0"/>
                  <a:t>0 </a:t>
                </a:r>
                <a:r>
                  <a:rPr lang="zh-CN" altLang="en-US" dirty="0" smtClean="0"/>
                  <a:t>之间。</a:t>
                </a:r>
                <a:endParaRPr lang="zh-CN" altLang="en-US" dirty="0"/>
              </a:p>
              <a:p>
                <a:r>
                  <a:rPr lang="zh-CN" altLang="en-US" dirty="0"/>
                  <a:t>无收益资产看涨期权空头的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</a:t>
                </a:r>
                <a:r>
                  <a:rPr lang="zh-CN" altLang="en-US" dirty="0" smtClean="0"/>
                  <a:t>在</a:t>
                </a:r>
                <a:r>
                  <a:rPr lang="en-US" altLang="zh-CN" dirty="0"/>
                  <a:t>-1</a:t>
                </a:r>
                <a:r>
                  <a:rPr lang="zh-CN" altLang="en-US" dirty="0" smtClean="0"/>
                  <a:t>和</a:t>
                </a:r>
                <a:r>
                  <a:rPr lang="en-US" altLang="zh-CN" dirty="0"/>
                  <a:t>0 </a:t>
                </a:r>
                <a:r>
                  <a:rPr lang="zh-CN" altLang="en-US" dirty="0"/>
                  <a:t>之间，</a:t>
                </a:r>
                <a:r>
                  <a:rPr lang="zh-CN" altLang="en-US" dirty="0" smtClean="0"/>
                  <a:t>无收益</a:t>
                </a:r>
                <a:r>
                  <a:rPr lang="zh-CN" altLang="en-US" dirty="0"/>
                  <a:t>资产看跌期权空头的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值在</a:t>
                </a:r>
                <a:r>
                  <a:rPr lang="en-US" altLang="zh-CN" dirty="0"/>
                  <a:t>0 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1 </a:t>
                </a:r>
                <a:r>
                  <a:rPr lang="zh-CN" altLang="en-US" dirty="0" smtClean="0"/>
                  <a:t>之间。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通过</a:t>
                </a:r>
                <a:r>
                  <a:rPr lang="en-US" altLang="zh-CN" dirty="0" smtClean="0"/>
                  <a:t>PCP</a:t>
                </a:r>
                <a:r>
                  <a:rPr lang="zh-CN" altLang="en-US" dirty="0" smtClean="0"/>
                  <a:t>平价，我们可以推导出看涨期权和看跌期权</a:t>
                </a:r>
                <a:r>
                  <a:rPr lang="el-GR" altLang="zh-CN" dirty="0"/>
                  <a:t>Δ </a:t>
                </a:r>
                <a:r>
                  <a:rPr lang="zh-CN" altLang="en-US" dirty="0" smtClean="0"/>
                  <a:t>值以及其他希腊字母之间的关系。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30725"/>
              </a:xfrm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402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846931"/>
          </a:xfrm>
        </p:spPr>
        <p:txBody>
          <a:bodyPr/>
          <a:lstStyle/>
          <a:p>
            <a:r>
              <a:rPr lang="en-US" altLang="zh-CN" dirty="0" smtClean="0"/>
              <a:t>  </a:t>
            </a:r>
            <a:r>
              <a:rPr lang="zh-CN" altLang="en-US" dirty="0" smtClean="0"/>
              <a:t>（无红利欧式）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的特征（</a:t>
            </a:r>
            <a:r>
              <a:rPr lang="en-US" altLang="zh-CN" dirty="0" smtClean="0"/>
              <a:t>I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468313" y="1916832"/>
            <a:ext cx="4038600" cy="3817218"/>
          </a:xfrm>
        </p:spPr>
        <p:txBody>
          <a:bodyPr/>
          <a:lstStyle/>
          <a:p>
            <a:r>
              <a:rPr lang="zh-CN" altLang="en-US" sz="2000" dirty="0"/>
              <a:t>看涨期权多头：</a:t>
            </a:r>
            <a:r>
              <a:rPr lang="el-GR" altLang="zh-CN" sz="2000" dirty="0"/>
              <a:t> </a:t>
            </a:r>
            <a:r>
              <a:rPr lang="en-US" altLang="zh-CN" sz="2000" dirty="0"/>
              <a:t>0&lt;</a:t>
            </a:r>
            <a:r>
              <a:rPr lang="el-GR" altLang="zh-CN" sz="2000" dirty="0"/>
              <a:t>Δ</a:t>
            </a:r>
            <a:r>
              <a:rPr lang="en-US" altLang="zh-CN" sz="2000" dirty="0" smtClean="0"/>
              <a:t>&lt;1</a:t>
            </a:r>
          </a:p>
          <a:p>
            <a:r>
              <a:rPr lang="zh-CN" altLang="en-US" sz="2000" dirty="0" smtClean="0"/>
              <a:t>空头符号刚好相反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659313" y="1916832"/>
            <a:ext cx="4038600" cy="3817218"/>
          </a:xfrm>
        </p:spPr>
        <p:txBody>
          <a:bodyPr/>
          <a:lstStyle/>
          <a:p>
            <a:r>
              <a:rPr lang="zh-CN" altLang="en-US" sz="2000" dirty="0" smtClean="0"/>
              <a:t>看</a:t>
            </a:r>
            <a:r>
              <a:rPr lang="zh-CN" altLang="en-US" sz="2000" dirty="0"/>
              <a:t>跌</a:t>
            </a:r>
            <a:r>
              <a:rPr lang="zh-CN" altLang="en-US" sz="2000" dirty="0" smtClean="0"/>
              <a:t>期权</a:t>
            </a:r>
            <a:r>
              <a:rPr lang="zh-CN" altLang="en-US" sz="2000" dirty="0"/>
              <a:t>多头：</a:t>
            </a:r>
            <a:r>
              <a:rPr lang="el-GR" altLang="zh-CN" sz="2000" dirty="0"/>
              <a:t> </a:t>
            </a:r>
            <a:r>
              <a:rPr lang="zh-CN" altLang="en-US" sz="2000" dirty="0" smtClean="0"/>
              <a:t>－</a:t>
            </a:r>
            <a:r>
              <a:rPr lang="en-US" altLang="zh-CN" sz="2000" dirty="0" smtClean="0"/>
              <a:t>1&lt;</a:t>
            </a:r>
            <a:r>
              <a:rPr lang="el-GR" altLang="zh-CN" sz="2000" dirty="0"/>
              <a:t>Δ</a:t>
            </a:r>
            <a:r>
              <a:rPr lang="en-US" altLang="zh-CN" sz="2000" dirty="0" smtClean="0"/>
              <a:t>&lt;0</a:t>
            </a:r>
          </a:p>
          <a:p>
            <a:r>
              <a:rPr lang="zh-CN" altLang="en-US" sz="2000" dirty="0" smtClean="0"/>
              <a:t>空头符号刚好相反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67" name="Freeform 4"/>
          <p:cNvSpPr>
            <a:spLocks/>
          </p:cNvSpPr>
          <p:nvPr/>
        </p:nvSpPr>
        <p:spPr bwMode="auto">
          <a:xfrm>
            <a:off x="5045075" y="4204493"/>
            <a:ext cx="3271341" cy="1274282"/>
          </a:xfrm>
          <a:custGeom>
            <a:avLst/>
            <a:gdLst>
              <a:gd name="T0" fmla="*/ 0 w 5300"/>
              <a:gd name="T1" fmla="*/ 0 h 1897"/>
              <a:gd name="T2" fmla="*/ 2600 w 5300"/>
              <a:gd name="T3" fmla="*/ 1355 h 1897"/>
              <a:gd name="T4" fmla="*/ 5300 w 5300"/>
              <a:gd name="T5" fmla="*/ 1897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00" h="1897">
                <a:moveTo>
                  <a:pt x="0" y="0"/>
                </a:moveTo>
                <a:cubicBezTo>
                  <a:pt x="858" y="519"/>
                  <a:pt x="1717" y="1039"/>
                  <a:pt x="2600" y="1355"/>
                </a:cubicBezTo>
                <a:cubicBezTo>
                  <a:pt x="3483" y="1671"/>
                  <a:pt x="4391" y="1784"/>
                  <a:pt x="5300" y="189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349393" y="2737768"/>
            <a:ext cx="4150599" cy="3211512"/>
            <a:chOff x="56312" y="2840698"/>
            <a:chExt cx="4150599" cy="3211512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104659" y="2840698"/>
              <a:ext cx="129202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zh-CN" altLang="en-US" sz="1400" b="1" dirty="0" smtClean="0">
                  <a:latin typeface="Adobe 黑体 Std R" pitchFamily="34" charset="-122"/>
                  <a:ea typeface="Adobe 黑体 Std R" pitchFamily="34" charset="-122"/>
                </a:rPr>
                <a:t>看涨期权价格</a:t>
              </a:r>
              <a:endParaRPr lang="en-US" altLang="zh-CN" sz="1400" b="1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507076" y="3242335"/>
              <a:ext cx="3699835" cy="2809875"/>
              <a:chOff x="1494" y="1938"/>
              <a:chExt cx="3039" cy="1770"/>
            </a:xfrm>
          </p:grpSpPr>
          <p:sp>
            <p:nvSpPr>
              <p:cNvPr id="43" name="Line 5"/>
              <p:cNvSpPr>
                <a:spLocks noChangeShapeType="1"/>
              </p:cNvSpPr>
              <p:nvPr/>
            </p:nvSpPr>
            <p:spPr bwMode="auto">
              <a:xfrm>
                <a:off x="1494" y="1938"/>
                <a:ext cx="0" cy="1554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 type="stealth" w="med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>
                <a:off x="1494" y="3492"/>
                <a:ext cx="2640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45" name="Group 12"/>
              <p:cNvGrpSpPr>
                <a:grpSpLocks/>
              </p:cNvGrpSpPr>
              <p:nvPr/>
            </p:nvGrpSpPr>
            <p:grpSpPr bwMode="auto">
              <a:xfrm>
                <a:off x="1494" y="2535"/>
                <a:ext cx="2330" cy="953"/>
                <a:chOff x="1494" y="2535"/>
                <a:chExt cx="2330" cy="953"/>
              </a:xfrm>
            </p:grpSpPr>
            <p:sp>
              <p:nvSpPr>
                <p:cNvPr id="49" name="Freeform 7"/>
                <p:cNvSpPr>
                  <a:spLocks/>
                </p:cNvSpPr>
                <p:nvPr/>
              </p:nvSpPr>
              <p:spPr bwMode="auto">
                <a:xfrm>
                  <a:off x="1494" y="3455"/>
                  <a:ext cx="461" cy="33"/>
                </a:xfrm>
                <a:custGeom>
                  <a:avLst/>
                  <a:gdLst>
                    <a:gd name="T0" fmla="*/ 0 w 461"/>
                    <a:gd name="T1" fmla="*/ 32 h 33"/>
                    <a:gd name="T2" fmla="*/ 6 w 461"/>
                    <a:gd name="T3" fmla="*/ 30 h 33"/>
                    <a:gd name="T4" fmla="*/ 17 w 461"/>
                    <a:gd name="T5" fmla="*/ 30 h 33"/>
                    <a:gd name="T6" fmla="*/ 24 w 461"/>
                    <a:gd name="T7" fmla="*/ 28 h 33"/>
                    <a:gd name="T8" fmla="*/ 35 w 461"/>
                    <a:gd name="T9" fmla="*/ 30 h 33"/>
                    <a:gd name="T10" fmla="*/ 42 w 461"/>
                    <a:gd name="T11" fmla="*/ 28 h 33"/>
                    <a:gd name="T12" fmla="*/ 143 w 461"/>
                    <a:gd name="T13" fmla="*/ 30 h 33"/>
                    <a:gd name="T14" fmla="*/ 244 w 461"/>
                    <a:gd name="T15" fmla="*/ 28 h 33"/>
                    <a:gd name="T16" fmla="*/ 368 w 461"/>
                    <a:gd name="T17" fmla="*/ 18 h 33"/>
                    <a:gd name="T18" fmla="*/ 415 w 461"/>
                    <a:gd name="T19" fmla="*/ 7 h 33"/>
                    <a:gd name="T20" fmla="*/ 460 w 461"/>
                    <a:gd name="T21" fmla="*/ 0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1"/>
                    <a:gd name="T34" fmla="*/ 0 h 33"/>
                    <a:gd name="T35" fmla="*/ 461 w 461"/>
                    <a:gd name="T36" fmla="*/ 33 h 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1" h="33">
                      <a:moveTo>
                        <a:pt x="0" y="32"/>
                      </a:moveTo>
                      <a:lnTo>
                        <a:pt x="6" y="30"/>
                      </a:lnTo>
                      <a:lnTo>
                        <a:pt x="17" y="30"/>
                      </a:lnTo>
                      <a:lnTo>
                        <a:pt x="24" y="28"/>
                      </a:lnTo>
                      <a:lnTo>
                        <a:pt x="35" y="30"/>
                      </a:lnTo>
                      <a:lnTo>
                        <a:pt x="42" y="28"/>
                      </a:lnTo>
                      <a:lnTo>
                        <a:pt x="143" y="30"/>
                      </a:lnTo>
                      <a:lnTo>
                        <a:pt x="244" y="28"/>
                      </a:lnTo>
                      <a:lnTo>
                        <a:pt x="368" y="18"/>
                      </a:lnTo>
                      <a:lnTo>
                        <a:pt x="415" y="7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38100" cap="rnd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" name="Freeform 8"/>
                <p:cNvSpPr>
                  <a:spLocks/>
                </p:cNvSpPr>
                <p:nvPr/>
              </p:nvSpPr>
              <p:spPr bwMode="auto">
                <a:xfrm>
                  <a:off x="1962" y="3274"/>
                  <a:ext cx="685" cy="179"/>
                </a:xfrm>
                <a:custGeom>
                  <a:avLst/>
                  <a:gdLst>
                    <a:gd name="T0" fmla="*/ 0 w 685"/>
                    <a:gd name="T1" fmla="*/ 178 h 179"/>
                    <a:gd name="T2" fmla="*/ 204 w 685"/>
                    <a:gd name="T3" fmla="*/ 143 h 179"/>
                    <a:gd name="T4" fmla="*/ 469 w 685"/>
                    <a:gd name="T5" fmla="*/ 69 h 179"/>
                    <a:gd name="T6" fmla="*/ 684 w 685"/>
                    <a:gd name="T7" fmla="*/ 0 h 17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"/>
                    <a:gd name="T13" fmla="*/ 0 h 179"/>
                    <a:gd name="T14" fmla="*/ 685 w 685"/>
                    <a:gd name="T15" fmla="*/ 179 h 1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" h="179">
                      <a:moveTo>
                        <a:pt x="0" y="178"/>
                      </a:moveTo>
                      <a:lnTo>
                        <a:pt x="204" y="143"/>
                      </a:lnTo>
                      <a:lnTo>
                        <a:pt x="469" y="69"/>
                      </a:lnTo>
                      <a:lnTo>
                        <a:pt x="684" y="0"/>
                      </a:lnTo>
                    </a:path>
                  </a:pathLst>
                </a:custGeom>
                <a:noFill/>
                <a:ln w="38100" cap="rnd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" name="Freeform 9"/>
                <p:cNvSpPr>
                  <a:spLocks/>
                </p:cNvSpPr>
                <p:nvPr/>
              </p:nvSpPr>
              <p:spPr bwMode="auto">
                <a:xfrm>
                  <a:off x="2646" y="2959"/>
                  <a:ext cx="640" cy="316"/>
                </a:xfrm>
                <a:custGeom>
                  <a:avLst/>
                  <a:gdLst>
                    <a:gd name="T0" fmla="*/ 0 w 640"/>
                    <a:gd name="T1" fmla="*/ 315 h 316"/>
                    <a:gd name="T2" fmla="*/ 220 w 640"/>
                    <a:gd name="T3" fmla="*/ 224 h 316"/>
                    <a:gd name="T4" fmla="*/ 381 w 640"/>
                    <a:gd name="T5" fmla="*/ 146 h 316"/>
                    <a:gd name="T6" fmla="*/ 639 w 640"/>
                    <a:gd name="T7" fmla="*/ 0 h 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40"/>
                    <a:gd name="T13" fmla="*/ 0 h 316"/>
                    <a:gd name="T14" fmla="*/ 640 w 640"/>
                    <a:gd name="T15" fmla="*/ 316 h 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40" h="316">
                      <a:moveTo>
                        <a:pt x="0" y="315"/>
                      </a:moveTo>
                      <a:lnTo>
                        <a:pt x="220" y="224"/>
                      </a:lnTo>
                      <a:lnTo>
                        <a:pt x="381" y="146"/>
                      </a:lnTo>
                      <a:lnTo>
                        <a:pt x="639" y="0"/>
                      </a:lnTo>
                    </a:path>
                  </a:pathLst>
                </a:custGeom>
                <a:noFill/>
                <a:ln w="38100" cap="rnd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0"/>
                <p:cNvSpPr>
                  <a:spLocks/>
                </p:cNvSpPr>
                <p:nvPr/>
              </p:nvSpPr>
              <p:spPr bwMode="auto">
                <a:xfrm>
                  <a:off x="3285" y="2535"/>
                  <a:ext cx="539" cy="425"/>
                </a:xfrm>
                <a:custGeom>
                  <a:avLst/>
                  <a:gdLst>
                    <a:gd name="T0" fmla="*/ 0 w 539"/>
                    <a:gd name="T1" fmla="*/ 424 h 425"/>
                    <a:gd name="T2" fmla="*/ 210 w 539"/>
                    <a:gd name="T3" fmla="*/ 285 h 425"/>
                    <a:gd name="T4" fmla="*/ 333 w 539"/>
                    <a:gd name="T5" fmla="*/ 190 h 425"/>
                    <a:gd name="T6" fmla="*/ 467 w 539"/>
                    <a:gd name="T7" fmla="*/ 73 h 425"/>
                    <a:gd name="T8" fmla="*/ 538 w 539"/>
                    <a:gd name="T9" fmla="*/ 0 h 4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9"/>
                    <a:gd name="T16" fmla="*/ 0 h 425"/>
                    <a:gd name="T17" fmla="*/ 539 w 539"/>
                    <a:gd name="T18" fmla="*/ 425 h 4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9" h="425">
                      <a:moveTo>
                        <a:pt x="0" y="424"/>
                      </a:moveTo>
                      <a:lnTo>
                        <a:pt x="210" y="285"/>
                      </a:lnTo>
                      <a:lnTo>
                        <a:pt x="333" y="190"/>
                      </a:lnTo>
                      <a:lnTo>
                        <a:pt x="467" y="73"/>
                      </a:lnTo>
                      <a:lnTo>
                        <a:pt x="538" y="0"/>
                      </a:lnTo>
                    </a:path>
                  </a:pathLst>
                </a:custGeom>
                <a:noFill/>
                <a:ln w="38100" cap="rnd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6" name="Freeform 13"/>
              <p:cNvSpPr>
                <a:spLocks/>
              </p:cNvSpPr>
              <p:nvPr/>
            </p:nvSpPr>
            <p:spPr bwMode="auto">
              <a:xfrm>
                <a:off x="2304" y="2963"/>
                <a:ext cx="1066" cy="456"/>
              </a:xfrm>
              <a:custGeom>
                <a:avLst/>
                <a:gdLst>
                  <a:gd name="T0" fmla="*/ 0 w 1561"/>
                  <a:gd name="T1" fmla="*/ 674 h 675"/>
                  <a:gd name="T2" fmla="*/ 1560 w 1561"/>
                  <a:gd name="T3" fmla="*/ 0 h 675"/>
                  <a:gd name="T4" fmla="*/ 0 60000 65536"/>
                  <a:gd name="T5" fmla="*/ 0 60000 65536"/>
                  <a:gd name="T6" fmla="*/ 0 w 1561"/>
                  <a:gd name="T7" fmla="*/ 0 h 675"/>
                  <a:gd name="T8" fmla="*/ 1561 w 1561"/>
                  <a:gd name="T9" fmla="*/ 675 h 6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61" h="675">
                    <a:moveTo>
                      <a:pt x="0" y="674"/>
                    </a:moveTo>
                    <a:lnTo>
                      <a:pt x="1560" y="0"/>
                    </a:lnTo>
                  </a:path>
                </a:pathLst>
              </a:custGeom>
              <a:noFill/>
              <a:ln w="57150" cap="rnd">
                <a:solidFill>
                  <a:srgbClr val="FF66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Rectangle 19"/>
              <p:cNvSpPr>
                <a:spLocks noChangeArrowheads="1"/>
              </p:cNvSpPr>
              <p:nvPr/>
            </p:nvSpPr>
            <p:spPr bwMode="auto">
              <a:xfrm>
                <a:off x="3775" y="3514"/>
                <a:ext cx="75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zh-CN" altLang="en-US" sz="1400" b="1" dirty="0" smtClean="0">
                    <a:latin typeface="Adobe 黑体 Std R" pitchFamily="34" charset="-122"/>
                    <a:ea typeface="Adobe 黑体 Std R" pitchFamily="34" charset="-122"/>
                  </a:rPr>
                  <a:t>现货价格</a:t>
                </a:r>
                <a:endParaRPr lang="en-US" altLang="zh-CN" sz="1400" b="1" dirty="0"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</p:grpSp>
        <p:cxnSp>
          <p:nvCxnSpPr>
            <p:cNvPr id="55" name="直接连接符 54"/>
            <p:cNvCxnSpPr/>
            <p:nvPr/>
          </p:nvCxnSpPr>
          <p:spPr>
            <a:xfrm flipH="1">
              <a:off x="2913866" y="3717032"/>
              <a:ext cx="807282" cy="1062699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240486" y="5700713"/>
              <a:ext cx="1253334" cy="32543"/>
            </a:xfrm>
            <a:prstGeom prst="line">
              <a:avLst/>
            </a:prstGeom>
            <a:ln w="57150">
              <a:solidFill>
                <a:srgbClr val="FF99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圆角矩形 58"/>
                <p:cNvSpPr/>
                <p:nvPr/>
              </p:nvSpPr>
              <p:spPr>
                <a:xfrm>
                  <a:off x="56312" y="4629711"/>
                  <a:ext cx="1224865" cy="715089"/>
                </a:xfrm>
                <a:prstGeom prst="roundRect">
                  <a:avLst/>
                </a:prstGeom>
                <a:solidFill>
                  <a:srgbClr val="FF9999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虚值看涨</m:t>
                        </m:r>
                      </m:oMath>
                    </m:oMathPara>
                  </a14:m>
                  <a:endParaRPr lang="en-US" altLang="zh-CN" b="1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zh-CN" altLang="en-US" b="1" dirty="0">
                    <a:solidFill>
                      <a:schemeClr val="bg1"/>
                    </a:solidFill>
                    <a:latin typeface="华文彩云" pitchFamily="2" charset="-122"/>
                    <a:ea typeface="华文彩云" pitchFamily="2" charset="-122"/>
                  </a:endParaRPr>
                </a:p>
              </p:txBody>
            </p:sp>
          </mc:Choice>
          <mc:Fallback xmlns="">
            <p:sp>
              <p:nvSpPr>
                <p:cNvPr id="59" name="圆角矩形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2" y="4629711"/>
                  <a:ext cx="1224865" cy="715089"/>
                </a:xfrm>
                <a:prstGeom prst="round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右箭头 59"/>
            <p:cNvSpPr/>
            <p:nvPr/>
          </p:nvSpPr>
          <p:spPr>
            <a:xfrm rot="4200000">
              <a:off x="452745" y="5347641"/>
              <a:ext cx="432000" cy="216000"/>
            </a:xfrm>
            <a:prstGeom prst="rightArrow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圆角矩形 62"/>
                <p:cNvSpPr/>
                <p:nvPr/>
              </p:nvSpPr>
              <p:spPr>
                <a:xfrm>
                  <a:off x="2366757" y="3359487"/>
                  <a:ext cx="1224867" cy="715089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实值</m:t>
                        </m:r>
                        <m:r>
                          <a:rPr lang="zh-CN" altLang="en-US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看涨</m:t>
                        </m:r>
                      </m:oMath>
                    </m:oMathPara>
                  </a14:m>
                  <a:endParaRPr lang="en-US" altLang="zh-CN" b="1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zh-CN" altLang="en-US" b="1" dirty="0">
                    <a:solidFill>
                      <a:schemeClr val="bg1"/>
                    </a:solidFill>
                    <a:latin typeface="华文彩云" pitchFamily="2" charset="-122"/>
                    <a:ea typeface="华文彩云" pitchFamily="2" charset="-122"/>
                  </a:endParaRPr>
                </a:p>
              </p:txBody>
            </p:sp>
          </mc:Choice>
          <mc:Fallback xmlns="">
            <p:sp>
              <p:nvSpPr>
                <p:cNvPr id="63" name="圆角矩形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757" y="3359487"/>
                  <a:ext cx="1224867" cy="715089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右箭头 63"/>
            <p:cNvSpPr/>
            <p:nvPr/>
          </p:nvSpPr>
          <p:spPr>
            <a:xfrm rot="1980000">
              <a:off x="2669372" y="4061841"/>
              <a:ext cx="540000" cy="21627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圆角矩形 76"/>
                <p:cNvSpPr/>
                <p:nvPr/>
              </p:nvSpPr>
              <p:spPr>
                <a:xfrm>
                  <a:off x="1298364" y="4156883"/>
                  <a:ext cx="1224865" cy="715089"/>
                </a:xfrm>
                <a:prstGeom prst="roundRect">
                  <a:avLst/>
                </a:prstGeom>
                <a:solidFill>
                  <a:srgbClr val="FF66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平价看涨</m:t>
                        </m:r>
                      </m:oMath>
                    </m:oMathPara>
                  </a14:m>
                  <a:endParaRPr lang="en-US" altLang="zh-CN" b="1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≈</m:t>
                        </m:r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oMath>
                    </m:oMathPara>
                  </a14:m>
                  <a:endParaRPr lang="zh-CN" altLang="en-US" b="1" dirty="0">
                    <a:solidFill>
                      <a:schemeClr val="bg1"/>
                    </a:solidFill>
                    <a:latin typeface="华文彩云" pitchFamily="2" charset="-122"/>
                    <a:ea typeface="华文彩云" pitchFamily="2" charset="-122"/>
                  </a:endParaRPr>
                </a:p>
              </p:txBody>
            </p:sp>
          </mc:Choice>
          <mc:Fallback xmlns="">
            <p:sp>
              <p:nvSpPr>
                <p:cNvPr id="77" name="圆角矩形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64" y="4156883"/>
                  <a:ext cx="1224865" cy="715089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右箭头 77"/>
            <p:cNvSpPr/>
            <p:nvPr/>
          </p:nvSpPr>
          <p:spPr>
            <a:xfrm rot="5400000">
              <a:off x="1694797" y="4930748"/>
              <a:ext cx="432000" cy="216000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644008" y="2832549"/>
            <a:ext cx="4381190" cy="3208682"/>
            <a:chOff x="4644008" y="2832549"/>
            <a:chExt cx="4381190" cy="3208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圆角矩形 60"/>
                <p:cNvSpPr/>
                <p:nvPr/>
              </p:nvSpPr>
              <p:spPr>
                <a:xfrm>
                  <a:off x="6451059" y="3933056"/>
                  <a:ext cx="1289293" cy="715089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平价看跌</m:t>
                        </m:r>
                      </m:oMath>
                    </m:oMathPara>
                  </a14:m>
                  <a:endParaRPr lang="en-US" altLang="zh-CN" b="1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≈−</m:t>
                        </m:r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oMath>
                    </m:oMathPara>
                  </a14:m>
                  <a:endParaRPr lang="zh-CN" altLang="en-US" b="1" dirty="0">
                    <a:solidFill>
                      <a:schemeClr val="bg1"/>
                    </a:solidFill>
                    <a:latin typeface="华文彩云" pitchFamily="2" charset="-122"/>
                    <a:ea typeface="华文彩云" pitchFamily="2" charset="-122"/>
                  </a:endParaRPr>
                </a:p>
              </p:txBody>
            </p:sp>
          </mc:Choice>
          <mc:Fallback xmlns="">
            <p:sp>
              <p:nvSpPr>
                <p:cNvPr id="61" name="圆角矩形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1059" y="3933056"/>
                  <a:ext cx="1289293" cy="715089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右箭头 61"/>
            <p:cNvSpPr/>
            <p:nvPr/>
          </p:nvSpPr>
          <p:spPr>
            <a:xfrm rot="7980000">
              <a:off x="6500752" y="4670596"/>
              <a:ext cx="504000" cy="216000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Line 2"/>
            <p:cNvSpPr>
              <a:spLocks noChangeShapeType="1"/>
            </p:cNvSpPr>
            <p:nvPr/>
          </p:nvSpPr>
          <p:spPr bwMode="auto">
            <a:xfrm flipV="1">
              <a:off x="5004048" y="3140967"/>
              <a:ext cx="0" cy="25248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Line 3"/>
            <p:cNvSpPr>
              <a:spLocks noChangeShapeType="1"/>
            </p:cNvSpPr>
            <p:nvPr/>
          </p:nvSpPr>
          <p:spPr bwMode="auto">
            <a:xfrm>
              <a:off x="5004048" y="5665787"/>
              <a:ext cx="3479428" cy="34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5796136" y="4779731"/>
              <a:ext cx="1368152" cy="583505"/>
            </a:xfrm>
            <a:prstGeom prst="line">
              <a:avLst/>
            </a:prstGeom>
            <a:ln w="571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-180000">
              <a:off x="4788024" y="4027228"/>
              <a:ext cx="864096" cy="654076"/>
            </a:xfrm>
            <a:prstGeom prst="line">
              <a:avLst/>
            </a:prstGeom>
            <a:ln w="57150">
              <a:solidFill>
                <a:srgbClr val="00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7668344" y="5478775"/>
              <a:ext cx="1152128" cy="26542"/>
            </a:xfrm>
            <a:prstGeom prst="line">
              <a:avLst/>
            </a:prstGeom>
            <a:ln w="57150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圆角矩形 74"/>
                <p:cNvSpPr/>
                <p:nvPr/>
              </p:nvSpPr>
              <p:spPr>
                <a:xfrm>
                  <a:off x="7800333" y="4419445"/>
                  <a:ext cx="1224865" cy="715089"/>
                </a:xfrm>
                <a:prstGeom prst="roundRect">
                  <a:avLst/>
                </a:prstGeom>
                <a:solidFill>
                  <a:srgbClr val="92D05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虚值看跌</m:t>
                        </m:r>
                      </m:oMath>
                    </m:oMathPara>
                  </a14:m>
                  <a:endParaRPr lang="en-US" altLang="zh-CN" b="1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zh-CN" altLang="en-US" b="1" dirty="0">
                    <a:solidFill>
                      <a:schemeClr val="bg1"/>
                    </a:solidFill>
                    <a:latin typeface="华文彩云" pitchFamily="2" charset="-122"/>
                    <a:ea typeface="华文彩云" pitchFamily="2" charset="-122"/>
                  </a:endParaRPr>
                </a:p>
              </p:txBody>
            </p:sp>
          </mc:Choice>
          <mc:Fallback xmlns="">
            <p:sp>
              <p:nvSpPr>
                <p:cNvPr id="75" name="圆角矩形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0333" y="4419445"/>
                  <a:ext cx="1224865" cy="715089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右箭头 75"/>
            <p:cNvSpPr/>
            <p:nvPr/>
          </p:nvSpPr>
          <p:spPr>
            <a:xfrm rot="7388936">
              <a:off x="7988230" y="5126236"/>
              <a:ext cx="432000" cy="216000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圆角矩形 78"/>
                <p:cNvSpPr/>
                <p:nvPr/>
              </p:nvSpPr>
              <p:spPr>
                <a:xfrm>
                  <a:off x="5148065" y="3246524"/>
                  <a:ext cx="1296143" cy="715089"/>
                </a:xfrm>
                <a:prstGeom prst="roundRect">
                  <a:avLst/>
                </a:prstGeom>
                <a:solidFill>
                  <a:srgbClr val="006600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b="1" dirty="0" smtClean="0">
                      <a:solidFill>
                        <a:schemeClr val="bg1"/>
                      </a:solidFill>
                    </a:rPr>
                    <a:t>实值</a:t>
                  </a:r>
                  <a14:m>
                    <m:oMath xmlns:m="http://schemas.openxmlformats.org/officeDocument/2006/math">
                      <m:r>
                        <a:rPr lang="zh-CN" altLang="en-US" b="1" i="1">
                          <a:solidFill>
                            <a:schemeClr val="bg1"/>
                          </a:solidFill>
                          <a:latin typeface="Cambria Math"/>
                        </a:rPr>
                        <m:t>看跌</m:t>
                      </m:r>
                    </m:oMath>
                  </a14:m>
                  <a:endParaRPr lang="en-US" altLang="zh-CN" b="1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zh-CN" alt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→−</m:t>
                        </m:r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zh-CN" altLang="en-US" b="1" dirty="0">
                    <a:solidFill>
                      <a:schemeClr val="bg1"/>
                    </a:solidFill>
                    <a:latin typeface="华文彩云" pitchFamily="2" charset="-122"/>
                    <a:ea typeface="华文彩云" pitchFamily="2" charset="-122"/>
                  </a:endParaRPr>
                </a:p>
              </p:txBody>
            </p:sp>
          </mc:Choice>
          <mc:Fallback xmlns="">
            <p:sp>
              <p:nvSpPr>
                <p:cNvPr id="79" name="圆角矩形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065" y="3246524"/>
                  <a:ext cx="1296143" cy="715089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 l="-939" t="-17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右箭头 79"/>
            <p:cNvSpPr/>
            <p:nvPr/>
          </p:nvSpPr>
          <p:spPr>
            <a:xfrm rot="8160000">
              <a:off x="5213637" y="3994896"/>
              <a:ext cx="540000" cy="216000"/>
            </a:xfrm>
            <a:prstGeom prst="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Rectangle 4"/>
            <p:cNvSpPr>
              <a:spLocks noChangeArrowheads="1"/>
            </p:cNvSpPr>
            <p:nvPr/>
          </p:nvSpPr>
          <p:spPr bwMode="auto">
            <a:xfrm>
              <a:off x="4644008" y="2832549"/>
              <a:ext cx="129202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zh-CN" altLang="en-US" sz="1400" b="1" dirty="0" smtClean="0">
                  <a:latin typeface="Adobe 黑体 Std R" pitchFamily="34" charset="-122"/>
                  <a:ea typeface="Adobe 黑体 Std R" pitchFamily="34" charset="-122"/>
                </a:rPr>
                <a:t>看跌期权价格</a:t>
              </a:r>
              <a:endParaRPr lang="en-US" altLang="zh-CN" sz="1400" b="1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82" name="Rectangle 19"/>
            <p:cNvSpPr>
              <a:spLocks noChangeArrowheads="1"/>
            </p:cNvSpPr>
            <p:nvPr/>
          </p:nvSpPr>
          <p:spPr bwMode="auto">
            <a:xfrm>
              <a:off x="7969652" y="5733256"/>
              <a:ext cx="92282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zh-CN" altLang="en-US" sz="1400" b="1" dirty="0" smtClean="0">
                  <a:latin typeface="Adobe 黑体 Std R" pitchFamily="34" charset="-122"/>
                  <a:ea typeface="Adobe 黑体 Std R" pitchFamily="34" charset="-122"/>
                </a:rPr>
                <a:t>现货价格</a:t>
              </a:r>
              <a:endParaRPr lang="en-US" altLang="zh-CN" sz="1400" b="1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9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846931"/>
          </a:xfrm>
        </p:spPr>
        <p:txBody>
          <a:bodyPr/>
          <a:lstStyle/>
          <a:p>
            <a:r>
              <a:rPr lang="en-US" altLang="zh-CN" dirty="0" smtClean="0"/>
              <a:t>  </a:t>
            </a:r>
            <a:r>
              <a:rPr lang="zh-CN" altLang="en-US" dirty="0"/>
              <a:t>（无红利欧式）</a:t>
            </a:r>
            <a:r>
              <a:rPr lang="en-US" altLang="zh-CN" dirty="0"/>
              <a:t>Delta</a:t>
            </a:r>
            <a:r>
              <a:rPr lang="zh-CN" altLang="en-US" dirty="0"/>
              <a:t>的特征（</a:t>
            </a:r>
            <a:r>
              <a:rPr lang="en-US" altLang="zh-CN" dirty="0" smtClean="0"/>
              <a:t>II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8313" y="1628800"/>
            <a:ext cx="8229600" cy="4105250"/>
          </a:xfrm>
        </p:spPr>
        <p:txBody>
          <a:bodyPr/>
          <a:lstStyle/>
          <a:p>
            <a:r>
              <a:rPr lang="zh-CN" altLang="en-US" dirty="0" smtClean="0"/>
              <a:t>看涨期权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＝看跌期权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＋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66239473"/>
              </p:ext>
            </p:extLst>
          </p:nvPr>
        </p:nvGraphicFramePr>
        <p:xfrm>
          <a:off x="2195736" y="2204864"/>
          <a:ext cx="42132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3" imgW="2361960" imgH="444240" progId="Equation.DSMT4">
                  <p:embed/>
                </p:oleObj>
              </mc:Choice>
              <mc:Fallback>
                <p:oleObj name="Equation" r:id="rId3" imgW="2361960" imgH="4442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204864"/>
                        <a:ext cx="42132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59632" y="321297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Adobe Jenson Pro Capt" pitchFamily="18" charset="0"/>
              </a:rPr>
              <a:t>Delta</a:t>
            </a:r>
            <a:r>
              <a:rPr lang="zh-CN" altLang="en-US" sz="1400" dirty="0" smtClean="0">
                <a:latin typeface="Adobe 黑体 Std R" pitchFamily="34" charset="-122"/>
                <a:ea typeface="Adobe 黑体 Std R" pitchFamily="34" charset="-122"/>
              </a:rPr>
              <a:t>值</a:t>
            </a:r>
            <a:endParaRPr lang="zh-CN" altLang="en-US" sz="1400" dirty="0">
              <a:latin typeface="Adobe 黑体 Std R" pitchFamily="34" charset="-122"/>
              <a:ea typeface="Adobe 黑体 Std R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925538" y="2889249"/>
            <a:ext cx="6690175" cy="3438525"/>
            <a:chOff x="1925538" y="2889249"/>
            <a:chExt cx="6690175" cy="3438525"/>
          </a:xfrm>
        </p:grpSpPr>
        <p:grpSp>
          <p:nvGrpSpPr>
            <p:cNvPr id="13" name="组合 12"/>
            <p:cNvGrpSpPr/>
            <p:nvPr/>
          </p:nvGrpSpPr>
          <p:grpSpPr>
            <a:xfrm>
              <a:off x="1925538" y="2889249"/>
              <a:ext cx="6690175" cy="3438525"/>
              <a:chOff x="1925538" y="2889249"/>
              <a:chExt cx="6690175" cy="3438525"/>
            </a:xfrm>
          </p:grpSpPr>
          <p:pic>
            <p:nvPicPr>
              <p:cNvPr id="2765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5538" y="2889249"/>
                <a:ext cx="5238750" cy="3438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175553" y="4365104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 smtClean="0">
                    <a:solidFill>
                      <a:srgbClr val="0070C0"/>
                    </a:solidFill>
                  </a:rPr>
                  <a:t>看涨期权</a:t>
                </a:r>
                <a:endParaRPr lang="zh-CN" alt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164288" y="4672881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C00000"/>
                    </a:solidFill>
                  </a:rPr>
                  <a:t>看跌期权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623181" y="5958442"/>
              <a:ext cx="11171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latin typeface="Adobe 黑体 Std R" pitchFamily="34" charset="-122"/>
                  <a:ea typeface="Adobe 黑体 Std R" pitchFamily="34" charset="-122"/>
                </a:rPr>
                <a:t>标的资产价格</a:t>
              </a:r>
              <a:endParaRPr lang="zh-CN" altLang="en-US" sz="1200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0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Delta</a:t>
            </a:r>
            <a:r>
              <a:rPr lang="zh-CN" altLang="en-US" dirty="0"/>
              <a:t>的特征（</a:t>
            </a:r>
            <a:r>
              <a:rPr lang="en-US" altLang="zh-CN" dirty="0" smtClean="0"/>
              <a:t>III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3529012"/>
          </a:xfrm>
        </p:spPr>
        <p:txBody>
          <a:bodyPr/>
          <a:lstStyle/>
          <a:p>
            <a:r>
              <a:rPr lang="zh-CN" altLang="en-US" dirty="0" smtClean="0"/>
              <a:t>快到期时，实值、虚值和平价期权的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差异较大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5" name="椭圆 4"/>
          <p:cNvSpPr/>
          <p:nvPr/>
        </p:nvSpPr>
        <p:spPr>
          <a:xfrm>
            <a:off x="611560" y="4077072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08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r>
              <a:rPr lang="en-US" altLang="zh-CN" dirty="0"/>
              <a:t>Delta</a:t>
            </a:r>
            <a:r>
              <a:rPr lang="zh-CN" altLang="en-US" dirty="0"/>
              <a:t>的特征（</a:t>
            </a:r>
            <a:r>
              <a:rPr lang="en-US" altLang="zh-CN" dirty="0" smtClean="0"/>
              <a:t>IV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700808"/>
            <a:ext cx="8229600" cy="4033242"/>
          </a:xfrm>
        </p:spPr>
        <p:txBody>
          <a:bodyPr/>
          <a:lstStyle/>
          <a:p>
            <a:r>
              <a:rPr lang="zh-CN" altLang="en-US" dirty="0" smtClean="0"/>
              <a:t>波动率较高时，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差异较小</a:t>
            </a:r>
            <a:endParaRPr lang="en-US" altLang="zh-CN" dirty="0" smtClean="0"/>
          </a:p>
          <a:p>
            <a:r>
              <a:rPr lang="zh-CN" altLang="en-US" dirty="0"/>
              <a:t>波动</a:t>
            </a:r>
            <a:r>
              <a:rPr lang="zh-CN" altLang="en-US" dirty="0" smtClean="0"/>
              <a:t>率较低时，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差异较大</a:t>
            </a:r>
            <a:endParaRPr lang="zh-CN" altLang="en-US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7" y="3068960"/>
            <a:ext cx="4953000" cy="337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84" y="3068959"/>
            <a:ext cx="4876800" cy="337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79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r>
              <a:rPr lang="zh-CN" altLang="en-US" dirty="0" smtClean="0"/>
              <a:t>看涨期权曲线的移动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788024" cy="3528392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4355976" cy="3528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212831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剩余期限：</a:t>
            </a:r>
            <a:r>
              <a:rPr lang="en-US" altLang="zh-CN" dirty="0" smtClean="0"/>
              <a:t>0</a:t>
            </a:r>
            <a:r>
              <a:rPr lang="zh-CN" altLang="en-US" dirty="0" smtClean="0"/>
              <a:t>－</a:t>
            </a:r>
            <a:r>
              <a:rPr lang="en-US" altLang="zh-CN" dirty="0" smtClean="0"/>
              <a:t>1</a:t>
            </a:r>
            <a:r>
              <a:rPr lang="zh-CN" altLang="en-US" dirty="0" smtClean="0"/>
              <a:t>年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1836" y="20608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波动率：</a:t>
            </a:r>
            <a:r>
              <a:rPr lang="en-US" altLang="zh-CN" dirty="0" smtClean="0"/>
              <a:t>0%</a:t>
            </a:r>
            <a:r>
              <a:rPr lang="zh-CN" altLang="en-US" dirty="0" smtClean="0"/>
              <a:t>－</a:t>
            </a:r>
            <a:r>
              <a:rPr lang="en-US" altLang="zh-CN" dirty="0" smtClean="0"/>
              <a:t>80%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82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95536" y="692696"/>
            <a:ext cx="7704856" cy="6477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看涨期权</a:t>
            </a:r>
            <a:r>
              <a:rPr lang="en-US" altLang="zh-CN" dirty="0" smtClean="0"/>
              <a:t>Delta/</a:t>
            </a:r>
            <a:r>
              <a:rPr lang="zh-CN" altLang="en-US" dirty="0" smtClean="0"/>
              <a:t>现货价格</a:t>
            </a:r>
            <a:r>
              <a:rPr lang="en-US" altLang="zh-CN" dirty="0" smtClean="0"/>
              <a:t>/</a:t>
            </a:r>
            <a:r>
              <a:rPr lang="zh-CN" altLang="en-US" dirty="0" smtClean="0"/>
              <a:t>剩余期限三维</a:t>
            </a:r>
            <a:r>
              <a:rPr lang="zh-CN" altLang="en-US" dirty="0"/>
              <a:t>图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80999" y="1340768"/>
            <a:ext cx="8064896" cy="5066928"/>
            <a:chOff x="480999" y="1340768"/>
            <a:chExt cx="8064896" cy="5066928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99" y="1340768"/>
              <a:ext cx="8064896" cy="5066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260000">
              <a:off x="772463" y="5281406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latin typeface="Adobe 黑体 Std R" pitchFamily="34" charset="-122"/>
                  <a:ea typeface="Adobe 黑体 Std R" pitchFamily="34" charset="-122"/>
                </a:rPr>
                <a:t>现货价格</a:t>
              </a:r>
              <a:endParaRPr lang="zh-CN" altLang="en-US" sz="1400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20760000">
              <a:off x="7524327" y="5477283"/>
              <a:ext cx="1021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latin typeface="Adobe 黑体 Std R" pitchFamily="34" charset="-122"/>
                  <a:ea typeface="Adobe 黑体 Std R" pitchFamily="34" charset="-122"/>
                </a:rPr>
                <a:t>剩余期限</a:t>
              </a:r>
              <a:endParaRPr lang="zh-CN" altLang="en-US" sz="1400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16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95536" y="692696"/>
            <a:ext cx="7920880" cy="6477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看跌期权</a:t>
            </a:r>
            <a:r>
              <a:rPr lang="en-US" altLang="zh-CN" dirty="0"/>
              <a:t>Delta/</a:t>
            </a:r>
            <a:r>
              <a:rPr lang="zh-CN" altLang="en-US" dirty="0"/>
              <a:t>现货价格</a:t>
            </a:r>
            <a:r>
              <a:rPr lang="en-US" altLang="zh-CN" dirty="0"/>
              <a:t>/</a:t>
            </a:r>
            <a:r>
              <a:rPr lang="zh-CN" altLang="en-US" dirty="0"/>
              <a:t>剩余期限三维图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20880" cy="515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260000">
            <a:off x="842080" y="550438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Adobe 黑体 Std R" pitchFamily="34" charset="-122"/>
                <a:ea typeface="Adobe 黑体 Std R" pitchFamily="34" charset="-122"/>
              </a:rPr>
              <a:t>现货价格</a:t>
            </a:r>
          </a:p>
        </p:txBody>
      </p:sp>
      <p:sp>
        <p:nvSpPr>
          <p:cNvPr id="8" name="TextBox 7"/>
          <p:cNvSpPr txBox="1"/>
          <p:nvPr/>
        </p:nvSpPr>
        <p:spPr>
          <a:xfrm rot="20760000">
            <a:off x="7524327" y="5522504"/>
            <a:ext cx="1021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Adobe 黑体 Std R" pitchFamily="34" charset="-122"/>
                <a:ea typeface="Adobe 黑体 Std R" pitchFamily="34" charset="-122"/>
              </a:rPr>
              <a:t>剩余期限</a:t>
            </a:r>
            <a:endParaRPr lang="zh-CN" altLang="en-US" sz="14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89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其他证券的</a:t>
            </a:r>
            <a:r>
              <a:rPr lang="en-US" altLang="zh-CN" dirty="0"/>
              <a:t>Δ</a:t>
            </a:r>
            <a:r>
              <a:rPr lang="zh-CN" altLang="en-US" dirty="0"/>
              <a:t>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/>
          <a:lstStyle/>
          <a:p>
            <a:r>
              <a:rPr lang="zh-CN" altLang="en-US" dirty="0"/>
              <a:t>期权标的现货资产的</a:t>
            </a:r>
            <a:r>
              <a:rPr lang="en-US" altLang="zh-CN" dirty="0"/>
              <a:t>Δ </a:t>
            </a:r>
            <a:r>
              <a:rPr lang="zh-CN" altLang="en-US" dirty="0"/>
              <a:t>值为</a:t>
            </a:r>
            <a:r>
              <a:rPr lang="en-US" altLang="zh-CN" dirty="0"/>
              <a:t>1 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远期合约的</a:t>
            </a:r>
            <a:r>
              <a:rPr lang="en-US" altLang="zh-CN" dirty="0"/>
              <a:t>Δ </a:t>
            </a:r>
            <a:r>
              <a:rPr lang="zh-CN" altLang="en-US" dirty="0"/>
              <a:t>值同样为</a:t>
            </a:r>
            <a:r>
              <a:rPr lang="en-US" altLang="zh-CN" dirty="0"/>
              <a:t>1 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无收益资产和支付已知现金收益资产的期货</a:t>
            </a:r>
            <a:r>
              <a:rPr lang="zh-CN" altLang="en-US" dirty="0" smtClean="0"/>
              <a:t>合约的</a:t>
            </a:r>
            <a:r>
              <a:rPr lang="en-US" altLang="zh-CN" dirty="0"/>
              <a:t>Δ </a:t>
            </a:r>
            <a:r>
              <a:rPr lang="zh-CN" altLang="en-US" dirty="0"/>
              <a:t>值为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      Δ =</a:t>
            </a:r>
            <a:r>
              <a:rPr lang="en-US" altLang="zh-CN" dirty="0" err="1" smtClean="0"/>
              <a:t>e</a:t>
            </a:r>
            <a:r>
              <a:rPr lang="en-US" altLang="zh-CN" baseline="30000" dirty="0" err="1" smtClean="0"/>
              <a:t>r</a:t>
            </a:r>
            <a:r>
              <a:rPr lang="en-US" altLang="zh-CN" baseline="30000" dirty="0" smtClean="0"/>
              <a:t>(T</a:t>
            </a:r>
            <a:r>
              <a:rPr lang="en-US" altLang="zh-CN" baseline="30000" dirty="0"/>
              <a:t>−t)</a:t>
            </a:r>
          </a:p>
          <a:p>
            <a:r>
              <a:rPr lang="zh-CN" altLang="en-US" dirty="0"/>
              <a:t>支付已知连续收益率</a:t>
            </a:r>
            <a:r>
              <a:rPr lang="en-US" altLang="zh-CN" dirty="0"/>
              <a:t>q </a:t>
            </a:r>
            <a:r>
              <a:rPr lang="zh-CN" altLang="en-US" dirty="0"/>
              <a:t>资产的期货合约的</a:t>
            </a:r>
            <a:r>
              <a:rPr lang="en-US" altLang="zh-CN" dirty="0"/>
              <a:t>Δ </a:t>
            </a:r>
            <a:r>
              <a:rPr lang="zh-CN" altLang="en-US" dirty="0"/>
              <a:t>值为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  Δ </a:t>
            </a:r>
            <a:r>
              <a:rPr lang="en-US" altLang="zh-CN" dirty="0"/>
              <a:t>= </a:t>
            </a:r>
            <a:r>
              <a:rPr lang="en-US" altLang="zh-CN" dirty="0" smtClean="0"/>
              <a:t>e</a:t>
            </a:r>
            <a:r>
              <a:rPr lang="en-US" altLang="zh-CN" baseline="30000" dirty="0" smtClean="0"/>
              <a:t>(r</a:t>
            </a:r>
            <a:r>
              <a:rPr lang="en-US" altLang="zh-CN" baseline="30000" dirty="0"/>
              <a:t>−q)(T−t)</a:t>
            </a:r>
          </a:p>
          <a:p>
            <a:r>
              <a:rPr lang="zh-CN" altLang="en-US" dirty="0"/>
              <a:t>上述</a:t>
            </a:r>
            <a:r>
              <a:rPr lang="en-US" altLang="zh-CN" dirty="0"/>
              <a:t>Δ </a:t>
            </a:r>
            <a:r>
              <a:rPr lang="zh-CN" altLang="en-US" dirty="0"/>
              <a:t>都是针对多头而言的，空头符号相反。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930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dobe 仿宋 Std R" pitchFamily="18" charset="-122"/>
                <a:ea typeface="Adobe 仿宋 Std R" pitchFamily="18" charset="-122"/>
              </a:rPr>
              <a:t>目录</a:t>
            </a:r>
            <a:endParaRPr lang="zh-CN" altLang="en-US" dirty="0">
              <a:latin typeface="Adobe 仿宋 Std R" pitchFamily="18" charset="-122"/>
              <a:ea typeface="Adobe 仿宋 Std R" pitchFamily="18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307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dirty="0">
                <a:solidFill>
                  <a:srgbClr val="002060"/>
                </a:solidFill>
              </a:rPr>
              <a:t>一</a:t>
            </a:r>
            <a:r>
              <a:rPr lang="zh-CN" altLang="en-US" dirty="0" smtClean="0">
                <a:solidFill>
                  <a:srgbClr val="002060"/>
                </a:solidFill>
              </a:rPr>
              <a:t>个例子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002060"/>
                </a:solidFill>
              </a:rPr>
              <a:t>Delta </a:t>
            </a:r>
            <a:r>
              <a:rPr lang="zh-CN" altLang="en-US" dirty="0">
                <a:solidFill>
                  <a:srgbClr val="002060"/>
                </a:solidFill>
              </a:rPr>
              <a:t>与期权的套期保值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002060"/>
                </a:solidFill>
              </a:rPr>
              <a:t>Theta </a:t>
            </a:r>
            <a:r>
              <a:rPr lang="zh-CN" altLang="en-US" dirty="0" smtClean="0">
                <a:solidFill>
                  <a:srgbClr val="002060"/>
                </a:solidFill>
              </a:rPr>
              <a:t>与期权的套</a:t>
            </a:r>
            <a:r>
              <a:rPr lang="zh-CN" altLang="en-US" dirty="0">
                <a:solidFill>
                  <a:srgbClr val="002060"/>
                </a:solidFill>
              </a:rPr>
              <a:t>期保值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dirty="0">
                <a:solidFill>
                  <a:srgbClr val="002060"/>
                </a:solidFill>
              </a:rPr>
              <a:t>Gamma </a:t>
            </a:r>
            <a:r>
              <a:rPr lang="zh-CN" altLang="en-US" dirty="0" smtClean="0">
                <a:solidFill>
                  <a:srgbClr val="002060"/>
                </a:solidFill>
              </a:rPr>
              <a:t>与期权的套</a:t>
            </a:r>
            <a:r>
              <a:rPr lang="zh-CN" altLang="en-US" dirty="0">
                <a:solidFill>
                  <a:srgbClr val="002060"/>
                </a:solidFill>
              </a:rPr>
              <a:t>期保值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dirty="0">
                <a:solidFill>
                  <a:srgbClr val="002060"/>
                </a:solidFill>
              </a:rPr>
              <a:t>Vega </a:t>
            </a:r>
            <a:r>
              <a:rPr lang="zh-CN" altLang="en-US" dirty="0">
                <a:solidFill>
                  <a:srgbClr val="002060"/>
                </a:solidFill>
              </a:rPr>
              <a:t>、</a:t>
            </a:r>
            <a:r>
              <a:rPr lang="en-US" altLang="zh-CN" dirty="0">
                <a:solidFill>
                  <a:srgbClr val="002060"/>
                </a:solidFill>
              </a:rPr>
              <a:t>rho </a:t>
            </a:r>
            <a:r>
              <a:rPr lang="zh-CN" altLang="en-US" dirty="0" smtClean="0">
                <a:solidFill>
                  <a:srgbClr val="002060"/>
                </a:solidFill>
              </a:rPr>
              <a:t>与期权的套</a:t>
            </a:r>
            <a:r>
              <a:rPr lang="zh-CN" altLang="en-US" dirty="0">
                <a:solidFill>
                  <a:srgbClr val="002060"/>
                </a:solidFill>
              </a:rPr>
              <a:t>期保值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dirty="0">
                <a:solidFill>
                  <a:srgbClr val="002060"/>
                </a:solidFill>
              </a:rPr>
              <a:t>交易费用与套期</a:t>
            </a:r>
            <a:r>
              <a:rPr lang="zh-CN" altLang="en-US" dirty="0" smtClean="0">
                <a:solidFill>
                  <a:srgbClr val="002060"/>
                </a:solidFill>
              </a:rPr>
              <a:t>保值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dirty="0" smtClean="0">
                <a:solidFill>
                  <a:srgbClr val="002060"/>
                </a:solidFill>
              </a:rPr>
              <a:t>期权复制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endParaRPr lang="zh-CN" altLang="en-US" dirty="0" smtClean="0">
              <a:solidFill>
                <a:srgbClr val="00206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证券组合的</a:t>
            </a:r>
            <a:r>
              <a:rPr lang="en-US" altLang="zh-CN" dirty="0"/>
              <a:t>Δ</a:t>
            </a:r>
            <a:r>
              <a:rPr lang="zh-CN" altLang="en-US" dirty="0"/>
              <a:t>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证券组合的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值等于组合中单个资产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值的总和（</a:t>
                </a:r>
                <a:r>
                  <a:rPr lang="zh-CN" altLang="en-US" dirty="0" smtClean="0"/>
                  <a:t>标的</a:t>
                </a:r>
                <a:r>
                  <a:rPr lang="zh-CN" altLang="en-US" dirty="0"/>
                  <a:t>资产相同）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                   Δ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其中，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表示第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种证券的数量，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表示第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种</a:t>
                </a:r>
                <a:r>
                  <a:rPr lang="zh-CN" altLang="en-US" dirty="0" smtClean="0"/>
                  <a:t>证券的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153" r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246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Δ</a:t>
            </a:r>
            <a:r>
              <a:rPr lang="zh-CN" altLang="en-US" dirty="0"/>
              <a:t>中性状态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Δ </a:t>
            </a:r>
            <a:r>
              <a:rPr lang="zh-CN" altLang="en-US" dirty="0"/>
              <a:t>值为</a:t>
            </a:r>
            <a:r>
              <a:rPr lang="en-US" altLang="zh-CN" dirty="0"/>
              <a:t>0 </a:t>
            </a:r>
            <a:r>
              <a:rPr lang="zh-CN" altLang="en-US" dirty="0"/>
              <a:t>的证券组合被称为处于</a:t>
            </a:r>
            <a:r>
              <a:rPr lang="en-US" altLang="zh-CN" dirty="0"/>
              <a:t>Δ </a:t>
            </a:r>
            <a:r>
              <a:rPr lang="zh-CN" altLang="en-US" dirty="0"/>
              <a:t>中性状态。</a:t>
            </a:r>
          </a:p>
          <a:p>
            <a:r>
              <a:rPr lang="zh-CN" altLang="en-US" dirty="0"/>
              <a:t>当证券组合处于</a:t>
            </a:r>
            <a:r>
              <a:rPr lang="en-US" altLang="zh-CN" dirty="0"/>
              <a:t>Δ </a:t>
            </a:r>
            <a:r>
              <a:rPr lang="zh-CN" altLang="en-US" dirty="0"/>
              <a:t>中性状态时，组合的价值不受标</a:t>
            </a:r>
            <a:r>
              <a:rPr lang="zh-CN" altLang="en-US" dirty="0" smtClean="0"/>
              <a:t>的资产</a:t>
            </a:r>
            <a:r>
              <a:rPr lang="zh-CN" altLang="en-US" dirty="0"/>
              <a:t>价格波动的影响，从而实现相对标的资产价格</a:t>
            </a:r>
            <a:r>
              <a:rPr lang="zh-CN" altLang="en-US" dirty="0" smtClean="0"/>
              <a:t>的套</a:t>
            </a:r>
            <a:r>
              <a:rPr lang="zh-CN" altLang="en-US" dirty="0"/>
              <a:t>期保值。</a:t>
            </a:r>
          </a:p>
          <a:p>
            <a:r>
              <a:rPr lang="zh-CN" altLang="en-US" dirty="0"/>
              <a:t>除了标的资产本身和远期合约的</a:t>
            </a:r>
            <a:r>
              <a:rPr lang="en-US" altLang="zh-CN" dirty="0"/>
              <a:t>Δ </a:t>
            </a:r>
            <a:r>
              <a:rPr lang="zh-CN" altLang="en-US" dirty="0"/>
              <a:t>值恒等于</a:t>
            </a:r>
            <a:r>
              <a:rPr lang="en-US" altLang="zh-CN" dirty="0"/>
              <a:t>1 </a:t>
            </a:r>
            <a:r>
              <a:rPr lang="zh-CN" altLang="en-US" dirty="0"/>
              <a:t>，</a:t>
            </a:r>
            <a:r>
              <a:rPr lang="zh-CN" altLang="en-US" dirty="0" smtClean="0"/>
              <a:t>其他衍生</a:t>
            </a:r>
            <a:r>
              <a:rPr lang="zh-CN" altLang="en-US" dirty="0"/>
              <a:t>产品的</a:t>
            </a:r>
            <a:r>
              <a:rPr lang="en-US" altLang="zh-CN" dirty="0"/>
              <a:t>Δ </a:t>
            </a:r>
            <a:r>
              <a:rPr lang="zh-CN" altLang="en-US" dirty="0"/>
              <a:t>值可能随时不断变化。因此证券组合</a:t>
            </a:r>
            <a:r>
              <a:rPr lang="zh-CN" altLang="en-US" dirty="0" smtClean="0"/>
              <a:t>处于</a:t>
            </a:r>
            <a:r>
              <a:rPr lang="en-US" altLang="zh-CN" dirty="0"/>
              <a:t>Δ </a:t>
            </a:r>
            <a:r>
              <a:rPr lang="zh-CN" altLang="en-US" dirty="0"/>
              <a:t>中性状态只能维持一个很短的</a:t>
            </a:r>
            <a:r>
              <a:rPr lang="zh-CN" altLang="en-US"/>
              <a:t>时间</a:t>
            </a:r>
            <a:r>
              <a:rPr lang="zh-CN" altLang="en-US" smtClean="0"/>
              <a:t>。</a:t>
            </a:r>
            <a:endParaRPr lang="en-US" altLang="zh-CN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254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Δ</a:t>
            </a:r>
            <a:r>
              <a:rPr lang="zh-CN" altLang="el-GR" dirty="0"/>
              <a:t>中性套期保值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30725"/>
          </a:xfrm>
        </p:spPr>
        <p:txBody>
          <a:bodyPr/>
          <a:lstStyle/>
          <a:p>
            <a:r>
              <a:rPr lang="en-US" altLang="zh-CN" dirty="0"/>
              <a:t>Δ </a:t>
            </a:r>
            <a:r>
              <a:rPr lang="zh-CN" altLang="en-US" dirty="0"/>
              <a:t>中性保值的实现：运用同一标的资产的现货、</a:t>
            </a:r>
            <a:r>
              <a:rPr lang="zh-CN" altLang="en-US" dirty="0" smtClean="0"/>
              <a:t>期权和</a:t>
            </a:r>
            <a:r>
              <a:rPr lang="zh-CN" altLang="en-US" dirty="0"/>
              <a:t>期货等进行相互套期保值，使证券组合的</a:t>
            </a:r>
            <a:r>
              <a:rPr lang="en-US" altLang="zh-CN" dirty="0"/>
              <a:t>Δ </a:t>
            </a:r>
            <a:r>
              <a:rPr lang="zh-CN" altLang="en-US" dirty="0"/>
              <a:t>值</a:t>
            </a:r>
            <a:r>
              <a:rPr lang="zh-CN" altLang="en-US" dirty="0" smtClean="0"/>
              <a:t>等于</a:t>
            </a:r>
            <a:r>
              <a:rPr lang="en-US" altLang="zh-CN" dirty="0"/>
              <a:t>0 </a:t>
            </a:r>
            <a:r>
              <a:rPr lang="zh-CN" altLang="en-US" dirty="0"/>
              <a:t>。</a:t>
            </a:r>
          </a:p>
          <a:p>
            <a:r>
              <a:rPr lang="en-US" altLang="zh-CN" dirty="0"/>
              <a:t>Δ </a:t>
            </a:r>
            <a:r>
              <a:rPr lang="zh-CN" altLang="en-US" dirty="0"/>
              <a:t>中性保值的特点：动态套期保值，需要不断调整</a:t>
            </a:r>
            <a:r>
              <a:rPr lang="zh-CN" altLang="en-US" dirty="0" smtClean="0"/>
              <a:t>保值</a:t>
            </a:r>
            <a:r>
              <a:rPr lang="zh-CN" altLang="en-US" dirty="0"/>
              <a:t>头寸以使保值组合重新处于</a:t>
            </a:r>
            <a:r>
              <a:rPr lang="en-US" altLang="zh-CN" dirty="0"/>
              <a:t>Δ </a:t>
            </a:r>
            <a:r>
              <a:rPr lang="zh-CN" altLang="en-US" dirty="0"/>
              <a:t>中性状态，这种</a:t>
            </a:r>
            <a:r>
              <a:rPr lang="zh-CN" altLang="en-US" dirty="0" smtClean="0"/>
              <a:t>调整称为</a:t>
            </a:r>
            <a:r>
              <a:rPr lang="zh-CN" altLang="en-US" dirty="0"/>
              <a:t>再均衡（ </a:t>
            </a:r>
            <a:r>
              <a:rPr lang="en-US" altLang="zh-CN" dirty="0"/>
              <a:t>Rebalancing </a:t>
            </a:r>
            <a:r>
              <a:rPr lang="zh-CN" altLang="en-US" dirty="0"/>
              <a:t>）。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829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r>
              <a:rPr lang="en-US" altLang="zh-CN" dirty="0" smtClean="0"/>
              <a:t>1 </a:t>
            </a:r>
            <a:r>
              <a:rPr lang="zh-CN" altLang="en-US" dirty="0"/>
              <a:t>：期权的</a:t>
            </a:r>
            <a:r>
              <a:rPr lang="en-US" altLang="zh-CN" dirty="0"/>
              <a:t>Delta </a:t>
            </a:r>
            <a:r>
              <a:rPr lang="zh-CN" altLang="en-US" dirty="0"/>
              <a:t>中性保值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某金融机构在</a:t>
            </a:r>
            <a:r>
              <a:rPr lang="en-US" altLang="zh-CN" dirty="0"/>
              <a:t>OTC </a:t>
            </a:r>
            <a:r>
              <a:rPr lang="zh-CN" altLang="en-US" dirty="0"/>
              <a:t>市场出售了基于</a:t>
            </a:r>
            <a:r>
              <a:rPr lang="en-US" altLang="zh-CN" dirty="0"/>
              <a:t>100000 </a:t>
            </a:r>
            <a:r>
              <a:rPr lang="zh-CN" altLang="en-US" dirty="0"/>
              <a:t>股不付</a:t>
            </a:r>
            <a:r>
              <a:rPr lang="zh-CN" altLang="en-US" dirty="0" smtClean="0"/>
              <a:t>红利</a:t>
            </a:r>
            <a:r>
              <a:rPr lang="zh-CN" altLang="en-US" dirty="0"/>
              <a:t>股票的欧式看涨期权，</a:t>
            </a:r>
            <a:r>
              <a:rPr lang="zh-CN" altLang="en-US" dirty="0" smtClean="0"/>
              <a:t>收入</a:t>
            </a:r>
            <a:r>
              <a:rPr lang="en-US" altLang="zh-CN" dirty="0" smtClean="0"/>
              <a:t>300 </a:t>
            </a:r>
            <a:r>
              <a:rPr lang="en-US" altLang="zh-CN" dirty="0"/>
              <a:t>000 </a:t>
            </a:r>
            <a:r>
              <a:rPr lang="zh-CN" altLang="en-US" dirty="0"/>
              <a:t>元</a:t>
            </a:r>
            <a:r>
              <a:rPr lang="zh-CN" altLang="en-US" dirty="0" smtClean="0"/>
              <a:t>。</a:t>
            </a:r>
            <a:r>
              <a:rPr lang="zh-CN" altLang="en-US" dirty="0"/>
              <a:t>该股票的</a:t>
            </a:r>
            <a:r>
              <a:rPr lang="zh-CN" altLang="en-US" dirty="0" smtClean="0"/>
              <a:t>市场价格</a:t>
            </a:r>
            <a:r>
              <a:rPr lang="zh-CN" altLang="en-US" dirty="0"/>
              <a:t>为</a:t>
            </a:r>
            <a:r>
              <a:rPr lang="en-US" altLang="zh-CN" dirty="0"/>
              <a:t>49 </a:t>
            </a:r>
            <a:r>
              <a:rPr lang="zh-CN" altLang="en-US" dirty="0" smtClean="0"/>
              <a:t>元</a:t>
            </a:r>
            <a:r>
              <a:rPr lang="zh-CN" altLang="en-US" dirty="0"/>
              <a:t>，执行价格为</a:t>
            </a:r>
            <a:r>
              <a:rPr lang="en-US" altLang="zh-CN" dirty="0"/>
              <a:t>50 </a:t>
            </a:r>
            <a:r>
              <a:rPr lang="zh-CN" altLang="en-US" dirty="0" smtClean="0"/>
              <a:t>元</a:t>
            </a:r>
            <a:r>
              <a:rPr lang="zh-CN" altLang="en-US" dirty="0"/>
              <a:t>，无风险利率为连续</a:t>
            </a:r>
            <a:r>
              <a:rPr lang="zh-CN" altLang="en-US" dirty="0" smtClean="0"/>
              <a:t>复利</a:t>
            </a:r>
            <a:r>
              <a:rPr lang="zh-CN" altLang="en-US" dirty="0"/>
              <a:t>年利率</a:t>
            </a:r>
            <a:r>
              <a:rPr lang="en-US" altLang="zh-CN" dirty="0"/>
              <a:t>5% </a:t>
            </a:r>
            <a:r>
              <a:rPr lang="zh-CN" altLang="en-US" dirty="0"/>
              <a:t>，股票价格年波动率为</a:t>
            </a:r>
            <a:r>
              <a:rPr lang="en-US" altLang="zh-CN" dirty="0"/>
              <a:t>20% </a:t>
            </a:r>
            <a:r>
              <a:rPr lang="zh-CN" altLang="en-US" dirty="0"/>
              <a:t>，距离到期</a:t>
            </a:r>
            <a:r>
              <a:rPr lang="zh-CN" altLang="en-US" dirty="0" smtClean="0"/>
              <a:t>时间为</a:t>
            </a:r>
            <a:r>
              <a:rPr lang="en-US" altLang="zh-CN" dirty="0"/>
              <a:t>20 </a:t>
            </a:r>
            <a:r>
              <a:rPr lang="zh-CN" altLang="en-US" dirty="0"/>
              <a:t>周。由于该金融机构无法在市场上找到相应的看涨</a:t>
            </a:r>
            <a:r>
              <a:rPr lang="zh-CN" altLang="en-US" dirty="0" smtClean="0"/>
              <a:t>期权</a:t>
            </a:r>
            <a:r>
              <a:rPr lang="zh-CN" altLang="en-US" dirty="0"/>
              <a:t>多头对冲，这样就面临着风险管理的问题。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8621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案例</a:t>
            </a:r>
            <a:r>
              <a:rPr lang="en-US" altLang="zh-CN" sz="3600" dirty="0" smtClean="0"/>
              <a:t>1 </a:t>
            </a:r>
            <a:r>
              <a:rPr lang="zh-CN" altLang="en-US" sz="3600" dirty="0"/>
              <a:t>：期权的</a:t>
            </a:r>
            <a:r>
              <a:rPr lang="en-US" altLang="zh-CN" sz="3600" dirty="0"/>
              <a:t>Delta </a:t>
            </a:r>
            <a:r>
              <a:rPr lang="zh-CN" altLang="en-US" sz="3600" dirty="0"/>
              <a:t>中性保值</a:t>
            </a:r>
            <a:r>
              <a:rPr lang="en-US" altLang="zh-CN" sz="3600" dirty="0"/>
              <a:t>(cont.)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</a:t>
            </a:r>
            <a:r>
              <a:rPr lang="zh-CN" altLang="en-US" dirty="0"/>
              <a:t>标的资产（股票）多头为此期权进行套期保值操作。</a:t>
            </a:r>
          </a:p>
          <a:p>
            <a:r>
              <a:rPr lang="zh-CN" altLang="en-US" dirty="0"/>
              <a:t>应进行动态套期保值，以维持资产组合的</a:t>
            </a:r>
            <a:r>
              <a:rPr lang="en-US" altLang="zh-CN" dirty="0"/>
              <a:t>Δ </a:t>
            </a:r>
            <a:r>
              <a:rPr lang="zh-CN" altLang="en-US" dirty="0"/>
              <a:t>中性。</a:t>
            </a:r>
            <a:r>
              <a:rPr lang="zh-CN" altLang="en-US" dirty="0" smtClean="0"/>
              <a:t>但在</a:t>
            </a:r>
            <a:r>
              <a:rPr lang="zh-CN" altLang="en-US" dirty="0"/>
              <a:t>实际中，过于频繁的动态调整需要相当的交易费用</a:t>
            </a:r>
            <a:r>
              <a:rPr lang="zh-CN" altLang="en-US" dirty="0" smtClean="0"/>
              <a:t>，因此</a:t>
            </a:r>
            <a:r>
              <a:rPr lang="zh-CN" altLang="en-US" dirty="0"/>
              <a:t>我们假设保值调整每周进行一次。</a:t>
            </a:r>
          </a:p>
          <a:p>
            <a:r>
              <a:rPr lang="zh-CN" altLang="en-US" dirty="0"/>
              <a:t>相关参数为</a:t>
            </a:r>
          </a:p>
          <a:p>
            <a:pPr marL="0" indent="0">
              <a:buNone/>
            </a:pPr>
            <a:r>
              <a:rPr lang="en-US" altLang="zh-CN" dirty="0" smtClean="0"/>
              <a:t>    S </a:t>
            </a:r>
            <a:r>
              <a:rPr lang="en-US" altLang="zh-CN" dirty="0"/>
              <a:t>= 49; X = 50; r = 0:05</a:t>
            </a:r>
            <a:r>
              <a:rPr lang="en-US" altLang="zh-CN" dirty="0" smtClean="0"/>
              <a:t>;</a:t>
            </a:r>
            <a:r>
              <a:rPr lang="zh-CN" altLang="en-US" dirty="0"/>
              <a:t>𝝈</a:t>
            </a:r>
            <a:r>
              <a:rPr lang="en-US" altLang="zh-CN" dirty="0" smtClean="0"/>
              <a:t>= </a:t>
            </a:r>
            <a:r>
              <a:rPr lang="en-US" altLang="zh-CN" dirty="0"/>
              <a:t>0:20; </a:t>
            </a:r>
            <a:r>
              <a:rPr lang="en-US" altLang="zh-CN" dirty="0" smtClean="0"/>
              <a:t>T-t </a:t>
            </a:r>
            <a:r>
              <a:rPr lang="en-US" altLang="zh-CN" dirty="0"/>
              <a:t>= </a:t>
            </a:r>
            <a:r>
              <a:rPr lang="en-US" altLang="zh-CN" dirty="0" smtClean="0"/>
              <a:t>0.3846</a:t>
            </a:r>
            <a:endParaRPr lang="en-US" altLang="zh-CN" dirty="0"/>
          </a:p>
          <a:p>
            <a:r>
              <a:rPr lang="en-US" altLang="zh-CN" dirty="0"/>
              <a:t>Delta </a:t>
            </a:r>
            <a:r>
              <a:rPr lang="zh-CN" altLang="en-US" dirty="0"/>
              <a:t>对冲模拟过程参看表</a:t>
            </a:r>
            <a:r>
              <a:rPr lang="en-US" altLang="zh-CN" dirty="0"/>
              <a:t>14.1 </a:t>
            </a:r>
            <a:r>
              <a:rPr lang="zh-CN" altLang="en-US" dirty="0"/>
              <a:t>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572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12954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案例</a:t>
            </a:r>
            <a:r>
              <a:rPr lang="en-US" altLang="zh-CN" dirty="0" smtClean="0"/>
              <a:t>1 </a:t>
            </a:r>
            <a:r>
              <a:rPr lang="zh-CN" altLang="en-US" dirty="0"/>
              <a:t>：期权的</a:t>
            </a:r>
            <a:r>
              <a:rPr lang="en-CA" dirty="0"/>
              <a:t>Delta </a:t>
            </a:r>
            <a:r>
              <a:rPr lang="zh-CN" altLang="en-US" dirty="0"/>
              <a:t>中性保值</a:t>
            </a:r>
            <a:r>
              <a:rPr lang="en-US" altLang="zh-CN" dirty="0"/>
              <a:t>(</a:t>
            </a:r>
            <a:r>
              <a:rPr lang="en-CA" dirty="0"/>
              <a:t>cont.)</a:t>
            </a: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DDE83E-CC04-47E7-805F-2976714153ED}" type="slidenum">
              <a:rPr lang="en-US" altLang="en-US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66996"/>
              </p:ext>
            </p:extLst>
          </p:nvPr>
        </p:nvGraphicFramePr>
        <p:xfrm>
          <a:off x="571500" y="2000250"/>
          <a:ext cx="8001000" cy="3752851"/>
        </p:xfrm>
        <a:graphic>
          <a:graphicData uri="http://schemas.openxmlformats.org/drawingml/2006/table">
            <a:tbl>
              <a:tblPr/>
              <a:tblGrid>
                <a:gridCol w="962025"/>
                <a:gridCol w="960438"/>
                <a:gridCol w="863600"/>
                <a:gridCol w="1308100"/>
                <a:gridCol w="1049337"/>
                <a:gridCol w="1643063"/>
                <a:gridCol w="1214437"/>
              </a:tblGrid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周次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股价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Delta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购买的股数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成本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千元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累计成本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千元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利息（千元）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49.00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0.522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52,200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2,557.8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2,557.8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48.12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0.458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(6,400)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(308.0)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2,252.3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47.37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0.400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(5,800)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(274.7)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1,979.8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1.9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55.87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1.000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1,000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55.9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5,258.2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5.1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57.25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1.000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5263.3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56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40737" cy="11430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案例</a:t>
            </a:r>
            <a:r>
              <a:rPr lang="en-US" altLang="zh-CN" dirty="0" smtClean="0"/>
              <a:t>1 </a:t>
            </a:r>
            <a:r>
              <a:rPr lang="zh-CN" altLang="en-US" dirty="0"/>
              <a:t>：期权的</a:t>
            </a:r>
            <a:r>
              <a:rPr lang="en-CA" dirty="0"/>
              <a:t>Delta </a:t>
            </a:r>
            <a:r>
              <a:rPr lang="zh-CN" altLang="en-US" dirty="0"/>
              <a:t>中性保值</a:t>
            </a:r>
            <a:r>
              <a:rPr lang="en-US" altLang="zh-CN" dirty="0"/>
              <a:t>(</a:t>
            </a:r>
            <a:r>
              <a:rPr lang="en-CA" dirty="0"/>
              <a:t>cont.)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4F17173-A289-4EA6-A122-52793F6354BB}" type="slidenum">
              <a:rPr lang="en-US" altLang="en-US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788792"/>
              </p:ext>
            </p:extLst>
          </p:nvPr>
        </p:nvGraphicFramePr>
        <p:xfrm>
          <a:off x="611560" y="1916832"/>
          <a:ext cx="8001000" cy="3752851"/>
        </p:xfrm>
        <a:graphic>
          <a:graphicData uri="http://schemas.openxmlformats.org/drawingml/2006/table">
            <a:tbl>
              <a:tblPr/>
              <a:tblGrid>
                <a:gridCol w="962025"/>
                <a:gridCol w="960438"/>
                <a:gridCol w="863600"/>
                <a:gridCol w="1308100"/>
                <a:gridCol w="1049337"/>
                <a:gridCol w="1643063"/>
                <a:gridCol w="1214437"/>
              </a:tblGrid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周次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股价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Delta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购买的股数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成本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千元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累计成本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千元</a:t>
                      </a: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)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Arial" pitchFamily="34" charset="0"/>
                        </a:rPr>
                        <a:t>利息（千元）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49.00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0.522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52,200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2,557.8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2,557.8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49.75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0.568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 4,600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228.9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2,789.2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52.00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0.705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13,700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712.4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3,504.3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3.4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.......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46.63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0.007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(17,600)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(820.7)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290.0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0.3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48.12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0.000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(700)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(33.7)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256.6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1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理解期权的</a:t>
            </a:r>
            <a:r>
              <a:rPr lang="en-US" altLang="zh-CN" dirty="0"/>
              <a:t>Delta </a:t>
            </a:r>
            <a:r>
              <a:rPr lang="zh-CN" altLang="en-US" dirty="0"/>
              <a:t>中性保值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期权</a:t>
            </a:r>
            <a:r>
              <a:rPr lang="en-US" altLang="zh-CN" dirty="0"/>
              <a:t>Δ </a:t>
            </a:r>
            <a:r>
              <a:rPr lang="zh-CN" altLang="en-US" dirty="0"/>
              <a:t>中性套期保值的结果是</a:t>
            </a:r>
            <a:r>
              <a:rPr lang="zh-CN" altLang="en-US" dirty="0" smtClean="0"/>
              <a:t>：通过</a:t>
            </a:r>
            <a:r>
              <a:rPr lang="zh-CN" altLang="en-US" dirty="0"/>
              <a:t>标的资产</a:t>
            </a:r>
            <a:r>
              <a:rPr lang="zh-CN" altLang="en-US" dirty="0" smtClean="0"/>
              <a:t>构成</a:t>
            </a:r>
            <a:r>
              <a:rPr lang="zh-CN" altLang="en-US" dirty="0"/>
              <a:t>了一个“合成的期权头寸”。</a:t>
            </a:r>
          </a:p>
          <a:p>
            <a:r>
              <a:rPr lang="zh-CN" altLang="en-US" dirty="0"/>
              <a:t>套期保值的成本主要来源于“买高卖低”的过程，</a:t>
            </a:r>
            <a:r>
              <a:rPr lang="zh-CN" altLang="en-US" dirty="0" smtClean="0"/>
              <a:t>其总成本等于期权</a:t>
            </a:r>
            <a:r>
              <a:rPr lang="zh-CN" altLang="en-US" dirty="0"/>
              <a:t>价格。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06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理解期权的</a:t>
            </a:r>
            <a:r>
              <a:rPr lang="en-US" altLang="zh-CN" dirty="0"/>
              <a:t>Delta </a:t>
            </a:r>
            <a:r>
              <a:rPr lang="zh-CN" altLang="en-US" dirty="0"/>
              <a:t>中性保值</a:t>
            </a:r>
            <a:r>
              <a:rPr lang="en-US" altLang="zh-CN" dirty="0"/>
              <a:t>(cont.)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在实际操作中， </a:t>
            </a:r>
            <a:r>
              <a:rPr lang="en-US" altLang="zh-CN" dirty="0"/>
              <a:t>Δ </a:t>
            </a:r>
            <a:r>
              <a:rPr lang="zh-CN" altLang="en-US" dirty="0"/>
              <a:t>中性保值方法更常见的是利用</a:t>
            </a:r>
            <a:r>
              <a:rPr lang="zh-CN" altLang="en-US" dirty="0" smtClean="0"/>
              <a:t>同种标</a:t>
            </a:r>
            <a:r>
              <a:rPr lang="zh-CN" altLang="en-US" dirty="0"/>
              <a:t>的资产的期货头寸来进行保值，可以获得杠杆作用。</a:t>
            </a:r>
          </a:p>
          <a:p>
            <a:r>
              <a:rPr lang="zh-CN" altLang="en-US" dirty="0"/>
              <a:t>以无收益资产期货合约为例，</a:t>
            </a:r>
            <a:r>
              <a:rPr lang="zh-CN" altLang="en-US" dirty="0" smtClean="0"/>
              <a:t>由于其</a:t>
            </a:r>
            <a:r>
              <a:rPr lang="en-US" altLang="zh-CN" dirty="0" smtClean="0"/>
              <a:t>Δ </a:t>
            </a:r>
            <a:r>
              <a:rPr lang="en-US" altLang="zh-CN" dirty="0"/>
              <a:t>= </a:t>
            </a:r>
            <a:r>
              <a:rPr lang="en-US" altLang="zh-CN" dirty="0" err="1" smtClean="0"/>
              <a:t>e</a:t>
            </a:r>
            <a:r>
              <a:rPr lang="en-US" altLang="zh-CN" baseline="30000" dirty="0" err="1" smtClean="0"/>
              <a:t>r</a:t>
            </a:r>
            <a:r>
              <a:rPr lang="en-US" altLang="zh-CN" baseline="30000" dirty="0" smtClean="0"/>
              <a:t>(T</a:t>
            </a:r>
            <a:r>
              <a:rPr lang="en-US" altLang="zh-CN" baseline="30000" dirty="0"/>
              <a:t>−t)</a:t>
            </a:r>
            <a:r>
              <a:rPr lang="en-US" altLang="zh-CN" dirty="0"/>
              <a:t> </a:t>
            </a:r>
            <a:r>
              <a:rPr lang="zh-CN" altLang="en-US" dirty="0"/>
              <a:t>，这</a:t>
            </a:r>
            <a:r>
              <a:rPr lang="zh-CN" altLang="en-US" dirty="0" smtClean="0"/>
              <a:t>意味着</a:t>
            </a:r>
            <a:r>
              <a:rPr lang="en-US" altLang="zh-CN" dirty="0"/>
              <a:t>e</a:t>
            </a:r>
            <a:r>
              <a:rPr lang="en-US" altLang="zh-CN" baseline="30000" dirty="0"/>
              <a:t>−r(T−t) </a:t>
            </a:r>
            <a:r>
              <a:rPr lang="zh-CN" altLang="en-US" dirty="0"/>
              <a:t>个期货单位对标的资产价格变动的</a:t>
            </a:r>
            <a:r>
              <a:rPr lang="zh-CN" altLang="en-US" dirty="0" smtClean="0"/>
              <a:t>敏感性与</a:t>
            </a:r>
            <a:r>
              <a:rPr lang="zh-CN" altLang="en-US" dirty="0"/>
              <a:t>一个标的资产对其自身价格变化的敏感性是相同的，</a:t>
            </a:r>
          </a:p>
          <a:p>
            <a:r>
              <a:rPr lang="zh-CN" altLang="en-US" dirty="0"/>
              <a:t>因此</a:t>
            </a:r>
          </a:p>
          <a:p>
            <a:pPr marL="0" indent="0">
              <a:buNone/>
            </a:pPr>
            <a:r>
              <a:rPr lang="en-US" altLang="zh-CN" dirty="0" smtClean="0"/>
              <a:t>                     Q</a:t>
            </a:r>
            <a:r>
              <a:rPr lang="en-US" altLang="zh-CN" baseline="-25000" dirty="0" smtClean="0"/>
              <a:t>F </a:t>
            </a:r>
            <a:r>
              <a:rPr lang="en-US" altLang="zh-CN" dirty="0"/>
              <a:t>= e</a:t>
            </a:r>
            <a:r>
              <a:rPr lang="en-US" altLang="zh-CN" baseline="30000" dirty="0"/>
              <a:t>−r(T−</a:t>
            </a:r>
            <a:r>
              <a:rPr lang="en-US" altLang="zh-CN" baseline="30000" dirty="0" smtClean="0"/>
              <a:t>t)</a:t>
            </a:r>
            <a:r>
              <a:rPr lang="en-US" altLang="zh-CN" dirty="0" smtClean="0"/>
              <a:t>H</a:t>
            </a:r>
            <a:r>
              <a:rPr lang="en-US" altLang="zh-CN" baseline="-25000" dirty="0" smtClean="0"/>
              <a:t>A</a:t>
            </a:r>
            <a:r>
              <a:rPr lang="en-US" altLang="zh-CN" dirty="0" smtClean="0"/>
              <a:t>/N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424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理解期权的</a:t>
            </a:r>
            <a:r>
              <a:rPr lang="en-US" altLang="zh-CN" dirty="0"/>
              <a:t>Delta </a:t>
            </a:r>
            <a:r>
              <a:rPr lang="zh-CN" altLang="en-US" dirty="0"/>
              <a:t>中性保值</a:t>
            </a:r>
            <a:r>
              <a:rPr lang="en-US" altLang="zh-CN" dirty="0"/>
              <a:t>(cont.)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Δ </a:t>
            </a:r>
            <a:r>
              <a:rPr lang="zh-CN" altLang="en-US" dirty="0"/>
              <a:t>套期保值的意义：</a:t>
            </a:r>
          </a:p>
          <a:p>
            <a:pPr lvl="1"/>
            <a:r>
              <a:rPr lang="zh-CN" altLang="en-US" dirty="0" smtClean="0"/>
              <a:t>专业</a:t>
            </a:r>
            <a:r>
              <a:rPr lang="zh-CN" altLang="en-US" dirty="0"/>
              <a:t>的金融运营和风险运营机构的价格优势。</a:t>
            </a:r>
          </a:p>
          <a:p>
            <a:pPr lvl="1"/>
            <a:r>
              <a:rPr lang="zh-CN" altLang="en-US" dirty="0" smtClean="0"/>
              <a:t>机构</a:t>
            </a:r>
            <a:r>
              <a:rPr lang="zh-CN" altLang="en-US" dirty="0"/>
              <a:t>内部的风险对冲以及外部市场上的净</a:t>
            </a:r>
            <a:r>
              <a:rPr lang="en-US" altLang="zh-CN" dirty="0"/>
              <a:t>Δ</a:t>
            </a:r>
            <a:r>
              <a:rPr lang="zh-CN" altLang="en-US" dirty="0"/>
              <a:t>套期保值。</a:t>
            </a:r>
          </a:p>
          <a:p>
            <a:pPr lvl="1"/>
            <a:r>
              <a:rPr lang="zh-CN" altLang="en-US" dirty="0" smtClean="0"/>
              <a:t>高度</a:t>
            </a:r>
            <a:r>
              <a:rPr lang="zh-CN" altLang="en-US" dirty="0"/>
              <a:t>灵活性：金融机构可以结合自身的资产状况、</a:t>
            </a:r>
            <a:r>
              <a:rPr lang="zh-CN" altLang="en-US" dirty="0" smtClean="0"/>
              <a:t>市场</a:t>
            </a:r>
            <a:r>
              <a:rPr lang="zh-CN" altLang="en-US" dirty="0"/>
              <a:t>预期和风险目标来管理</a:t>
            </a:r>
            <a:r>
              <a:rPr lang="en-US" altLang="zh-CN" dirty="0"/>
              <a:t>Δ </a:t>
            </a:r>
            <a:r>
              <a:rPr lang="zh-CN" altLang="en-US" dirty="0"/>
              <a:t>指标，不同目标</a:t>
            </a:r>
            <a:r>
              <a:rPr lang="en-US" altLang="zh-CN" dirty="0"/>
              <a:t>Δ </a:t>
            </a:r>
            <a:r>
              <a:rPr lang="zh-CN" altLang="en-US" dirty="0"/>
              <a:t>值的</a:t>
            </a:r>
            <a:r>
              <a:rPr lang="zh-CN" altLang="en-US" dirty="0" smtClean="0"/>
              <a:t>设定</a:t>
            </a:r>
            <a:r>
              <a:rPr lang="zh-CN" altLang="en-US" dirty="0"/>
              <a:t>可以实现不同的风险管理策略。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973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5265"/>
            <a:ext cx="7165975" cy="10668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7885881" cy="4464496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A bank has sold for $300,000 a European call option on 100,000 shares of a non-dividend paying stock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</a:rPr>
              <a:t>S</a:t>
            </a:r>
            <a:r>
              <a:rPr lang="en-US" altLang="zh-CN" sz="2400" baseline="-25000" dirty="0" smtClean="0">
                <a:latin typeface="Times New Roman" pitchFamily="18" charset="0"/>
                <a:ea typeface="宋体" pitchFamily="2" charset="-122"/>
              </a:rPr>
              <a:t>0</a:t>
            </a:r>
            <a:r>
              <a:rPr lang="en-US" altLang="zh-CN" sz="2400" dirty="0" smtClean="0">
                <a:ea typeface="宋体" pitchFamily="2" charset="-122"/>
              </a:rPr>
              <a:t>  = 49,  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</a:rPr>
              <a:t>K </a:t>
            </a:r>
            <a:r>
              <a:rPr lang="en-US" altLang="zh-CN" sz="2400" dirty="0" smtClean="0">
                <a:ea typeface="宋体" pitchFamily="2" charset="-122"/>
              </a:rPr>
              <a:t> = 50,  </a:t>
            </a: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</a:rPr>
              <a:t>r</a:t>
            </a:r>
            <a:r>
              <a:rPr lang="en-US" altLang="zh-CN" sz="2400" dirty="0" smtClean="0">
                <a:ea typeface="宋体" pitchFamily="2" charset="-122"/>
              </a:rPr>
              <a:t>  = 5%, 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dirty="0" smtClean="0">
                <a:latin typeface="Symbol" pitchFamily="18" charset="2"/>
                <a:ea typeface="宋体" pitchFamily="2" charset="-122"/>
              </a:rPr>
              <a:t>s </a:t>
            </a:r>
            <a:r>
              <a:rPr lang="en-US" altLang="zh-CN" sz="2400" dirty="0" smtClean="0">
                <a:ea typeface="宋体" pitchFamily="2" charset="-122"/>
              </a:rPr>
              <a:t>= 20%,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dirty="0" smtClean="0">
                <a:ea typeface="宋体" pitchFamily="2" charset="-122"/>
              </a:rPr>
              <a:t>	</a:t>
            </a:r>
            <a:r>
              <a:rPr lang="en-US" altLang="zh-CN" sz="2400" i="1" dirty="0" smtClean="0">
                <a:latin typeface="Times New Roman" pitchFamily="18" charset="0"/>
                <a:ea typeface="宋体" pitchFamily="2" charset="-122"/>
              </a:rPr>
              <a:t>T =</a:t>
            </a:r>
            <a:r>
              <a:rPr lang="en-US" altLang="zh-CN" sz="2400" dirty="0" smtClean="0">
                <a:ea typeface="宋体" pitchFamily="2" charset="-122"/>
              </a:rPr>
              <a:t> 20 weeks, </a:t>
            </a:r>
            <a:r>
              <a:rPr lang="en-US" altLang="zh-CN" sz="2400" dirty="0" smtClean="0">
                <a:latin typeface="Symbol" pitchFamily="18" charset="2"/>
                <a:ea typeface="宋体" pitchFamily="2" charset="-122"/>
              </a:rPr>
              <a:t>m </a:t>
            </a:r>
            <a:r>
              <a:rPr lang="en-US" altLang="zh-CN" sz="2400" dirty="0" smtClean="0">
                <a:ea typeface="宋体" pitchFamily="2" charset="-122"/>
              </a:rPr>
              <a:t>= 13%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The Black-Scholes-Merton value of the option is $240,000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How does the bank hedge its risk to lock in a $60,000 profit?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40726A2-8A4A-4B35-99A4-6BB3B6AC6AC2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9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案例：</a:t>
            </a:r>
            <a:r>
              <a:rPr lang="zh-CN" altLang="en-US" sz="4000" dirty="0" smtClean="0"/>
              <a:t>通过∆中性投机于市场波动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 rot="19891414">
            <a:off x="1805544" y="4831376"/>
            <a:ext cx="326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20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73616" cy="846931"/>
          </a:xfrm>
        </p:spPr>
        <p:txBody>
          <a:bodyPr/>
          <a:lstStyle/>
          <a:p>
            <a:r>
              <a:rPr lang="zh-CN" altLang="en-US" sz="3200" dirty="0" smtClean="0"/>
              <a:t>通过动态调整锁定利润（适用于动荡的市场）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3"/>
            <a:ext cx="9144000" cy="54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 rot="19891414">
            <a:off x="4541848" y="3823266"/>
            <a:ext cx="326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20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16216" y="5010494"/>
                <a:ext cx="197970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zh-CN" altLang="en-US" b="0" i="1" smtClean="0">
                          <a:latin typeface="Cambria Math"/>
                        </a:rPr>
                        <m:t>＋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010494"/>
                <a:ext cx="1979708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1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19.3 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8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欧式</a:t>
            </a:r>
            <a:r>
              <a:rPr lang="zh-CN" altLang="en-US" dirty="0"/>
              <a:t>期权</a:t>
            </a:r>
            <a:r>
              <a:rPr lang="zh-CN" altLang="en-US" dirty="0" smtClean="0"/>
              <a:t>的</a:t>
            </a:r>
            <a:r>
              <a:rPr lang="en-US" altLang="zh-CN" dirty="0" smtClean="0"/>
              <a:t>Theta (</a:t>
            </a:r>
            <a:r>
              <a:rPr lang="el-GR" altLang="zh-CN" dirty="0"/>
              <a:t>Θ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916832"/>
                <a:ext cx="8229600" cy="3817218"/>
              </a:xfrm>
            </p:spPr>
            <p:txBody>
              <a:bodyPr/>
              <a:lstStyle/>
              <a:p>
                <a:r>
                  <a:rPr lang="en-US" altLang="zh-CN" dirty="0" smtClean="0"/>
                  <a:t>Theta</a:t>
                </a:r>
                <a:r>
                  <a:rPr lang="zh-CN" altLang="en-US" dirty="0"/>
                  <a:t>：时间推移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单位，期权价格变多少？</a:t>
                </a:r>
                <a:endParaRPr lang="en-US" altLang="zh-CN" dirty="0"/>
              </a:p>
              <a:p>
                <a:r>
                  <a:rPr lang="en-US" altLang="zh-CN" dirty="0"/>
                  <a:t>Theta</a:t>
                </a:r>
                <a:r>
                  <a:rPr lang="zh-CN" altLang="en-US" dirty="0"/>
                  <a:t>：</a:t>
                </a:r>
                <a:r>
                  <a:rPr lang="el-GR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/>
                        <a:ea typeface="Cambria Math"/>
                      </a:rPr>
                      <m:t>Δ</m:t>
                    </m:r>
                    <m:r>
                      <a:rPr lang="zh-CN" altLang="en-US" i="1">
                        <a:latin typeface="Cambria Math"/>
                        <a:ea typeface="Cambria Math"/>
                      </a:rPr>
                      <m:t>＝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CN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zh-CN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期权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Θ </a:t>
                </a:r>
                <a:r>
                  <a:rPr lang="zh-CN" altLang="en-US" dirty="0" smtClean="0">
                    <a:solidFill>
                      <a:srgbClr val="FF0000"/>
                    </a:solidFill>
                  </a:rPr>
                  <a:t>通常为</a:t>
                </a:r>
                <a:r>
                  <a:rPr lang="zh-CN" altLang="en-US" b="1" dirty="0" smtClean="0">
                    <a:solidFill>
                      <a:srgbClr val="FF0000"/>
                    </a:solidFill>
                  </a:rPr>
                  <a:t>负</a:t>
                </a:r>
                <a:r>
                  <a:rPr lang="zh-CN" altLang="en-US" dirty="0" smtClean="0"/>
                  <a:t>：</a:t>
                </a:r>
                <a:r>
                  <a:rPr lang="zh-CN" altLang="en-US" dirty="0"/>
                  <a:t>一般来说，随着到期日的临近</a:t>
                </a:r>
                <a:r>
                  <a:rPr lang="zh-CN" altLang="en-US" dirty="0" smtClean="0"/>
                  <a:t>，期权</a:t>
                </a:r>
                <a:r>
                  <a:rPr lang="zh-CN" altLang="en-US" dirty="0"/>
                  <a:t>价值逐渐</a:t>
                </a:r>
                <a:r>
                  <a:rPr lang="zh-CN" altLang="en-US" dirty="0" smtClean="0"/>
                  <a:t>衰减 </a:t>
                </a:r>
                <a:r>
                  <a:rPr lang="en-US" altLang="zh-CN" dirty="0" smtClean="0"/>
                  <a:t>(time decay)</a:t>
                </a:r>
              </a:p>
              <a:p>
                <a:r>
                  <a:rPr lang="zh-CN" altLang="en-US" dirty="0" smtClean="0"/>
                  <a:t>处于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深度实值状态</a:t>
                </a:r>
                <a:r>
                  <a:rPr lang="zh-CN" altLang="en-US" dirty="0"/>
                  <a:t>的</a:t>
                </a:r>
                <a:r>
                  <a:rPr lang="zh-CN" altLang="en-US" dirty="0" smtClean="0"/>
                  <a:t>无红利资产</a:t>
                </a:r>
                <a:r>
                  <a:rPr lang="zh-CN" altLang="en-US" dirty="0"/>
                  <a:t>欧式看跌期权和处于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实值状态</a:t>
                </a:r>
                <a:r>
                  <a:rPr lang="zh-CN" altLang="en-US" dirty="0"/>
                  <a:t>的标的</a:t>
                </a:r>
                <a:r>
                  <a:rPr lang="zh-CN" altLang="en-US" dirty="0" smtClean="0"/>
                  <a:t>资产红利很</a:t>
                </a:r>
                <a:r>
                  <a:rPr lang="zh-CN" altLang="en-US" dirty="0"/>
                  <a:t>高的欧式看涨期权，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Θ 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可能为正</a:t>
                </a:r>
                <a:r>
                  <a:rPr lang="zh-CN" altLang="en-US" dirty="0"/>
                  <a:t>。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916832"/>
                <a:ext cx="8229600" cy="3817218"/>
              </a:xfrm>
              <a:blipFill rotWithShape="1">
                <a:blip r:embed="rId3"/>
                <a:stretch>
                  <a:fillRect l="-1037" t="-2073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196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r>
              <a:rPr lang="en-US" altLang="zh-CN" dirty="0" smtClean="0"/>
              <a:t>Theta</a:t>
            </a:r>
            <a:r>
              <a:rPr lang="zh-CN" altLang="en-US" dirty="0" smtClean="0"/>
              <a:t>的</a:t>
            </a:r>
            <a:r>
              <a:rPr lang="zh-CN" altLang="en-US" dirty="0"/>
              <a:t>特征（</a:t>
            </a:r>
            <a:r>
              <a:rPr lang="en-US" altLang="zh-CN" dirty="0"/>
              <a:t>I</a:t>
            </a:r>
            <a:r>
              <a:rPr lang="zh-CN" altLang="en-US" dirty="0"/>
              <a:t>）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8313" y="1628800"/>
            <a:ext cx="8229600" cy="4105250"/>
          </a:xfrm>
        </p:spPr>
        <p:txBody>
          <a:bodyPr/>
          <a:lstStyle/>
          <a:p>
            <a:r>
              <a:rPr lang="zh-CN" altLang="en-US" dirty="0"/>
              <a:t>剩余</a:t>
            </a:r>
            <a:r>
              <a:rPr lang="zh-CN" altLang="en-US" dirty="0" smtClean="0"/>
              <a:t>期限越短，</a:t>
            </a:r>
            <a:r>
              <a:rPr lang="en-US" altLang="zh-CN" dirty="0" smtClean="0"/>
              <a:t>time decay</a:t>
            </a:r>
            <a:r>
              <a:rPr lang="zh-CN" altLang="en-US" dirty="0" smtClean="0"/>
              <a:t>速度越快，</a:t>
            </a:r>
            <a:r>
              <a:rPr lang="en-US" altLang="zh-CN" dirty="0" smtClean="0"/>
              <a:t>Theta</a:t>
            </a:r>
            <a:r>
              <a:rPr lang="zh-CN" altLang="en-US" dirty="0" smtClean="0"/>
              <a:t>负得越多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24935" cy="423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58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r>
              <a:rPr lang="en-US" altLang="zh-CN" dirty="0"/>
              <a:t>Theta</a:t>
            </a:r>
            <a:r>
              <a:rPr lang="zh-CN" altLang="en-US" dirty="0"/>
              <a:t>的特征（</a:t>
            </a:r>
            <a:r>
              <a:rPr lang="en-US" altLang="zh-CN" dirty="0"/>
              <a:t>II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与实值、虚值期权相比，平价期权的</a:t>
            </a:r>
            <a:r>
              <a:rPr lang="en-US" altLang="zh-CN" dirty="0"/>
              <a:t>Theta</a:t>
            </a:r>
            <a:r>
              <a:rPr lang="zh-CN" altLang="en-US" dirty="0"/>
              <a:t>负值最大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924944"/>
            <a:ext cx="47815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43362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90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Theta</a:t>
            </a:r>
            <a:r>
              <a:rPr lang="zh-CN" altLang="en-US" dirty="0"/>
              <a:t>的特征（</a:t>
            </a:r>
            <a:r>
              <a:rPr lang="en-US" altLang="zh-CN" dirty="0" smtClean="0"/>
              <a:t>III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快到期时，实值、虚值和平价期权</a:t>
            </a:r>
            <a:r>
              <a:rPr lang="zh-CN" altLang="en-US" dirty="0" smtClean="0"/>
              <a:t>的</a:t>
            </a:r>
            <a:r>
              <a:rPr lang="en-US" altLang="zh-CN" dirty="0" smtClean="0"/>
              <a:t>Theta</a:t>
            </a:r>
            <a:r>
              <a:rPr lang="zh-CN" altLang="en-US" dirty="0" smtClean="0"/>
              <a:t>差异</a:t>
            </a:r>
            <a:r>
              <a:rPr lang="zh-CN" altLang="en-US" dirty="0"/>
              <a:t>较大</a:t>
            </a:r>
            <a:endParaRPr lang="en-US" altLang="zh-CN" dirty="0"/>
          </a:p>
        </p:txBody>
      </p:sp>
      <p:grpSp>
        <p:nvGrpSpPr>
          <p:cNvPr id="5" name="组合 4"/>
          <p:cNvGrpSpPr/>
          <p:nvPr/>
        </p:nvGrpSpPr>
        <p:grpSpPr>
          <a:xfrm>
            <a:off x="77848" y="3140968"/>
            <a:ext cx="9066152" cy="2762250"/>
            <a:chOff x="77848" y="3140968"/>
            <a:chExt cx="9066152" cy="276225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8" y="3140968"/>
              <a:ext cx="4524375" cy="276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223" y="3140968"/>
              <a:ext cx="4541777" cy="273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9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88832" cy="6477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看涨期权</a:t>
            </a:r>
            <a:r>
              <a:rPr lang="en-US" altLang="zh-CN" dirty="0" smtClean="0"/>
              <a:t>Theta/</a:t>
            </a:r>
            <a:r>
              <a:rPr lang="zh-CN" altLang="en-US" dirty="0"/>
              <a:t>现货价格</a:t>
            </a:r>
            <a:r>
              <a:rPr lang="en-US" altLang="zh-CN" dirty="0"/>
              <a:t>/</a:t>
            </a:r>
            <a:r>
              <a:rPr lang="zh-CN" altLang="en-US" dirty="0"/>
              <a:t>剩余期限三维图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5"/>
            <a:ext cx="80391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260000">
            <a:off x="626056" y="543832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Adobe 黑体 Std R" pitchFamily="34" charset="-122"/>
                <a:ea typeface="Adobe 黑体 Std R" pitchFamily="34" charset="-122"/>
              </a:rPr>
              <a:t>现货价格</a:t>
            </a:r>
          </a:p>
        </p:txBody>
      </p:sp>
      <p:sp>
        <p:nvSpPr>
          <p:cNvPr id="8" name="TextBox 7"/>
          <p:cNvSpPr txBox="1"/>
          <p:nvPr/>
        </p:nvSpPr>
        <p:spPr>
          <a:xfrm rot="20760000">
            <a:off x="7308303" y="5456443"/>
            <a:ext cx="1021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Adobe 黑体 Std R" pitchFamily="34" charset="-122"/>
                <a:ea typeface="Adobe 黑体 Std R" pitchFamily="34" charset="-122"/>
              </a:rPr>
              <a:t>剩余期限</a:t>
            </a:r>
            <a:endParaRPr lang="zh-CN" altLang="en-US" sz="14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017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136904" cy="6477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看跌期权</a:t>
            </a:r>
            <a:r>
              <a:rPr lang="en-US" altLang="zh-CN" dirty="0"/>
              <a:t>Theta/</a:t>
            </a:r>
            <a:r>
              <a:rPr lang="zh-CN" altLang="en-US" dirty="0"/>
              <a:t>现货价格</a:t>
            </a:r>
            <a:r>
              <a:rPr lang="en-US" altLang="zh-CN" dirty="0"/>
              <a:t>/</a:t>
            </a:r>
            <a:r>
              <a:rPr lang="zh-CN" altLang="en-US" dirty="0"/>
              <a:t>剩余期限三维图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1"/>
            <a:ext cx="7671887" cy="480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260000">
            <a:off x="806569" y="543832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Adobe 黑体 Std R" pitchFamily="34" charset="-122"/>
                <a:ea typeface="Adobe 黑体 Std R" pitchFamily="34" charset="-122"/>
              </a:rPr>
              <a:t>现货价格</a:t>
            </a:r>
          </a:p>
        </p:txBody>
      </p:sp>
      <p:sp>
        <p:nvSpPr>
          <p:cNvPr id="7" name="TextBox 6"/>
          <p:cNvSpPr txBox="1"/>
          <p:nvPr/>
        </p:nvSpPr>
        <p:spPr>
          <a:xfrm rot="20760000">
            <a:off x="7488816" y="5456443"/>
            <a:ext cx="1021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Adobe 黑体 Std R" pitchFamily="34" charset="-122"/>
                <a:ea typeface="Adobe 黑体 Std R" pitchFamily="34" charset="-122"/>
              </a:rPr>
              <a:t>剩余期限</a:t>
            </a:r>
            <a:endParaRPr lang="zh-CN" altLang="en-US" sz="14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27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Theta</a:t>
            </a:r>
            <a:r>
              <a:rPr lang="zh-CN" altLang="en-US" dirty="0"/>
              <a:t>与套期保值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dobe 楷体 Std R" pitchFamily="18" charset="-122"/>
                <a:ea typeface="Adobe 楷体 Std R" pitchFamily="18" charset="-122"/>
              </a:rPr>
              <a:t>由于时间的推移是确定的，没有风险可言。因此无需对时间进行套期保值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。</a:t>
            </a:r>
            <a:endParaRPr lang="en-US" altLang="zh-CN" dirty="0" smtClean="0">
              <a:latin typeface="Adobe 楷体 Std R" pitchFamily="18" charset="-122"/>
              <a:ea typeface="Adobe 楷体 Std R" pitchFamily="18" charset="-122"/>
            </a:endParaRPr>
          </a:p>
          <a:p>
            <a:r>
              <a:rPr lang="en-US" altLang="zh-CN" dirty="0" smtClean="0">
                <a:ea typeface="Adobe 楷体 Std R" pitchFamily="18" charset="-122"/>
              </a:rPr>
              <a:t>Theta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值与</a:t>
            </a:r>
            <a:r>
              <a:rPr lang="en-US" altLang="zh-CN" dirty="0" smtClean="0">
                <a:ea typeface="Adobe 楷体 Std R" pitchFamily="18" charset="-122"/>
              </a:rPr>
              <a:t>Delta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及</a:t>
            </a:r>
            <a:r>
              <a:rPr lang="zh-CN" altLang="en-US" dirty="0">
                <a:latin typeface="Adobe 楷体 Std R" pitchFamily="18" charset="-122"/>
                <a:ea typeface="Adobe 楷体 Std R" pitchFamily="18" charset="-122"/>
              </a:rPr>
              <a:t>下文的</a:t>
            </a:r>
            <a:r>
              <a:rPr lang="en-US" altLang="zh-CN" dirty="0">
                <a:ea typeface="Adobe 楷体 Std R" pitchFamily="18" charset="-122"/>
              </a:rPr>
              <a:t>Gamma</a:t>
            </a:r>
            <a:r>
              <a:rPr lang="zh-CN" altLang="en-US" dirty="0">
                <a:latin typeface="Adobe 楷体 Std R" pitchFamily="18" charset="-122"/>
                <a:ea typeface="Adobe 楷体 Std R" pitchFamily="18" charset="-122"/>
              </a:rPr>
              <a:t>值有较大关系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。</a:t>
            </a:r>
            <a:endParaRPr lang="en-US" altLang="zh-CN" dirty="0" smtClean="0">
              <a:latin typeface="Adobe 楷体 Std R" pitchFamily="18" charset="-122"/>
              <a:ea typeface="Adobe 楷体 Std R" pitchFamily="18" charset="-122"/>
            </a:endParaRPr>
          </a:p>
          <a:p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在</a:t>
            </a:r>
            <a:r>
              <a:rPr lang="zh-CN" altLang="en-US" dirty="0">
                <a:latin typeface="Adobe 楷体 Std R" pitchFamily="18" charset="-122"/>
                <a:ea typeface="Adobe 楷体 Std R" pitchFamily="18" charset="-122"/>
              </a:rPr>
              <a:t>期权交易中，尤其是在差期交易中，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由于</a:t>
            </a:r>
            <a:r>
              <a:rPr lang="en-US" altLang="zh-CN" dirty="0" smtClean="0">
                <a:solidFill>
                  <a:srgbClr val="000000"/>
                </a:solidFill>
                <a:ea typeface="Adobe 楷体 Std R" pitchFamily="18" charset="-122"/>
              </a:rPr>
              <a:t>Theta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值</a:t>
            </a:r>
            <a:r>
              <a:rPr lang="zh-CN" altLang="en-US" dirty="0">
                <a:latin typeface="Adobe 楷体 Std R" pitchFamily="18" charset="-122"/>
                <a:ea typeface="Adobe 楷体 Std R" pitchFamily="18" charset="-122"/>
              </a:rPr>
              <a:t>的大小反映了期权购买者随时间推移所损失的价值，因而无论对于避险者、套利者还是投资者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而言</a:t>
            </a:r>
            <a:r>
              <a:rPr lang="en-US" altLang="zh-CN" dirty="0" smtClean="0">
                <a:latin typeface="Adobe 楷体 Std R" pitchFamily="18" charset="-122"/>
                <a:ea typeface="Adobe 楷体 Std R" pitchFamily="18" charset="-122"/>
              </a:rPr>
              <a:t>,</a:t>
            </a:r>
            <a:r>
              <a:rPr lang="en-US" altLang="zh-CN" dirty="0">
                <a:solidFill>
                  <a:srgbClr val="000000"/>
                </a:solidFill>
                <a:ea typeface="Adobe 楷体 Std R" pitchFamily="18" charset="-122"/>
              </a:rPr>
              <a:t> Theta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值</a:t>
            </a:r>
            <a:r>
              <a:rPr lang="zh-CN" altLang="en-US" dirty="0">
                <a:latin typeface="Adobe 楷体 Std R" pitchFamily="18" charset="-122"/>
                <a:ea typeface="Adobe 楷体 Std R" pitchFamily="18" charset="-122"/>
              </a:rPr>
              <a:t>都是一个重要的敏感性指标</a:t>
            </a:r>
            <a:r>
              <a:rPr lang="zh-CN" altLang="en-US" dirty="0" smtClean="0">
                <a:latin typeface="Adobe 楷体 Std R" pitchFamily="18" charset="-122"/>
                <a:ea typeface="Adobe 楷体 Std R" pitchFamily="18" charset="-122"/>
              </a:rPr>
              <a:t>。</a:t>
            </a:r>
            <a:endParaRPr lang="zh-CN" altLang="en-US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01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Naked &amp; Covered Positions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4357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Naked position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Take no  action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Covered position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Buy 100,000 shares today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What are the risks associated with these strategies?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92DDCDB-4602-4987-BE38-A178FAC8258C}" type="slidenum">
              <a:rPr lang="en-U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38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18.4 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Gamma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70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2339752" y="5444060"/>
            <a:ext cx="3420051" cy="116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48841" y="129945"/>
            <a:ext cx="8229600" cy="846931"/>
          </a:xfrm>
        </p:spPr>
        <p:txBody>
          <a:bodyPr/>
          <a:lstStyle/>
          <a:p>
            <a:r>
              <a:rPr lang="zh-CN" altLang="en-US" sz="3200" dirty="0" smtClean="0"/>
              <a:t>欧式</a:t>
            </a:r>
            <a:r>
              <a:rPr lang="zh-CN" altLang="en-US" sz="3200" dirty="0"/>
              <a:t>期权</a:t>
            </a:r>
            <a:r>
              <a:rPr lang="zh-CN" altLang="en-US" sz="3200" dirty="0" smtClean="0"/>
              <a:t>的</a:t>
            </a:r>
            <a:r>
              <a:rPr lang="en-US" altLang="zh-CN" sz="3200" dirty="0" smtClean="0"/>
              <a:t>Gamma (</a:t>
            </a:r>
            <a:r>
              <a:rPr lang="el-GR" altLang="zh-CN" sz="3200" dirty="0" smtClean="0"/>
              <a:t> Γ</a:t>
            </a:r>
            <a:r>
              <a:rPr lang="en-US" altLang="zh-CN" sz="3200" dirty="0" smtClean="0"/>
              <a:t>)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484784"/>
                <a:ext cx="8229600" cy="4249266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Gamma</a:t>
                </a:r>
                <a:r>
                  <a:rPr lang="zh-CN" altLang="en-US" sz="2400" dirty="0" smtClean="0"/>
                  <a:t>：</a:t>
                </a:r>
                <a:r>
                  <a:rPr lang="zh-CN" altLang="en-US" sz="2400" dirty="0"/>
                  <a:t>标的资产价格变动</a:t>
                </a:r>
                <a:r>
                  <a:rPr lang="en-US" altLang="zh-CN" sz="2400" dirty="0"/>
                  <a:t>1</a:t>
                </a:r>
                <a:r>
                  <a:rPr lang="zh-CN" altLang="en-US" sz="2400" dirty="0"/>
                  <a:t>单位，</a:t>
                </a:r>
                <a:r>
                  <a:rPr lang="zh-CN" altLang="en-US" sz="2400" dirty="0" smtClean="0"/>
                  <a:t>期权</a:t>
                </a:r>
                <a:r>
                  <a:rPr lang="en-US" altLang="zh-CN" sz="2400" dirty="0" smtClean="0"/>
                  <a:t>Delta</a:t>
                </a:r>
                <a:r>
                  <a:rPr lang="zh-CN" altLang="en-US" sz="2400" dirty="0" smtClean="0"/>
                  <a:t>变</a:t>
                </a:r>
                <a:r>
                  <a:rPr lang="zh-CN" altLang="en-US" sz="2400" dirty="0"/>
                  <a:t>多少？</a:t>
                </a:r>
                <a:endParaRPr lang="en-US" altLang="zh-CN" sz="2400" dirty="0"/>
              </a:p>
              <a:p>
                <a:r>
                  <a:rPr lang="en-US" altLang="zh-CN" sz="2400" dirty="0"/>
                  <a:t>Gamma </a:t>
                </a:r>
                <a:r>
                  <a:rPr lang="zh-CN" altLang="en-US" sz="2400" dirty="0" smtClean="0"/>
                  <a:t>：</a:t>
                </a:r>
                <a14:m>
                  <m:oMath xmlns:m="http://schemas.openxmlformats.org/officeDocument/2006/math">
                    <m:r>
                      <a:rPr lang="el-GR" altLang="zh-CN" sz="2400" i="1">
                        <a:latin typeface="Cambria Math"/>
                        <a:ea typeface="Cambria Math"/>
                      </a:rPr>
                      <m:t>𝛤</m:t>
                    </m:r>
                    <m:r>
                      <a:rPr lang="zh-CN" altLang="en-US" sz="2400" i="1">
                        <a:latin typeface="Cambria Math"/>
                        <a:ea typeface="Cambria Math"/>
                      </a:rPr>
                      <m:t>＝</m:t>
                    </m:r>
                    <m:f>
                      <m:f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altLang="zh-CN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l-GR" altLang="zh-CN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𝑆</m:t>
                        </m:r>
                      </m:den>
                    </m:f>
                    <m:r>
                      <a:rPr lang="zh-CN" altLang="en-US" sz="2400" i="1">
                        <a:latin typeface="Cambria Math"/>
                        <a:ea typeface="Cambria Math"/>
                      </a:rPr>
                      <m:t>＝</m:t>
                    </m:r>
                    <m:f>
                      <m:f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altLang="zh-CN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zh-CN" sz="2400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el-GR" altLang="zh-CN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altLang="zh-CN" sz="2400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Gamma </a:t>
                </a:r>
                <a:r>
                  <a:rPr lang="zh-CN" altLang="en-US" sz="2400" dirty="0" smtClean="0"/>
                  <a:t>：</a:t>
                </a:r>
                <a:r>
                  <a:rPr lang="zh-CN" altLang="en-US" sz="2400" dirty="0"/>
                  <a:t>期权价格</a:t>
                </a:r>
                <a:r>
                  <a:rPr lang="zh-CN" altLang="en-US" sz="2400" dirty="0" smtClean="0"/>
                  <a:t>曲线曲度的主要部分</a:t>
                </a:r>
                <a:endParaRPr lang="en-US" altLang="zh-CN" sz="24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484784"/>
                <a:ext cx="8229600" cy="4249266"/>
              </a:xfrm>
              <a:blipFill rotWithShape="1">
                <a:blip r:embed="rId2"/>
                <a:stretch>
                  <a:fillRect t="-1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1131280" y="2901777"/>
            <a:ext cx="6674405" cy="3358976"/>
            <a:chOff x="151256" y="1484784"/>
            <a:chExt cx="8761392" cy="4583112"/>
          </a:xfrm>
        </p:grpSpPr>
        <p:grpSp>
          <p:nvGrpSpPr>
            <p:cNvPr id="8" name="组合 7"/>
            <p:cNvGrpSpPr/>
            <p:nvPr/>
          </p:nvGrpSpPr>
          <p:grpSpPr>
            <a:xfrm>
              <a:off x="3060700" y="2374900"/>
              <a:ext cx="3095476" cy="2590800"/>
              <a:chOff x="3060700" y="2374900"/>
              <a:chExt cx="3095476" cy="2590800"/>
            </a:xfrm>
          </p:grpSpPr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6065838" y="2374900"/>
                <a:ext cx="1587" cy="1547813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>
                <a:off x="6154588" y="2859088"/>
                <a:ext cx="1588" cy="106045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>
                <a:off x="6154589" y="2374900"/>
                <a:ext cx="1587" cy="4699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53" name="Line 51"/>
              <p:cNvSpPr>
                <a:spLocks noChangeShapeType="1"/>
              </p:cNvSpPr>
              <p:nvPr/>
            </p:nvSpPr>
            <p:spPr bwMode="auto">
              <a:xfrm>
                <a:off x="3060700" y="4603750"/>
                <a:ext cx="1588" cy="36195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51256" y="1484784"/>
              <a:ext cx="8761392" cy="4583112"/>
              <a:chOff x="148448" y="1484784"/>
              <a:chExt cx="8761392" cy="4583112"/>
            </a:xfrm>
          </p:grpSpPr>
          <p:sp>
            <p:nvSpPr>
              <p:cNvPr id="10" name="Line 40"/>
              <p:cNvSpPr>
                <a:spLocks noChangeShapeType="1"/>
              </p:cNvSpPr>
              <p:nvPr/>
            </p:nvSpPr>
            <p:spPr bwMode="auto">
              <a:xfrm>
                <a:off x="3151060" y="3919538"/>
                <a:ext cx="1588" cy="1031875"/>
              </a:xfrm>
              <a:prstGeom prst="line">
                <a:avLst/>
              </a:prstGeom>
              <a:noFill/>
              <a:ln w="76200">
                <a:solidFill>
                  <a:srgbClr val="00B05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148448" y="1484784"/>
                <a:ext cx="8761392" cy="4583112"/>
                <a:chOff x="148448" y="1474788"/>
                <a:chExt cx="8761392" cy="4583112"/>
              </a:xfrm>
            </p:grpSpPr>
            <p:sp>
              <p:nvSpPr>
                <p:cNvPr id="12" name="Line 6"/>
                <p:cNvSpPr>
                  <a:spLocks noChangeShapeType="1"/>
                </p:cNvSpPr>
                <p:nvPr/>
              </p:nvSpPr>
              <p:spPr bwMode="auto">
                <a:xfrm>
                  <a:off x="1716088" y="5689600"/>
                  <a:ext cx="5400675" cy="1588"/>
                </a:xfrm>
                <a:prstGeom prst="line">
                  <a:avLst/>
                </a:prstGeom>
                <a:noFill/>
                <a:ln w="25400">
                  <a:solidFill>
                    <a:srgbClr val="4C4C4C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sp>
              <p:nvSpPr>
                <p:cNvPr id="13" name="Line 7"/>
                <p:cNvSpPr>
                  <a:spLocks noChangeShapeType="1"/>
                </p:cNvSpPr>
                <p:nvPr/>
              </p:nvSpPr>
              <p:spPr bwMode="auto">
                <a:xfrm>
                  <a:off x="1703388" y="1708150"/>
                  <a:ext cx="1587" cy="3981450"/>
                </a:xfrm>
                <a:prstGeom prst="line">
                  <a:avLst/>
                </a:prstGeom>
                <a:noFill/>
                <a:ln w="25400">
                  <a:solidFill>
                    <a:srgbClr val="4C4C4C"/>
                  </a:solidFill>
                  <a:miter lim="800000"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sp>
              <p:nvSpPr>
                <p:cNvPr id="14" name="Line 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768600" y="2630488"/>
                  <a:ext cx="3751263" cy="2449512"/>
                </a:xfrm>
                <a:prstGeom prst="line">
                  <a:avLst/>
                </a:prstGeom>
                <a:noFill/>
                <a:ln w="63500">
                  <a:solidFill>
                    <a:srgbClr val="008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sp>
              <p:nvSpPr>
                <p:cNvPr id="15" name="Freeform 9"/>
                <p:cNvSpPr>
                  <a:spLocks/>
                </p:cNvSpPr>
                <p:nvPr/>
              </p:nvSpPr>
              <p:spPr bwMode="auto">
                <a:xfrm>
                  <a:off x="2557463" y="2003425"/>
                  <a:ext cx="3787775" cy="2652713"/>
                </a:xfrm>
                <a:custGeom>
                  <a:avLst/>
                  <a:gdLst>
                    <a:gd name="T0" fmla="*/ 0 w 21600"/>
                    <a:gd name="T1" fmla="*/ 2652713 h 21600"/>
                    <a:gd name="T2" fmla="*/ 789120 w 21600"/>
                    <a:gd name="T3" fmla="*/ 2496620 h 21600"/>
                    <a:gd name="T4" fmla="*/ 1814976 w 21600"/>
                    <a:gd name="T5" fmla="*/ 2028589 h 21600"/>
                    <a:gd name="T6" fmla="*/ 2761919 w 21600"/>
                    <a:gd name="T7" fmla="*/ 1248372 h 21600"/>
                    <a:gd name="T8" fmla="*/ 3787775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388" y="21388"/>
                        <a:pt x="2775" y="21176"/>
                        <a:pt x="4500" y="20329"/>
                      </a:cubicBezTo>
                      <a:cubicBezTo>
                        <a:pt x="6225" y="19482"/>
                        <a:pt x="8475" y="18212"/>
                        <a:pt x="10350" y="16518"/>
                      </a:cubicBezTo>
                      <a:cubicBezTo>
                        <a:pt x="12225" y="14824"/>
                        <a:pt x="13875" y="12918"/>
                        <a:pt x="15750" y="10165"/>
                      </a:cubicBezTo>
                      <a:cubicBezTo>
                        <a:pt x="17625" y="7412"/>
                        <a:pt x="19613" y="3706"/>
                        <a:pt x="21600" y="0"/>
                      </a:cubicBezTo>
                    </a:path>
                  </a:pathLst>
                </a:custGeom>
                <a:noFill/>
                <a:ln w="38100" cap="flat">
                  <a:solidFill>
                    <a:srgbClr val="3333FF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sp>
              <p:nvSpPr>
                <p:cNvPr id="16" name="Rectangle 10"/>
                <p:cNvSpPr>
                  <a:spLocks/>
                </p:cNvSpPr>
                <p:nvPr/>
              </p:nvSpPr>
              <p:spPr bwMode="auto">
                <a:xfrm>
                  <a:off x="4313238" y="5689600"/>
                  <a:ext cx="558800" cy="36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0800" tIns="50800" bIns="50800"/>
                <a:lstStyle/>
                <a:p>
                  <a:pPr>
                    <a:spcBef>
                      <a:spcPts val="900"/>
                    </a:spcBef>
                  </a:pPr>
                  <a:r>
                    <a:rPr lang="en-US" altLang="zh-TW" sz="1600" 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Arial" charset="0"/>
                      <a:sym typeface="Arial" charset="0"/>
                    </a:rPr>
                    <a:t>S</a:t>
                  </a:r>
                  <a:r>
                    <a:rPr lang="en-US" altLang="zh-TW" sz="1600" i="1" baseline="-250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Arial" charset="0"/>
                      <a:sym typeface="Arial" charset="0"/>
                    </a:rPr>
                    <a:t>0</a:t>
                  </a:r>
                </a:p>
              </p:txBody>
            </p:sp>
            <p:sp>
              <p:nvSpPr>
                <p:cNvPr id="17" name="Rectangle 11"/>
                <p:cNvSpPr>
                  <a:spLocks/>
                </p:cNvSpPr>
                <p:nvPr/>
              </p:nvSpPr>
              <p:spPr bwMode="auto">
                <a:xfrm>
                  <a:off x="5786438" y="5689600"/>
                  <a:ext cx="558800" cy="36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0800" tIns="50800" bIns="50800"/>
                <a:lstStyle/>
                <a:p>
                  <a:pPr>
                    <a:spcBef>
                      <a:spcPts val="900"/>
                    </a:spcBef>
                  </a:pPr>
                  <a:r>
                    <a:rPr lang="en-US" altLang="zh-TW" sz="1600" 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Arial" charset="0"/>
                      <a:sym typeface="Arial" charset="0"/>
                    </a:rPr>
                    <a:t>S</a:t>
                  </a:r>
                  <a:r>
                    <a:rPr lang="en-US" altLang="zh-TW" sz="1600" i="1" baseline="-250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Arial" charset="0"/>
                      <a:sym typeface="Arial" charset="0"/>
                    </a:rPr>
                    <a:t>1</a:t>
                  </a:r>
                </a:p>
              </p:txBody>
            </p:sp>
            <p:sp>
              <p:nvSpPr>
                <p:cNvPr id="18" name="Rectangle 12"/>
                <p:cNvSpPr>
                  <a:spLocks/>
                </p:cNvSpPr>
                <p:nvPr/>
              </p:nvSpPr>
              <p:spPr bwMode="auto">
                <a:xfrm>
                  <a:off x="2840038" y="5689600"/>
                  <a:ext cx="558800" cy="36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0800" tIns="50800" bIns="50800"/>
                <a:lstStyle/>
                <a:p>
                  <a:pPr>
                    <a:spcBef>
                      <a:spcPts val="900"/>
                    </a:spcBef>
                  </a:pPr>
                  <a:r>
                    <a:rPr lang="en-US" altLang="zh-TW" sz="1600" 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Arial" charset="0"/>
                      <a:sym typeface="Arial" charset="0"/>
                    </a:rPr>
                    <a:t>S</a:t>
                  </a:r>
                  <a:r>
                    <a:rPr lang="en-US" altLang="zh-TW" sz="1600" i="1" baseline="-250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Arial" charset="0"/>
                      <a:sym typeface="Arial" charset="0"/>
                    </a:rPr>
                    <a:t>2</a:t>
                  </a:r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1681163" y="3919538"/>
                  <a:ext cx="4489450" cy="15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sp>
              <p:nvSpPr>
                <p:cNvPr id="20" name="Rectangle 17"/>
                <p:cNvSpPr>
                  <a:spLocks/>
                </p:cNvSpPr>
                <p:nvPr/>
              </p:nvSpPr>
              <p:spPr bwMode="auto">
                <a:xfrm>
                  <a:off x="1193800" y="3740150"/>
                  <a:ext cx="558800" cy="36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0800" tIns="50800" bIns="50800"/>
                <a:lstStyle/>
                <a:p>
                  <a:pPr>
                    <a:spcBef>
                      <a:spcPts val="900"/>
                    </a:spcBef>
                  </a:pPr>
                  <a:r>
                    <a:rPr lang="en-US" altLang="zh-TW" sz="1600" 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Arial" charset="0"/>
                      <a:sym typeface="Arial" charset="0"/>
                    </a:rPr>
                    <a:t>C</a:t>
                  </a:r>
                  <a:r>
                    <a:rPr lang="en-US" altLang="zh-TW" sz="1600" i="1" baseline="-250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Arial" charset="0"/>
                      <a:sym typeface="Arial" charset="0"/>
                    </a:rPr>
                    <a:t>0</a:t>
                  </a:r>
                </a:p>
              </p:txBody>
            </p:sp>
            <p:sp>
              <p:nvSpPr>
                <p:cNvPr id="21" name="Rectangle 18"/>
                <p:cNvSpPr>
                  <a:spLocks/>
                </p:cNvSpPr>
                <p:nvPr/>
              </p:nvSpPr>
              <p:spPr bwMode="auto">
                <a:xfrm>
                  <a:off x="1193800" y="2193925"/>
                  <a:ext cx="558800" cy="36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0800" tIns="50800" bIns="50800"/>
                <a:lstStyle/>
                <a:p>
                  <a:pPr>
                    <a:spcBef>
                      <a:spcPts val="900"/>
                    </a:spcBef>
                  </a:pPr>
                  <a:r>
                    <a:rPr lang="en-US" altLang="zh-TW" sz="1600" 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Arial" charset="0"/>
                      <a:sym typeface="Arial" charset="0"/>
                    </a:rPr>
                    <a:t>C</a:t>
                  </a:r>
                  <a:r>
                    <a:rPr lang="en-US" altLang="zh-TW" sz="1600" i="1" baseline="-25000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Arial" charset="0"/>
                      <a:sym typeface="Arial" charset="0"/>
                    </a:rPr>
                    <a:t>1</a:t>
                  </a:r>
                </a:p>
              </p:txBody>
            </p:sp>
            <p:sp>
              <p:nvSpPr>
                <p:cNvPr id="22" name="Rectangle 19"/>
                <p:cNvSpPr>
                  <a:spLocks/>
                </p:cNvSpPr>
                <p:nvPr/>
              </p:nvSpPr>
              <p:spPr bwMode="auto">
                <a:xfrm>
                  <a:off x="1193800" y="4675112"/>
                  <a:ext cx="558800" cy="36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0800" tIns="50800" bIns="50800"/>
                <a:lstStyle/>
                <a:p>
                  <a:pPr>
                    <a:spcBef>
                      <a:spcPts val="900"/>
                    </a:spcBef>
                  </a:pPr>
                  <a:r>
                    <a:rPr lang="en-US" altLang="zh-TW" sz="1600" i="1" dirty="0" err="1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Arial" charset="0"/>
                      <a:sym typeface="Arial" charset="0"/>
                    </a:rPr>
                    <a:t>C</a:t>
                  </a:r>
                  <a:r>
                    <a:rPr lang="en-US" altLang="zh-TW" sz="1600" i="1" baseline="-25000" dirty="0" err="1">
                      <a:solidFill>
                        <a:schemeClr val="tx1"/>
                      </a:solidFill>
                      <a:latin typeface="Arial" charset="0"/>
                      <a:ea typeface="新細明體" charset="-120"/>
                      <a:cs typeface="Arial" charset="0"/>
                      <a:sym typeface="Arial" charset="0"/>
                    </a:rPr>
                    <a:t>2</a:t>
                  </a:r>
                  <a:endParaRPr lang="en-US" altLang="zh-TW" sz="1600" i="1" baseline="-25000" dirty="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endParaRPr>
                </a:p>
              </p:txBody>
            </p:sp>
            <p:sp>
              <p:nvSpPr>
                <p:cNvPr id="23" name="Line 20"/>
                <p:cNvSpPr>
                  <a:spLocks noChangeShapeType="1"/>
                </p:cNvSpPr>
                <p:nvPr/>
              </p:nvSpPr>
              <p:spPr bwMode="auto">
                <a:xfrm>
                  <a:off x="1681163" y="2374900"/>
                  <a:ext cx="4489450" cy="15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sp>
              <p:nvSpPr>
                <p:cNvPr id="24" name="Line 2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071813" y="1781175"/>
                  <a:ext cx="1587" cy="3908425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sp>
              <p:nvSpPr>
                <p:cNvPr id="25" name="AutoShape 35"/>
                <p:cNvSpPr>
                  <a:spLocks/>
                </p:cNvSpPr>
                <p:nvPr/>
              </p:nvSpPr>
              <p:spPr bwMode="auto">
                <a:xfrm>
                  <a:off x="4529138" y="5245100"/>
                  <a:ext cx="1570037" cy="366713"/>
                </a:xfrm>
                <a:prstGeom prst="rightArrow">
                  <a:avLst>
                    <a:gd name="adj1" fmla="val 50000"/>
                    <a:gd name="adj2" fmla="val 104914"/>
                  </a:avLst>
                </a:prstGeom>
                <a:gradFill rotWithShape="0">
                  <a:gsLst>
                    <a:gs pos="0">
                      <a:srgbClr val="FFC2C2"/>
                    </a:gs>
                    <a:gs pos="100000">
                      <a:srgbClr val="FF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26" name="AutoShape 36"/>
                <p:cNvSpPr>
                  <a:spLocks/>
                </p:cNvSpPr>
                <p:nvPr/>
              </p:nvSpPr>
              <p:spPr bwMode="auto">
                <a:xfrm flipH="1">
                  <a:off x="3086100" y="5245100"/>
                  <a:ext cx="1435100" cy="366713"/>
                </a:xfrm>
                <a:prstGeom prst="rightArrow">
                  <a:avLst>
                    <a:gd name="adj1" fmla="val 50000"/>
                    <a:gd name="adj2" fmla="val 96114"/>
                  </a:avLst>
                </a:prstGeom>
                <a:gradFill rotWithShape="0">
                  <a:gsLst>
                    <a:gs pos="0">
                      <a:srgbClr val="C1FFC1"/>
                    </a:gs>
                    <a:gs pos="100000">
                      <a:srgbClr val="00FF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>
                    <a:ea typeface="新細明體" charset="-120"/>
                  </a:endParaRPr>
                </a:p>
              </p:txBody>
            </p:sp>
            <p:sp>
              <p:nvSpPr>
                <p:cNvPr id="27" name="Line 3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081713" y="1781175"/>
                  <a:ext cx="1587" cy="3908425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sp>
              <p:nvSpPr>
                <p:cNvPr id="28" name="Line 3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521200" y="1781175"/>
                  <a:ext cx="1588" cy="3908425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sp>
              <p:nvSpPr>
                <p:cNvPr id="29" name="Line 41"/>
                <p:cNvSpPr>
                  <a:spLocks noChangeShapeType="1"/>
                </p:cNvSpPr>
                <p:nvPr/>
              </p:nvSpPr>
              <p:spPr bwMode="auto">
                <a:xfrm>
                  <a:off x="3058244" y="3919538"/>
                  <a:ext cx="1588" cy="642937"/>
                </a:xfrm>
                <a:prstGeom prst="line">
                  <a:avLst/>
                </a:prstGeom>
                <a:noFill/>
                <a:ln w="76200">
                  <a:solidFill>
                    <a:srgbClr val="FFC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CN" altLang="en-US"/>
                </a:p>
              </p:txBody>
            </p:sp>
            <p:sp>
              <p:nvSpPr>
                <p:cNvPr id="30" name="Rectangle 54"/>
                <p:cNvSpPr>
                  <a:spLocks/>
                </p:cNvSpPr>
                <p:nvPr/>
              </p:nvSpPr>
              <p:spPr bwMode="auto">
                <a:xfrm>
                  <a:off x="6121400" y="5232400"/>
                  <a:ext cx="965008" cy="348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800" tIns="50800" rIns="92075" bIns="50800">
                  <a:spAutoFit/>
                </a:bodyPr>
                <a:lstStyle/>
                <a:p>
                  <a:pPr algn="l"/>
                  <a:r>
                    <a:rPr lang="zh-CN" altLang="en-US" sz="1600" dirty="0" smtClean="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  <a:sym typeface="Arial" charset="0"/>
                    </a:rPr>
                    <a:t>现货价格</a:t>
                  </a:r>
                  <a:endParaRPr lang="zh-TW" altLang="en-US" sz="1600" dirty="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  <a:sym typeface="Arial" charset="0"/>
                  </a:endParaRPr>
                </a:p>
              </p:txBody>
            </p:sp>
            <p:sp>
              <p:nvSpPr>
                <p:cNvPr id="31" name="Rectangle 55"/>
                <p:cNvSpPr>
                  <a:spLocks/>
                </p:cNvSpPr>
                <p:nvPr/>
              </p:nvSpPr>
              <p:spPr bwMode="auto">
                <a:xfrm>
                  <a:off x="788988" y="1474788"/>
                  <a:ext cx="444500" cy="1155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0800" tIns="50800" rIns="92075" bIns="50800"/>
                <a:lstStyle/>
                <a:p>
                  <a:pPr algn="l"/>
                  <a:r>
                    <a:rPr lang="zh-TW" altLang="en-US" sz="1600" dirty="0" smtClean="0">
                      <a:solidFill>
                        <a:schemeClr val="tx1"/>
                      </a:solidFill>
                      <a:latin typeface="Adobe 黑体 Std R" pitchFamily="34" charset="-122"/>
                      <a:ea typeface="Adobe 黑体 Std R" pitchFamily="34" charset="-122"/>
                      <a:sym typeface="Arial" charset="0"/>
                    </a:rPr>
                    <a:t>期权价格</a:t>
                  </a:r>
                  <a:endParaRPr lang="zh-TW" altLang="en-US" sz="1600" dirty="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  <a:sym typeface="Arial" charset="0"/>
                  </a:endParaRPr>
                </a:p>
              </p:txBody>
            </p:sp>
            <p:grpSp>
              <p:nvGrpSpPr>
                <p:cNvPr id="32" name="组合 31"/>
                <p:cNvGrpSpPr/>
                <p:nvPr/>
              </p:nvGrpSpPr>
              <p:grpSpPr>
                <a:xfrm>
                  <a:off x="6184245" y="1890853"/>
                  <a:ext cx="2725595" cy="607584"/>
                  <a:chOff x="6184245" y="1890853"/>
                  <a:chExt cx="2725595" cy="60758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流程图: 可选过程 47"/>
                      <p:cNvSpPr/>
                      <p:nvPr/>
                    </p:nvSpPr>
                    <p:spPr>
                      <a:xfrm>
                        <a:off x="6519863" y="1890853"/>
                        <a:ext cx="2389977" cy="607584"/>
                      </a:xfrm>
                      <a:prstGeom prst="flowChartAlternateProcess">
                        <a:avLst/>
                      </a:prstGeom>
                      <a:solidFill>
                        <a:srgbClr val="FF0000"/>
                      </a:solidFill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zh-CN" altLang="en-US" sz="1400" b="1" dirty="0">
                            <a:solidFill>
                              <a:schemeClr val="bg1"/>
                            </a:solidFill>
                          </a:rPr>
                          <a:t>≈ </a:t>
                        </a:r>
                        <a14:m>
                          <m:oMath xmlns:m="http://schemas.openxmlformats.org/officeDocument/2006/math">
                            <m:f>
                              <m:fPr>
                                <m:ctrlPr>
                                  <a:rPr lang="zh-CN" altLang="en-US" sz="1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zh-CN" altLang="en-US" sz="1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zh-CN" altLang="en-US" sz="1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𝑮𝒂𝒎𝒎𝒂</m:t>
                            </m:r>
                            <m:r>
                              <a:rPr lang="zh-CN" altLang="en-US" sz="14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CN" altLang="en-US" sz="1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sz="1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1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𝜟</m:t>
                                    </m:r>
                                    <m:r>
                                      <a:rPr lang="zh-CN" altLang="en-US" sz="1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zh-CN" altLang="en-US" sz="1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oMath>
                        </a14:m>
                        <a:endParaRPr lang="zh-CN" altLang="en-US" sz="1400" b="1" dirty="0">
                          <a:solidFill>
                            <a:schemeClr val="bg1"/>
                          </a:solidFill>
                          <a:latin typeface="华文彩云" pitchFamily="2" charset="-122"/>
                          <a:ea typeface="华文彩云" pitchFamily="2" charset="-12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8" name="流程图: 可选过程 4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19863" y="1890853"/>
                        <a:ext cx="2389977" cy="607584"/>
                      </a:xfrm>
                      <a:prstGeom prst="flowChartAlternateProcess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9" name="下箭头 48"/>
                  <p:cNvSpPr/>
                  <p:nvPr/>
                </p:nvSpPr>
                <p:spPr>
                  <a:xfrm rot="3697039">
                    <a:off x="6291886" y="2150365"/>
                    <a:ext cx="156017" cy="371299"/>
                  </a:xfrm>
                  <a:prstGeom prst="downArrow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3" name="组合 32"/>
                <p:cNvGrpSpPr/>
                <p:nvPr/>
              </p:nvGrpSpPr>
              <p:grpSpPr>
                <a:xfrm>
                  <a:off x="6182591" y="3270905"/>
                  <a:ext cx="2045628" cy="511079"/>
                  <a:chOff x="6182591" y="3270905"/>
                  <a:chExt cx="2045628" cy="51107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圆角矩形 45"/>
                      <p:cNvSpPr/>
                      <p:nvPr/>
                    </p:nvSpPr>
                    <p:spPr>
                      <a:xfrm>
                        <a:off x="6509951" y="3270905"/>
                        <a:ext cx="1718268" cy="511079"/>
                      </a:xfrm>
                      <a:prstGeom prst="roundRect">
                        <a:avLst/>
                      </a:prstGeom>
                      <a:solidFill>
                        <a:srgbClr val="00B050"/>
                      </a:solidFill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zh-CN" altLang="en-US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𝑫𝒆𝒍𝒕𝒂</m:t>
                              </m:r>
                              <m:r>
                                <a:rPr lang="zh-CN" altLang="en-US" sz="16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×</m:t>
                              </m:r>
                              <m:r>
                                <a:rPr lang="zh-CN" altLang="en-US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𝜟</m:t>
                              </m:r>
                              <m:r>
                                <a:rPr lang="zh-CN" altLang="en-US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oMath>
                          </m:oMathPara>
                        </a14:m>
                        <a:endParaRPr lang="zh-CN" altLang="en-US" sz="1600" b="1" dirty="0">
                          <a:solidFill>
                            <a:schemeClr val="bg1"/>
                          </a:solidFill>
                          <a:latin typeface="华文彩云" pitchFamily="2" charset="-122"/>
                          <a:ea typeface="华文彩云" pitchFamily="2" charset="-12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6" name="圆角矩形 4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09951" y="3270905"/>
                        <a:ext cx="1718268" cy="511079"/>
                      </a:xfrm>
                      <a:prstGeom prst="roundRect">
                        <a:avLst/>
                      </a:prstGeom>
                      <a:blipFill rotWithShape="1"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7" name="下箭头 46"/>
                  <p:cNvSpPr/>
                  <p:nvPr/>
                </p:nvSpPr>
                <p:spPr>
                  <a:xfrm rot="17100000" flipV="1">
                    <a:off x="6290232" y="3256216"/>
                    <a:ext cx="156017" cy="371299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5314156" y="3331004"/>
                  <a:ext cx="736915" cy="624614"/>
                  <a:chOff x="5314156" y="3331004"/>
                  <a:chExt cx="736915" cy="62461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圆角矩形 43"/>
                      <p:cNvSpPr/>
                      <p:nvPr/>
                    </p:nvSpPr>
                    <p:spPr>
                      <a:xfrm>
                        <a:off x="5314156" y="3444539"/>
                        <a:ext cx="669964" cy="511079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zh-CN" altLang="en-US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𝜟</m:t>
                              </m:r>
                              <m:r>
                                <a:rPr lang="en-US" altLang="zh-CN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oMath>
                          </m:oMathPara>
                        </a14:m>
                        <a:endParaRPr lang="zh-CN" altLang="en-US" sz="1600" b="1" dirty="0">
                          <a:solidFill>
                            <a:schemeClr val="bg1"/>
                          </a:solidFill>
                          <a:latin typeface="华文彩云" pitchFamily="2" charset="-122"/>
                          <a:ea typeface="华文彩云" pitchFamily="2" charset="-12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4" name="圆角矩形 4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314156" y="3444539"/>
                        <a:ext cx="669964" cy="511079"/>
                      </a:xfrm>
                      <a:prstGeom prst="roundRect">
                        <a:avLst/>
                      </a:prstGeom>
                      <a:blipFill rotWithShape="1"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5" name="右箭头 44"/>
                  <p:cNvSpPr/>
                  <p:nvPr/>
                </p:nvSpPr>
                <p:spPr>
                  <a:xfrm rot="19331297">
                    <a:off x="5726635" y="3331004"/>
                    <a:ext cx="324436" cy="159283"/>
                  </a:xfrm>
                  <a:prstGeom prst="rightArrow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5" name="组合 34"/>
                <p:cNvGrpSpPr/>
                <p:nvPr/>
              </p:nvGrpSpPr>
              <p:grpSpPr>
                <a:xfrm>
                  <a:off x="3145306" y="3245304"/>
                  <a:ext cx="1718268" cy="1215779"/>
                  <a:chOff x="3145306" y="3245304"/>
                  <a:chExt cx="1718268" cy="121577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圆角矩形 41"/>
                      <p:cNvSpPr/>
                      <p:nvPr/>
                    </p:nvSpPr>
                    <p:spPr>
                      <a:xfrm>
                        <a:off x="3145306" y="3245304"/>
                        <a:ext cx="1718268" cy="511079"/>
                      </a:xfrm>
                      <a:prstGeom prst="roundRect">
                        <a:avLst/>
                      </a:prstGeom>
                      <a:solidFill>
                        <a:srgbClr val="00B050"/>
                      </a:solidFill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zh-CN" altLang="en-US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𝑫𝒆𝒍𝒕𝒂</m:t>
                              </m:r>
                              <m:r>
                                <a:rPr lang="zh-CN" altLang="en-US" sz="16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×</m:t>
                              </m:r>
                              <m:r>
                                <a:rPr lang="zh-CN" altLang="en-US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𝜟</m:t>
                              </m:r>
                              <m:r>
                                <a:rPr lang="zh-CN" altLang="en-US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oMath>
                          </m:oMathPara>
                        </a14:m>
                        <a:endParaRPr lang="zh-CN" altLang="en-US" sz="1600" b="1" dirty="0">
                          <a:solidFill>
                            <a:schemeClr val="bg1"/>
                          </a:solidFill>
                          <a:latin typeface="华文彩云" pitchFamily="2" charset="-122"/>
                          <a:ea typeface="华文彩云" pitchFamily="2" charset="-12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2" name="圆角矩形 4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45306" y="3245304"/>
                        <a:ext cx="1718268" cy="511079"/>
                      </a:xfrm>
                      <a:prstGeom prst="roundRect">
                        <a:avLst/>
                      </a:prstGeom>
                      <a:blipFill rotWithShape="1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3" name="右箭头 42"/>
                  <p:cNvSpPr/>
                  <p:nvPr/>
                </p:nvSpPr>
                <p:spPr>
                  <a:xfrm rot="7442419">
                    <a:off x="3265525" y="3946651"/>
                    <a:ext cx="808646" cy="220217"/>
                  </a:xfrm>
                  <a:prstGeom prst="rightArrow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6" name="组合 35"/>
                <p:cNvGrpSpPr/>
                <p:nvPr/>
              </p:nvGrpSpPr>
              <p:grpSpPr>
                <a:xfrm>
                  <a:off x="2046026" y="3789040"/>
                  <a:ext cx="974513" cy="511079"/>
                  <a:chOff x="2046026" y="3789040"/>
                  <a:chExt cx="974513" cy="51107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圆角矩形 39"/>
                      <p:cNvSpPr/>
                      <p:nvPr/>
                    </p:nvSpPr>
                    <p:spPr>
                      <a:xfrm>
                        <a:off x="2046026" y="3789040"/>
                        <a:ext cx="669965" cy="511079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zh-CN" altLang="en-US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𝜟</m:t>
                              </m:r>
                              <m:r>
                                <a:rPr lang="en-US" altLang="zh-CN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oMath>
                          </m:oMathPara>
                        </a14:m>
                        <a:endParaRPr lang="zh-CN" altLang="en-US" sz="1600" b="1" dirty="0">
                          <a:solidFill>
                            <a:schemeClr val="bg1"/>
                          </a:solidFill>
                          <a:latin typeface="华文彩云" pitchFamily="2" charset="-122"/>
                          <a:ea typeface="华文彩云" pitchFamily="2" charset="-12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0" name="圆角矩形 3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46026" y="3789040"/>
                        <a:ext cx="669965" cy="511079"/>
                      </a:xfrm>
                      <a:prstGeom prst="roundRect">
                        <a:avLst/>
                      </a:prstGeom>
                      <a:blipFill rotWithShape="1"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1" name="右箭头 40"/>
                  <p:cNvSpPr/>
                  <p:nvPr/>
                </p:nvSpPr>
                <p:spPr>
                  <a:xfrm rot="1577214">
                    <a:off x="2581697" y="4122217"/>
                    <a:ext cx="438842" cy="170947"/>
                  </a:xfrm>
                  <a:prstGeom prst="rightArrow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7" name="组合 36"/>
                <p:cNvGrpSpPr/>
                <p:nvPr/>
              </p:nvGrpSpPr>
              <p:grpSpPr>
                <a:xfrm>
                  <a:off x="148448" y="4879731"/>
                  <a:ext cx="2768643" cy="851435"/>
                  <a:chOff x="148448" y="4879731"/>
                  <a:chExt cx="2768643" cy="851435"/>
                </a:xfrm>
              </p:grpSpPr>
              <p:sp>
                <p:nvSpPr>
                  <p:cNvPr id="39" name="右箭头 38"/>
                  <p:cNvSpPr/>
                  <p:nvPr/>
                </p:nvSpPr>
                <p:spPr>
                  <a:xfrm rot="20391714">
                    <a:off x="1924701" y="4879731"/>
                    <a:ext cx="992390" cy="188372"/>
                  </a:xfrm>
                  <a:prstGeom prst="rightArrow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流程图: 可选过程 37"/>
                      <p:cNvSpPr/>
                      <p:nvPr/>
                    </p:nvSpPr>
                    <p:spPr>
                      <a:xfrm>
                        <a:off x="148448" y="5123582"/>
                        <a:ext cx="2389977" cy="607584"/>
                      </a:xfrm>
                      <a:prstGeom prst="flowChartAlternateProcess">
                        <a:avLst/>
                      </a:prstGeom>
                      <a:solidFill>
                        <a:srgbClr val="FF0000"/>
                      </a:solidFill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zh-CN" altLang="en-US" sz="1400" b="1" dirty="0" smtClean="0">
                            <a:solidFill>
                              <a:schemeClr val="bg1"/>
                            </a:solidFill>
                          </a:rPr>
                          <a:t>≈ </a:t>
                        </a:r>
                        <a14:m>
                          <m:oMath xmlns:m="http://schemas.openxmlformats.org/officeDocument/2006/math">
                            <m:f>
                              <m:fPr>
                                <m:ctrlPr>
                                  <a:rPr lang="zh-CN" altLang="en-US" sz="1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zh-CN" altLang="en-US" sz="1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zh-CN" altLang="en-US" sz="1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𝑮𝒂𝒎𝒎𝒂</m:t>
                            </m:r>
                            <m:r>
                              <a:rPr lang="zh-CN" altLang="en-US" sz="14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CN" altLang="en-US" sz="1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sz="1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1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𝜟</m:t>
                                    </m:r>
                                    <m:r>
                                      <a:rPr lang="zh-CN" altLang="en-US" sz="1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zh-CN" altLang="en-US" sz="1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oMath>
                        </a14:m>
                        <a:endParaRPr lang="zh-CN" altLang="en-US" sz="1400" b="1" dirty="0">
                          <a:solidFill>
                            <a:schemeClr val="bg1"/>
                          </a:solidFill>
                          <a:latin typeface="华文彩云" pitchFamily="2" charset="-122"/>
                          <a:ea typeface="华文彩云" pitchFamily="2" charset="-12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8" name="流程图: 可选过程 3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8448" y="5123582"/>
                        <a:ext cx="2389977" cy="607584"/>
                      </a:xfrm>
                      <a:prstGeom prst="flowChartAlternateProcess">
                        <a:avLst/>
                      </a:prstGeom>
                      <a:blipFill rotWithShape="1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4574522" y="332656"/>
                <a:ext cx="4587845" cy="66851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𝜟</m:t>
                      </m:r>
                      <m:r>
                        <a:rPr lang="en-US" altLang="zh-CN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𝒄</m:t>
                      </m:r>
                      <m:r>
                        <a:rPr lang="zh-CN" altLang="en-US" sz="2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≈</m:t>
                      </m:r>
                      <m:r>
                        <a:rPr lang="zh-CN" altLang="en-US" sz="2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𝑫𝒆𝒍𝒕𝒂</m:t>
                      </m:r>
                      <m:r>
                        <a:rPr lang="zh-CN" altLang="en-US" sz="20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×</m:t>
                      </m:r>
                      <m:r>
                        <a:rPr lang="zh-CN" altLang="en-US" sz="2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𝜟</m:t>
                      </m:r>
                      <m:r>
                        <a:rPr lang="zh-CN" altLang="en-US" sz="2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𝑺</m:t>
                      </m:r>
                      <m:r>
                        <a:rPr lang="zh-CN" altLang="en-US" sz="2000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en-US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zh-CN" altLang="en-US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zh-CN" altLang="en-US" sz="2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𝑮𝒂𝒎𝒎𝒂</m:t>
                      </m:r>
                      <m:r>
                        <a:rPr lang="zh-CN" altLang="en-US" sz="20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zh-CN" altLang="en-US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sz="2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𝜟</m:t>
                              </m:r>
                              <m:r>
                                <a:rPr lang="zh-CN" altLang="en-US" sz="2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</m:e>
                        <m:sup>
                          <m:r>
                            <a:rPr lang="zh-CN" altLang="en-US" sz="2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522" y="332656"/>
                <a:ext cx="4587845" cy="6685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0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846931"/>
          </a:xfrm>
        </p:spPr>
        <p:txBody>
          <a:bodyPr/>
          <a:lstStyle/>
          <a:p>
            <a:r>
              <a:rPr lang="zh-CN" altLang="en-US" dirty="0" smtClean="0"/>
              <a:t>（</a:t>
            </a:r>
            <a:r>
              <a:rPr lang="zh-CN" altLang="en-US" dirty="0"/>
              <a:t>无红利欧式</a:t>
            </a:r>
            <a:r>
              <a:rPr lang="zh-CN" altLang="en-US" dirty="0" smtClean="0"/>
              <a:t>）</a:t>
            </a:r>
            <a:r>
              <a:rPr lang="en-US" altLang="zh-CN" dirty="0" smtClean="0"/>
              <a:t>Gamma</a:t>
            </a:r>
            <a:r>
              <a:rPr lang="zh-CN" altLang="en-US" dirty="0" smtClean="0"/>
              <a:t>的</a:t>
            </a:r>
            <a:r>
              <a:rPr lang="zh-CN" altLang="en-US" dirty="0"/>
              <a:t>特征（</a:t>
            </a:r>
            <a:r>
              <a:rPr lang="en-US" altLang="zh-CN" dirty="0" smtClean="0"/>
              <a:t>I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8313" y="1628800"/>
            <a:ext cx="8229600" cy="4105250"/>
          </a:xfrm>
        </p:spPr>
        <p:txBody>
          <a:bodyPr/>
          <a:lstStyle/>
          <a:p>
            <a:r>
              <a:rPr lang="zh-CN" altLang="en-US" dirty="0" smtClean="0"/>
              <a:t>看涨期权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＝看跌期权</a:t>
            </a:r>
            <a:r>
              <a:rPr lang="en-US" altLang="zh-CN" dirty="0" smtClean="0"/>
              <a:t>Delta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期权多头</a:t>
            </a:r>
            <a:r>
              <a:rPr lang="en-US" altLang="zh-CN" dirty="0" smtClean="0"/>
              <a:t>Gamma&gt;0</a:t>
            </a:r>
            <a:r>
              <a:rPr lang="zh-CN" altLang="en-US" dirty="0" smtClean="0"/>
              <a:t>，期权空头</a:t>
            </a:r>
            <a:r>
              <a:rPr lang="en-US" altLang="zh-CN" dirty="0" smtClean="0"/>
              <a:t>Gamma&lt;0</a:t>
            </a:r>
          </a:p>
          <a:p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5692355"/>
              </p:ext>
            </p:extLst>
          </p:nvPr>
        </p:nvGraphicFramePr>
        <p:xfrm>
          <a:off x="2180726" y="2132856"/>
          <a:ext cx="40782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3" imgW="2286000" imgH="469800" progId="Equation.DSMT4">
                  <p:embed/>
                </p:oleObj>
              </mc:Choice>
              <mc:Fallback>
                <p:oleObj name="Equation" r:id="rId3" imgW="2286000" imgH="469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726" y="2132856"/>
                        <a:ext cx="40782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528039" y="3542557"/>
            <a:ext cx="3827937" cy="2831918"/>
            <a:chOff x="791796" y="1484784"/>
            <a:chExt cx="6652992" cy="4583112"/>
          </a:xfrm>
        </p:grpSpPr>
        <p:grpSp>
          <p:nvGrpSpPr>
            <p:cNvPr id="16" name="组合 15"/>
            <p:cNvGrpSpPr/>
            <p:nvPr/>
          </p:nvGrpSpPr>
          <p:grpSpPr>
            <a:xfrm>
              <a:off x="3060700" y="2374900"/>
              <a:ext cx="3095476" cy="2590800"/>
              <a:chOff x="3060700" y="2374900"/>
              <a:chExt cx="3095476" cy="2590800"/>
            </a:xfrm>
          </p:grpSpPr>
          <p:sp>
            <p:nvSpPr>
              <p:cNvPr id="60" name="Line 25"/>
              <p:cNvSpPr>
                <a:spLocks noChangeShapeType="1"/>
              </p:cNvSpPr>
              <p:nvPr/>
            </p:nvSpPr>
            <p:spPr bwMode="auto">
              <a:xfrm>
                <a:off x="6154589" y="2374900"/>
                <a:ext cx="1587" cy="4699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61" name="Line 51"/>
              <p:cNvSpPr>
                <a:spLocks noChangeShapeType="1"/>
              </p:cNvSpPr>
              <p:nvPr/>
            </p:nvSpPr>
            <p:spPr bwMode="auto">
              <a:xfrm>
                <a:off x="3060700" y="4603750"/>
                <a:ext cx="1588" cy="36195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791796" y="1484784"/>
              <a:ext cx="6652992" cy="4583112"/>
              <a:chOff x="788988" y="1474788"/>
              <a:chExt cx="6652992" cy="4583112"/>
            </a:xfrm>
          </p:grpSpPr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>
                <a:off x="1716088" y="5689600"/>
                <a:ext cx="5400675" cy="1588"/>
              </a:xfrm>
              <a:prstGeom prst="line">
                <a:avLst/>
              </a:prstGeom>
              <a:noFill/>
              <a:ln w="25400">
                <a:solidFill>
                  <a:srgbClr val="4C4C4C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1703388" y="1708150"/>
                <a:ext cx="1587" cy="3981450"/>
              </a:xfrm>
              <a:prstGeom prst="line">
                <a:avLst/>
              </a:prstGeom>
              <a:noFill/>
              <a:ln w="25400">
                <a:solidFill>
                  <a:srgbClr val="4C4C4C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 rot="10800000" flipH="1">
                <a:off x="2768600" y="2630488"/>
                <a:ext cx="3751263" cy="2449512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557463" y="2003425"/>
                <a:ext cx="3787775" cy="2652713"/>
              </a:xfrm>
              <a:custGeom>
                <a:avLst/>
                <a:gdLst>
                  <a:gd name="T0" fmla="*/ 0 w 21600"/>
                  <a:gd name="T1" fmla="*/ 2652713 h 21600"/>
                  <a:gd name="T2" fmla="*/ 789120 w 21600"/>
                  <a:gd name="T3" fmla="*/ 2496620 h 21600"/>
                  <a:gd name="T4" fmla="*/ 1814976 w 21600"/>
                  <a:gd name="T5" fmla="*/ 2028589 h 21600"/>
                  <a:gd name="T6" fmla="*/ 2761919 w 21600"/>
                  <a:gd name="T7" fmla="*/ 1248372 h 21600"/>
                  <a:gd name="T8" fmla="*/ 3787775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388" y="21388"/>
                      <a:pt x="2775" y="21176"/>
                      <a:pt x="4500" y="20329"/>
                    </a:cubicBezTo>
                    <a:cubicBezTo>
                      <a:pt x="6225" y="19482"/>
                      <a:pt x="8475" y="18212"/>
                      <a:pt x="10350" y="16518"/>
                    </a:cubicBezTo>
                    <a:cubicBezTo>
                      <a:pt x="12225" y="14824"/>
                      <a:pt x="13875" y="12918"/>
                      <a:pt x="15750" y="10165"/>
                    </a:cubicBezTo>
                    <a:cubicBezTo>
                      <a:pt x="17625" y="7412"/>
                      <a:pt x="19613" y="3706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24" name="Rectangle 10"/>
              <p:cNvSpPr>
                <a:spLocks/>
              </p:cNvSpPr>
              <p:nvPr/>
            </p:nvSpPr>
            <p:spPr bwMode="auto">
              <a:xfrm>
                <a:off x="4313238" y="56896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>
                  <a:spcBef>
                    <a:spcPts val="900"/>
                  </a:spcBef>
                </a:pPr>
                <a:r>
                  <a:rPr lang="en-US" altLang="zh-TW" sz="1200" i="1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S</a:t>
                </a:r>
                <a:r>
                  <a:rPr lang="en-US" altLang="zh-TW" sz="1200" i="1" baseline="-25000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0</a:t>
                </a:r>
                <a:endParaRPr lang="en-US" altLang="zh-TW" sz="1200" i="1" baseline="-25000" dirty="0">
                  <a:solidFill>
                    <a:schemeClr val="tx1"/>
                  </a:solidFill>
                  <a:latin typeface="Arial" charset="0"/>
                  <a:ea typeface="新細明體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25" name="Rectangle 11"/>
              <p:cNvSpPr>
                <a:spLocks/>
              </p:cNvSpPr>
              <p:nvPr/>
            </p:nvSpPr>
            <p:spPr bwMode="auto">
              <a:xfrm>
                <a:off x="5786438" y="56896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>
                  <a:spcBef>
                    <a:spcPts val="900"/>
                  </a:spcBef>
                </a:pPr>
                <a:r>
                  <a:rPr lang="en-US" altLang="zh-TW" sz="1200" i="1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S</a:t>
                </a:r>
                <a:r>
                  <a:rPr lang="en-US" altLang="zh-TW" sz="1200" i="1" baseline="-25000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1</a:t>
                </a:r>
                <a:endParaRPr lang="en-US" altLang="zh-TW" sz="1200" i="1" baseline="-25000" dirty="0">
                  <a:solidFill>
                    <a:schemeClr val="tx1"/>
                  </a:solidFill>
                  <a:latin typeface="Arial" charset="0"/>
                  <a:ea typeface="新細明體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26" name="Rectangle 12"/>
              <p:cNvSpPr>
                <a:spLocks/>
              </p:cNvSpPr>
              <p:nvPr/>
            </p:nvSpPr>
            <p:spPr bwMode="auto">
              <a:xfrm>
                <a:off x="2840038" y="56896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>
                  <a:spcBef>
                    <a:spcPts val="900"/>
                  </a:spcBef>
                </a:pPr>
                <a:r>
                  <a:rPr lang="en-US" altLang="zh-TW" sz="1200" i="1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S</a:t>
                </a:r>
                <a:r>
                  <a:rPr lang="en-US" altLang="zh-TW" sz="1600" i="1" baseline="-25000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2</a:t>
                </a:r>
                <a:endParaRPr lang="en-US" altLang="zh-TW" sz="1600" i="1" baseline="-25000" dirty="0">
                  <a:solidFill>
                    <a:schemeClr val="tx1"/>
                  </a:solidFill>
                  <a:latin typeface="Arial" charset="0"/>
                  <a:ea typeface="新細明體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1681163" y="3919538"/>
                <a:ext cx="4489450" cy="15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28" name="Rectangle 17"/>
              <p:cNvSpPr>
                <a:spLocks/>
              </p:cNvSpPr>
              <p:nvPr/>
            </p:nvSpPr>
            <p:spPr bwMode="auto">
              <a:xfrm>
                <a:off x="1011239" y="3740151"/>
                <a:ext cx="741362" cy="368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>
                  <a:spcBef>
                    <a:spcPts val="900"/>
                  </a:spcBef>
                </a:pPr>
                <a:r>
                  <a:rPr lang="en-US" altLang="zh-TW" sz="1200" i="1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C</a:t>
                </a:r>
                <a:r>
                  <a:rPr lang="en-US" altLang="zh-TW" sz="1200" i="1" baseline="-25000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0</a:t>
                </a:r>
                <a:endParaRPr lang="en-US" altLang="zh-TW" sz="1200" i="1" baseline="-25000" dirty="0">
                  <a:solidFill>
                    <a:schemeClr val="tx1"/>
                  </a:solidFill>
                  <a:latin typeface="Arial" charset="0"/>
                  <a:ea typeface="新細明體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29" name="Rectangle 18"/>
              <p:cNvSpPr>
                <a:spLocks/>
              </p:cNvSpPr>
              <p:nvPr/>
            </p:nvSpPr>
            <p:spPr bwMode="auto">
              <a:xfrm>
                <a:off x="1147127" y="2193924"/>
                <a:ext cx="963612" cy="436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>
                  <a:spcBef>
                    <a:spcPts val="900"/>
                  </a:spcBef>
                </a:pPr>
                <a:r>
                  <a:rPr lang="en-US" altLang="zh-TW" sz="1200" i="1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C</a:t>
                </a:r>
                <a:r>
                  <a:rPr lang="en-US" altLang="zh-TW" sz="1200" i="1" baseline="-25000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1</a:t>
                </a:r>
                <a:endParaRPr lang="en-US" altLang="zh-TW" sz="1200" i="1" baseline="-25000" dirty="0">
                  <a:solidFill>
                    <a:schemeClr val="tx1"/>
                  </a:solidFill>
                  <a:latin typeface="Arial" charset="0"/>
                  <a:ea typeface="新細明體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30" name="Rectangle 19"/>
              <p:cNvSpPr>
                <a:spLocks/>
              </p:cNvSpPr>
              <p:nvPr/>
            </p:nvSpPr>
            <p:spPr bwMode="auto">
              <a:xfrm>
                <a:off x="1011239" y="4381499"/>
                <a:ext cx="741362" cy="39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>
                  <a:spcBef>
                    <a:spcPts val="900"/>
                  </a:spcBef>
                </a:pPr>
                <a:r>
                  <a:rPr lang="en-US" altLang="zh-TW" sz="1200" i="1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C</a:t>
                </a:r>
                <a:r>
                  <a:rPr lang="en-US" altLang="zh-TW" sz="1200" i="1" baseline="-25000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2</a:t>
                </a:r>
                <a:endParaRPr lang="en-US" altLang="zh-TW" sz="1200" i="1" baseline="-25000" dirty="0">
                  <a:solidFill>
                    <a:schemeClr val="tx1"/>
                  </a:solidFill>
                  <a:latin typeface="Arial" charset="0"/>
                  <a:ea typeface="新細明體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31" name="Line 20"/>
              <p:cNvSpPr>
                <a:spLocks noChangeShapeType="1"/>
              </p:cNvSpPr>
              <p:nvPr/>
            </p:nvSpPr>
            <p:spPr bwMode="auto">
              <a:xfrm>
                <a:off x="1681163" y="2374900"/>
                <a:ext cx="448945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3071813" y="1781175"/>
                <a:ext cx="1587" cy="3908425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33" name="AutoShape 35"/>
              <p:cNvSpPr>
                <a:spLocks/>
              </p:cNvSpPr>
              <p:nvPr/>
            </p:nvSpPr>
            <p:spPr bwMode="auto">
              <a:xfrm>
                <a:off x="4529138" y="5245100"/>
                <a:ext cx="1570037" cy="366713"/>
              </a:xfrm>
              <a:prstGeom prst="rightArrow">
                <a:avLst>
                  <a:gd name="adj1" fmla="val 50000"/>
                  <a:gd name="adj2" fmla="val 104914"/>
                </a:avLst>
              </a:prstGeom>
              <a:gradFill rotWithShape="0">
                <a:gsLst>
                  <a:gs pos="0">
                    <a:srgbClr val="FFC2C2"/>
                  </a:gs>
                  <a:gs pos="100000">
                    <a:srgbClr val="FF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4" name="AutoShape 36"/>
              <p:cNvSpPr>
                <a:spLocks/>
              </p:cNvSpPr>
              <p:nvPr/>
            </p:nvSpPr>
            <p:spPr bwMode="auto">
              <a:xfrm flipH="1">
                <a:off x="3086100" y="5245100"/>
                <a:ext cx="1435100" cy="366713"/>
              </a:xfrm>
              <a:prstGeom prst="rightArrow">
                <a:avLst>
                  <a:gd name="adj1" fmla="val 50000"/>
                  <a:gd name="adj2" fmla="val 96114"/>
                </a:avLst>
              </a:prstGeom>
              <a:gradFill rotWithShape="0">
                <a:gsLst>
                  <a:gs pos="0">
                    <a:srgbClr val="C1FFC1"/>
                  </a:gs>
                  <a:gs pos="100000">
                    <a:srgbClr val="00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35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6081713" y="1781175"/>
                <a:ext cx="1587" cy="3908425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 rot="10800000" flipH="1">
                <a:off x="4521200" y="1781175"/>
                <a:ext cx="1588" cy="3908425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38" name="Rectangle 54"/>
              <p:cNvSpPr>
                <a:spLocks/>
              </p:cNvSpPr>
              <p:nvPr/>
            </p:nvSpPr>
            <p:spPr bwMode="auto">
              <a:xfrm>
                <a:off x="6121400" y="5232400"/>
                <a:ext cx="1320580" cy="464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800" tIns="50800" rIns="92075" bIns="50800">
                <a:spAutoFit/>
              </a:bodyPr>
              <a:lstStyle/>
              <a:p>
                <a:pPr algn="l"/>
                <a:r>
                  <a:rPr lang="zh-CN" altLang="en-US" sz="1200" dirty="0" smtClean="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  <a:sym typeface="Arial" charset="0"/>
                  </a:rPr>
                  <a:t>现货价格</a:t>
                </a:r>
                <a:endParaRPr lang="zh-TW" altLang="en-US" sz="1200" dirty="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  <a:sym typeface="Arial" charset="0"/>
                </a:endParaRPr>
              </a:p>
            </p:txBody>
          </p:sp>
          <p:sp>
            <p:nvSpPr>
              <p:cNvPr id="39" name="Rectangle 55"/>
              <p:cNvSpPr>
                <a:spLocks/>
              </p:cNvSpPr>
              <p:nvPr/>
            </p:nvSpPr>
            <p:spPr bwMode="auto">
              <a:xfrm>
                <a:off x="788988" y="1474788"/>
                <a:ext cx="4445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rIns="92075" bIns="50800"/>
              <a:lstStyle/>
              <a:p>
                <a:pPr algn="l"/>
                <a:r>
                  <a:rPr lang="zh-TW" altLang="en-US" sz="1200" dirty="0" smtClean="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  <a:sym typeface="Arial" charset="0"/>
                  </a:rPr>
                  <a:t>期权价格</a:t>
                </a:r>
                <a:endParaRPr lang="zh-TW" altLang="en-US" sz="1200" dirty="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  <a:sym typeface="Arial" charset="0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4704503" y="3501008"/>
            <a:ext cx="3827937" cy="2831918"/>
            <a:chOff x="791796" y="1484784"/>
            <a:chExt cx="6652992" cy="4583112"/>
          </a:xfrm>
        </p:grpSpPr>
        <p:grpSp>
          <p:nvGrpSpPr>
            <p:cNvPr id="63" name="组合 62"/>
            <p:cNvGrpSpPr/>
            <p:nvPr/>
          </p:nvGrpSpPr>
          <p:grpSpPr>
            <a:xfrm>
              <a:off x="3070097" y="2708065"/>
              <a:ext cx="3031886" cy="2391591"/>
              <a:chOff x="3070097" y="2708065"/>
              <a:chExt cx="3031886" cy="2391591"/>
            </a:xfrm>
          </p:grpSpPr>
          <p:sp>
            <p:nvSpPr>
              <p:cNvPr id="84" name="Line 25"/>
              <p:cNvSpPr>
                <a:spLocks noChangeShapeType="1"/>
              </p:cNvSpPr>
              <p:nvPr/>
            </p:nvSpPr>
            <p:spPr bwMode="auto">
              <a:xfrm rot="21420000" flipH="1">
                <a:off x="3070097" y="2708065"/>
                <a:ext cx="45687" cy="40788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85" name="Line 51"/>
              <p:cNvSpPr>
                <a:spLocks noChangeShapeType="1"/>
              </p:cNvSpPr>
              <p:nvPr/>
            </p:nvSpPr>
            <p:spPr bwMode="auto">
              <a:xfrm rot="60000">
                <a:off x="6066542" y="4603748"/>
                <a:ext cx="35441" cy="49590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791796" y="1484784"/>
              <a:ext cx="6652992" cy="4583112"/>
              <a:chOff x="788988" y="1474788"/>
              <a:chExt cx="6652992" cy="4583112"/>
            </a:xfrm>
          </p:grpSpPr>
          <p:sp>
            <p:nvSpPr>
              <p:cNvPr id="65" name="Line 6"/>
              <p:cNvSpPr>
                <a:spLocks noChangeShapeType="1"/>
              </p:cNvSpPr>
              <p:nvPr/>
            </p:nvSpPr>
            <p:spPr bwMode="auto">
              <a:xfrm>
                <a:off x="1716088" y="5689600"/>
                <a:ext cx="5400675" cy="1588"/>
              </a:xfrm>
              <a:prstGeom prst="line">
                <a:avLst/>
              </a:prstGeom>
              <a:noFill/>
              <a:ln w="25400">
                <a:solidFill>
                  <a:srgbClr val="4C4C4C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66" name="Line 7"/>
              <p:cNvSpPr>
                <a:spLocks noChangeShapeType="1"/>
              </p:cNvSpPr>
              <p:nvPr/>
            </p:nvSpPr>
            <p:spPr bwMode="auto">
              <a:xfrm>
                <a:off x="1703388" y="1708150"/>
                <a:ext cx="1587" cy="3981450"/>
              </a:xfrm>
              <a:prstGeom prst="line">
                <a:avLst/>
              </a:prstGeom>
              <a:noFill/>
              <a:ln w="25400">
                <a:solidFill>
                  <a:srgbClr val="4C4C4C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67" name="Line 8"/>
              <p:cNvSpPr>
                <a:spLocks noChangeShapeType="1"/>
              </p:cNvSpPr>
              <p:nvPr/>
            </p:nvSpPr>
            <p:spPr bwMode="auto">
              <a:xfrm rot="10800000">
                <a:off x="2310805" y="2640148"/>
                <a:ext cx="4034432" cy="2604952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 flipH="1">
                <a:off x="2557463" y="2003424"/>
                <a:ext cx="3787775" cy="2652713"/>
              </a:xfrm>
              <a:custGeom>
                <a:avLst/>
                <a:gdLst>
                  <a:gd name="T0" fmla="*/ 0 w 21600"/>
                  <a:gd name="T1" fmla="*/ 2652713 h 21600"/>
                  <a:gd name="T2" fmla="*/ 789120 w 21600"/>
                  <a:gd name="T3" fmla="*/ 2496620 h 21600"/>
                  <a:gd name="T4" fmla="*/ 1814976 w 21600"/>
                  <a:gd name="T5" fmla="*/ 2028589 h 21600"/>
                  <a:gd name="T6" fmla="*/ 2761919 w 21600"/>
                  <a:gd name="T7" fmla="*/ 1248372 h 21600"/>
                  <a:gd name="T8" fmla="*/ 3787775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388" y="21388"/>
                      <a:pt x="2775" y="21176"/>
                      <a:pt x="4500" y="20329"/>
                    </a:cubicBezTo>
                    <a:cubicBezTo>
                      <a:pt x="6225" y="19482"/>
                      <a:pt x="8475" y="18212"/>
                      <a:pt x="10350" y="16518"/>
                    </a:cubicBezTo>
                    <a:cubicBezTo>
                      <a:pt x="12225" y="14824"/>
                      <a:pt x="13875" y="12918"/>
                      <a:pt x="15750" y="10165"/>
                    </a:cubicBezTo>
                    <a:cubicBezTo>
                      <a:pt x="17625" y="7412"/>
                      <a:pt x="19613" y="3706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69" name="Rectangle 10"/>
              <p:cNvSpPr>
                <a:spLocks/>
              </p:cNvSpPr>
              <p:nvPr/>
            </p:nvSpPr>
            <p:spPr bwMode="auto">
              <a:xfrm>
                <a:off x="4313238" y="56896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>
                  <a:spcBef>
                    <a:spcPts val="900"/>
                  </a:spcBef>
                </a:pPr>
                <a:r>
                  <a:rPr lang="en-US" altLang="zh-TW" sz="1200" i="1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S</a:t>
                </a:r>
                <a:r>
                  <a:rPr lang="en-US" altLang="zh-TW" sz="1200" i="1" baseline="-25000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0</a:t>
                </a:r>
                <a:endParaRPr lang="en-US" altLang="zh-TW" sz="1200" i="1" baseline="-25000" dirty="0">
                  <a:solidFill>
                    <a:schemeClr val="tx1"/>
                  </a:solidFill>
                  <a:latin typeface="Arial" charset="0"/>
                  <a:ea typeface="新細明體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70" name="Rectangle 11"/>
              <p:cNvSpPr>
                <a:spLocks/>
              </p:cNvSpPr>
              <p:nvPr/>
            </p:nvSpPr>
            <p:spPr bwMode="auto">
              <a:xfrm>
                <a:off x="5786438" y="56896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>
                  <a:spcBef>
                    <a:spcPts val="900"/>
                  </a:spcBef>
                </a:pPr>
                <a:r>
                  <a:rPr lang="en-US" altLang="zh-TW" sz="1200" i="1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S</a:t>
                </a:r>
                <a:r>
                  <a:rPr lang="en-US" altLang="zh-TW" sz="1200" i="1" baseline="-25000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1</a:t>
                </a:r>
                <a:endParaRPr lang="en-US" altLang="zh-TW" sz="1200" i="1" baseline="-25000" dirty="0">
                  <a:solidFill>
                    <a:schemeClr val="tx1"/>
                  </a:solidFill>
                  <a:latin typeface="Arial" charset="0"/>
                  <a:ea typeface="新細明體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71" name="Rectangle 12"/>
              <p:cNvSpPr>
                <a:spLocks/>
              </p:cNvSpPr>
              <p:nvPr/>
            </p:nvSpPr>
            <p:spPr bwMode="auto">
              <a:xfrm>
                <a:off x="2840038" y="56896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>
                  <a:spcBef>
                    <a:spcPts val="900"/>
                  </a:spcBef>
                </a:pPr>
                <a:r>
                  <a:rPr lang="en-US" altLang="zh-TW" sz="1200" i="1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S</a:t>
                </a:r>
                <a:r>
                  <a:rPr lang="en-US" altLang="zh-TW" sz="1600" i="1" baseline="-25000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2</a:t>
                </a:r>
                <a:endParaRPr lang="en-US" altLang="zh-TW" sz="1600" i="1" baseline="-25000" dirty="0">
                  <a:solidFill>
                    <a:schemeClr val="tx1"/>
                  </a:solidFill>
                  <a:latin typeface="Arial" charset="0"/>
                  <a:ea typeface="新細明體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>
                <a:off x="1681163" y="3919538"/>
                <a:ext cx="4489450" cy="15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73" name="Rectangle 17"/>
              <p:cNvSpPr>
                <a:spLocks/>
              </p:cNvSpPr>
              <p:nvPr/>
            </p:nvSpPr>
            <p:spPr bwMode="auto">
              <a:xfrm>
                <a:off x="1011239" y="3740151"/>
                <a:ext cx="741362" cy="368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>
                  <a:spcBef>
                    <a:spcPts val="900"/>
                  </a:spcBef>
                </a:pPr>
                <a:r>
                  <a:rPr lang="en-US" altLang="zh-TW" sz="1200" i="1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C</a:t>
                </a:r>
                <a:r>
                  <a:rPr lang="en-US" altLang="zh-TW" sz="1200" i="1" baseline="-25000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0</a:t>
                </a:r>
                <a:endParaRPr lang="en-US" altLang="zh-TW" sz="1200" i="1" baseline="-25000" dirty="0">
                  <a:solidFill>
                    <a:schemeClr val="tx1"/>
                  </a:solidFill>
                  <a:latin typeface="Arial" charset="0"/>
                  <a:ea typeface="新細明體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74" name="Rectangle 18"/>
              <p:cNvSpPr>
                <a:spLocks/>
              </p:cNvSpPr>
              <p:nvPr/>
            </p:nvSpPr>
            <p:spPr bwMode="auto">
              <a:xfrm>
                <a:off x="1147127" y="2193924"/>
                <a:ext cx="963612" cy="436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>
                  <a:spcBef>
                    <a:spcPts val="900"/>
                  </a:spcBef>
                </a:pPr>
                <a:r>
                  <a:rPr lang="en-US" altLang="zh-TW" sz="1200" i="1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C</a:t>
                </a:r>
                <a:r>
                  <a:rPr lang="en-US" altLang="zh-TW" sz="1200" i="1" baseline="-25000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1</a:t>
                </a:r>
                <a:endParaRPr lang="en-US" altLang="zh-TW" sz="1200" i="1" baseline="-25000" dirty="0">
                  <a:solidFill>
                    <a:schemeClr val="tx1"/>
                  </a:solidFill>
                  <a:latin typeface="Arial" charset="0"/>
                  <a:ea typeface="新細明體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75" name="Rectangle 19"/>
              <p:cNvSpPr>
                <a:spLocks/>
              </p:cNvSpPr>
              <p:nvPr/>
            </p:nvSpPr>
            <p:spPr bwMode="auto">
              <a:xfrm>
                <a:off x="1011239" y="4381499"/>
                <a:ext cx="741362" cy="39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>
                  <a:spcBef>
                    <a:spcPts val="900"/>
                  </a:spcBef>
                </a:pPr>
                <a:r>
                  <a:rPr lang="en-US" altLang="zh-TW" sz="1200" i="1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C</a:t>
                </a:r>
                <a:r>
                  <a:rPr lang="en-US" altLang="zh-TW" sz="1200" i="1" baseline="-25000" dirty="0" err="1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Arial" charset="0"/>
                    <a:sym typeface="Arial" charset="0"/>
                  </a:rPr>
                  <a:t>2</a:t>
                </a:r>
                <a:endParaRPr lang="en-US" altLang="zh-TW" sz="1200" i="1" baseline="-25000" dirty="0">
                  <a:solidFill>
                    <a:schemeClr val="tx1"/>
                  </a:solidFill>
                  <a:latin typeface="Arial" charset="0"/>
                  <a:ea typeface="新細明體" charset="-120"/>
                  <a:cs typeface="Arial" charset="0"/>
                  <a:sym typeface="Arial" charset="0"/>
                </a:endParaRPr>
              </a:p>
            </p:txBody>
          </p:sp>
          <p:sp>
            <p:nvSpPr>
              <p:cNvPr id="76" name="Line 20"/>
              <p:cNvSpPr>
                <a:spLocks noChangeShapeType="1"/>
              </p:cNvSpPr>
              <p:nvPr/>
            </p:nvSpPr>
            <p:spPr bwMode="auto">
              <a:xfrm>
                <a:off x="1681163" y="2374900"/>
                <a:ext cx="4489450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77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3071813" y="1781175"/>
                <a:ext cx="1587" cy="3908425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78" name="AutoShape 35"/>
              <p:cNvSpPr>
                <a:spLocks/>
              </p:cNvSpPr>
              <p:nvPr/>
            </p:nvSpPr>
            <p:spPr bwMode="auto">
              <a:xfrm>
                <a:off x="4529138" y="5245100"/>
                <a:ext cx="1570037" cy="366713"/>
              </a:xfrm>
              <a:prstGeom prst="rightArrow">
                <a:avLst>
                  <a:gd name="adj1" fmla="val 50000"/>
                  <a:gd name="adj2" fmla="val 104914"/>
                </a:avLst>
              </a:prstGeom>
              <a:gradFill rotWithShape="0">
                <a:gsLst>
                  <a:gs pos="0">
                    <a:srgbClr val="FFC2C2"/>
                  </a:gs>
                  <a:gs pos="100000">
                    <a:srgbClr val="FF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79" name="AutoShape 36"/>
              <p:cNvSpPr>
                <a:spLocks/>
              </p:cNvSpPr>
              <p:nvPr/>
            </p:nvSpPr>
            <p:spPr bwMode="auto">
              <a:xfrm flipH="1">
                <a:off x="3086100" y="5245100"/>
                <a:ext cx="1435100" cy="366713"/>
              </a:xfrm>
              <a:prstGeom prst="rightArrow">
                <a:avLst>
                  <a:gd name="adj1" fmla="val 50000"/>
                  <a:gd name="adj2" fmla="val 96114"/>
                </a:avLst>
              </a:prstGeom>
              <a:gradFill rotWithShape="0">
                <a:gsLst>
                  <a:gs pos="0">
                    <a:srgbClr val="C1FFC1"/>
                  </a:gs>
                  <a:gs pos="100000">
                    <a:srgbClr val="00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80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6081713" y="1781175"/>
                <a:ext cx="1587" cy="3908425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81" name="Line 38"/>
              <p:cNvSpPr>
                <a:spLocks noChangeShapeType="1"/>
              </p:cNvSpPr>
              <p:nvPr/>
            </p:nvSpPr>
            <p:spPr bwMode="auto">
              <a:xfrm rot="10800000" flipH="1">
                <a:off x="4521200" y="1781175"/>
                <a:ext cx="1588" cy="3908425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82" name="Rectangle 54"/>
              <p:cNvSpPr>
                <a:spLocks/>
              </p:cNvSpPr>
              <p:nvPr/>
            </p:nvSpPr>
            <p:spPr bwMode="auto">
              <a:xfrm>
                <a:off x="6121400" y="5232400"/>
                <a:ext cx="1320580" cy="464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800" tIns="50800" rIns="92075" bIns="50800">
                <a:spAutoFit/>
              </a:bodyPr>
              <a:lstStyle/>
              <a:p>
                <a:pPr algn="l"/>
                <a:r>
                  <a:rPr lang="zh-CN" altLang="en-US" sz="1200" dirty="0" smtClean="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  <a:sym typeface="Arial" charset="0"/>
                  </a:rPr>
                  <a:t>现货价格</a:t>
                </a:r>
                <a:endParaRPr lang="zh-TW" altLang="en-US" sz="1200" dirty="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  <a:sym typeface="Arial" charset="0"/>
                </a:endParaRPr>
              </a:p>
            </p:txBody>
          </p:sp>
          <p:sp>
            <p:nvSpPr>
              <p:cNvPr id="83" name="Rectangle 55"/>
              <p:cNvSpPr>
                <a:spLocks/>
              </p:cNvSpPr>
              <p:nvPr/>
            </p:nvSpPr>
            <p:spPr bwMode="auto">
              <a:xfrm>
                <a:off x="788988" y="1474788"/>
                <a:ext cx="4445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rIns="92075" bIns="50800"/>
              <a:lstStyle/>
              <a:p>
                <a:pPr algn="l"/>
                <a:r>
                  <a:rPr lang="zh-TW" altLang="en-US" sz="1200" dirty="0" smtClean="0">
                    <a:solidFill>
                      <a:schemeClr val="tx1"/>
                    </a:solidFill>
                    <a:latin typeface="Adobe 黑体 Std R" pitchFamily="34" charset="-122"/>
                    <a:ea typeface="Adobe 黑体 Std R" pitchFamily="34" charset="-122"/>
                    <a:sym typeface="Arial" charset="0"/>
                  </a:rPr>
                  <a:t>期权价格</a:t>
                </a:r>
                <a:endParaRPr lang="zh-TW" altLang="en-US" sz="1200" dirty="0">
                  <a:solidFill>
                    <a:schemeClr val="tx1"/>
                  </a:solidFill>
                  <a:latin typeface="Adobe 黑体 Std R" pitchFamily="34" charset="-122"/>
                  <a:ea typeface="Adobe 黑体 Std R" pitchFamily="34" charset="-122"/>
                  <a:sym typeface="Arial" charset="0"/>
                </a:endParaRPr>
              </a:p>
            </p:txBody>
          </p:sp>
        </p:grp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30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zh-CN" altLang="en-US" dirty="0" smtClean="0"/>
                  <a:t>无收益资产看涨期权和欧式看跌期权</a:t>
                </a:r>
                <a:r>
                  <a:rPr lang="en-US" altLang="zh-CN" dirty="0"/>
                  <a:t>Gamma</a:t>
                </a:r>
                <a:r>
                  <a:rPr lang="zh-CN" altLang="en-US" dirty="0"/>
                  <a:t>值</a:t>
                </a:r>
                <a:r>
                  <a:rPr lang="zh-CN" altLang="en-US" dirty="0" smtClean="0"/>
                  <a:t>与</a:t>
                </a:r>
                <a:r>
                  <a:rPr lang="en-US" altLang="zh-CN" dirty="0"/>
                  <a:t>S</a:t>
                </a:r>
                <a:r>
                  <a:rPr lang="zh-CN" altLang="en-US" dirty="0" smtClean="0"/>
                  <a:t>的</a:t>
                </a:r>
                <a:r>
                  <a:rPr lang="zh-CN" altLang="en-US" dirty="0"/>
                  <a:t>关系 </a:t>
                </a: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:r>
                  <a:rPr lang="en-US" altLang="zh-CN" dirty="0"/>
                  <a:t/>
                </a:r>
                <a:br>
                  <a:rPr lang="en-US" altLang="zh-CN" dirty="0"/>
                </a:b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:r>
                  <a:rPr lang="en-US" altLang="zh-CN" dirty="0"/>
                  <a:t/>
                </a:r>
                <a:br>
                  <a:rPr lang="en-US" altLang="zh-CN" dirty="0"/>
                </a:b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:r>
                  <a:rPr lang="zh-CN" altLang="en-US" sz="2800" dirty="0"/>
                  <a:t>当</a:t>
                </a:r>
                <a:r>
                  <a:rPr lang="en-US" altLang="zh-CN" sz="2800" dirty="0"/>
                  <a:t>S </a:t>
                </a:r>
                <a14:m>
                  <m:oMath xmlns:m="http://schemas.openxmlformats.org/officeDocument/2006/math">
                    <m:r>
                      <a:rPr lang="zh-CN" altLang="en-US" sz="3000" b="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+mn-cs"/>
                      </a:rPr>
                      <m:t>＝</m:t>
                    </m:r>
                    <m:r>
                      <a:rPr lang="en-US" altLang="zh-CN" sz="3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+mn-cs"/>
                      </a:rPr>
                      <m:t>𝑋</m:t>
                    </m:r>
                    <m:sSup>
                      <m:sSupPr>
                        <m:ctrlPr>
                          <a:rPr lang="en-US" altLang="zh-CN" sz="3000" b="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3000" b="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3000" b="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+1.5</m:t>
                        </m:r>
                        <m:sSubSup>
                          <m:sSubSupPr>
                            <m:ctrlPr>
                              <a:rPr lang="en-US" altLang="zh-CN" sz="3000" b="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zh-CN" altLang="en-US" sz="3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/>
                          <m:sup>
                            <m:r>
                              <a:rPr lang="en-US" altLang="zh-CN" sz="3000" b="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)(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CN" sz="3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sz="2800" dirty="0" smtClean="0"/>
                  <a:t>点</a:t>
                </a:r>
                <a:r>
                  <a:rPr lang="en-US" altLang="zh-CN" sz="2800" dirty="0"/>
                  <a:t>(</a:t>
                </a:r>
                <a:r>
                  <a:rPr lang="zh-CN" altLang="en-US" sz="2800" dirty="0"/>
                  <a:t>虚值看涨、实值看跌）时， </a:t>
                </a:r>
                <a:r>
                  <a:rPr lang="el-GR" altLang="zh-CN" sz="2800" dirty="0"/>
                  <a:t>Γ </a:t>
                </a:r>
                <a:r>
                  <a:rPr lang="zh-CN" altLang="en-US" sz="2800" dirty="0"/>
                  <a:t>值</a:t>
                </a:r>
                <a:r>
                  <a:rPr lang="zh-CN" altLang="en-US" sz="2800" dirty="0" smtClean="0"/>
                  <a:t>最大</a:t>
                </a:r>
                <a:endParaRPr lang="en-US" altLang="zh-CN" sz="2800" dirty="0" smtClean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2457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15" t="-564748" r="-2519" b="-201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4B3314-E592-440C-81CB-580530CC7231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12879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 rot="19891414">
            <a:off x="2939212" y="3228945"/>
            <a:ext cx="326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20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atin typeface="Adobe 楷体 Std R" pitchFamily="18" charset="-122"/>
                <a:ea typeface="Adobe 楷体 Std R" pitchFamily="18" charset="-122"/>
              </a:rPr>
              <a:t>无收益资产看涨期权和欧式看跌</a:t>
            </a:r>
            <a:r>
              <a:rPr lang="zh-CN" altLang="en-US" sz="3200" dirty="0" smtClean="0">
                <a:latin typeface="Adobe 楷体 Std R" pitchFamily="18" charset="-122"/>
                <a:ea typeface="Adobe 楷体 Std R" pitchFamily="18" charset="-122"/>
              </a:rPr>
              <a:t>期权</a:t>
            </a:r>
            <a:r>
              <a:rPr lang="en-US" altLang="zh-CN" sz="3200" dirty="0" smtClean="0">
                <a:ea typeface="Adobe 楷体 Std R" pitchFamily="18" charset="-122"/>
              </a:rPr>
              <a:t>Gamma</a:t>
            </a:r>
            <a:r>
              <a:rPr lang="zh-CN" altLang="en-US" sz="3200" dirty="0" smtClean="0">
                <a:latin typeface="Adobe 楷体 Std R" pitchFamily="18" charset="-122"/>
                <a:ea typeface="Adobe 楷体 Std R" pitchFamily="18" charset="-122"/>
              </a:rPr>
              <a:t>值</a:t>
            </a:r>
            <a:r>
              <a:rPr lang="zh-CN" altLang="en-US" sz="3200" dirty="0">
                <a:latin typeface="Adobe 楷体 Std R" pitchFamily="18" charset="-122"/>
                <a:ea typeface="Adobe 楷体 Std R" pitchFamily="18" charset="-122"/>
              </a:rPr>
              <a:t>与</a:t>
            </a:r>
            <a:r>
              <a:rPr lang="en-US" altLang="zh-CN" sz="3200" dirty="0">
                <a:ea typeface="Adobe 楷体 Std R" pitchFamily="18" charset="-122"/>
              </a:rPr>
              <a:t>T-t</a:t>
            </a:r>
            <a:r>
              <a:rPr lang="zh-CN" altLang="en-US" sz="3200" dirty="0">
                <a:latin typeface="Adobe 楷体 Std R" pitchFamily="18" charset="-122"/>
                <a:ea typeface="Adobe 楷体 Std R" pitchFamily="18" charset="-122"/>
              </a:rPr>
              <a:t>的关系 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03A4C-2DF4-49F2-B7CB-8C43FF1529E7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7768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 rot="19891414">
            <a:off x="2939212" y="3228945"/>
            <a:ext cx="326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20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45</a:t>
            </a:fld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1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46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 rot="19891414">
            <a:off x="3389720" y="2527120"/>
            <a:ext cx="326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20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9329" y="298766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最高点在平价点右侧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7019169" y="3281861"/>
            <a:ext cx="576064" cy="4320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17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证券组合的</a:t>
            </a:r>
            <a:r>
              <a:rPr lang="en-US" altLang="zh-CN" dirty="0"/>
              <a:t>Γ </a:t>
            </a:r>
            <a:r>
              <a:rPr lang="zh-CN" altLang="en-US" dirty="0"/>
              <a:t>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只有期权有</a:t>
                </a:r>
                <a:r>
                  <a:rPr lang="en-US" altLang="zh-CN" dirty="0"/>
                  <a:t>Γ </a:t>
                </a:r>
                <a:r>
                  <a:rPr lang="zh-CN" altLang="en-US" dirty="0"/>
                  <a:t>值。</a:t>
                </a:r>
              </a:p>
              <a:p>
                <a:r>
                  <a:rPr lang="zh-CN" altLang="en-US" dirty="0"/>
                  <a:t>证券组合的</a:t>
                </a:r>
                <a:r>
                  <a:rPr lang="en-US" altLang="zh-CN" dirty="0"/>
                  <a:t>Γ </a:t>
                </a:r>
                <a:r>
                  <a:rPr lang="zh-CN" altLang="en-US" dirty="0"/>
                  <a:t>值等于组合内各种期权</a:t>
                </a:r>
                <a:r>
                  <a:rPr lang="en-US" altLang="zh-CN" dirty="0"/>
                  <a:t>Γ </a:t>
                </a:r>
                <a:r>
                  <a:rPr lang="zh-CN" altLang="en-US" dirty="0"/>
                  <a:t>值与其数量</a:t>
                </a:r>
                <a:r>
                  <a:rPr lang="zh-CN" altLang="en-US" dirty="0" smtClean="0"/>
                  <a:t>乘积</a:t>
                </a:r>
                <a:r>
                  <a:rPr lang="zh-CN" altLang="en-US" dirty="0"/>
                  <a:t>的</a:t>
                </a:r>
                <a:r>
                  <a:rPr lang="zh-CN" altLang="en-US" dirty="0" smtClean="0"/>
                  <a:t>总和：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     </a:t>
                </a:r>
                <a:r>
                  <a:rPr lang="en-US" altLang="zh-CN" dirty="0" smtClean="0">
                    <a:solidFill>
                      <a:srgbClr val="000000"/>
                    </a:solidFill>
                  </a:rPr>
                  <a:t>Γ 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dirty="0">
                                <a:solidFill>
                                  <a:srgbClr val="000000"/>
                                </a:solidFill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47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53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证券</a:t>
            </a:r>
            <a:r>
              <a:rPr lang="zh-CN" altLang="en-US" dirty="0"/>
              <a:t>组合</a:t>
            </a:r>
            <a:r>
              <a:rPr lang="zh-CN" altLang="en-US" dirty="0" smtClean="0"/>
              <a:t>的</a:t>
            </a:r>
            <a:r>
              <a:rPr lang="en-US" altLang="zh-CN" dirty="0" smtClean="0"/>
              <a:t>Gamma</a:t>
            </a:r>
            <a:r>
              <a:rPr lang="zh-CN" altLang="en-US" dirty="0" smtClean="0"/>
              <a:t>值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85857"/>
              </p:ext>
            </p:extLst>
          </p:nvPr>
        </p:nvGraphicFramePr>
        <p:xfrm>
          <a:off x="-1" y="1628800"/>
          <a:ext cx="9144001" cy="4045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19401"/>
                <a:gridCol w="1176536"/>
                <a:gridCol w="5148064"/>
              </a:tblGrid>
              <a:tr h="3082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头寸</a:t>
                      </a:r>
                      <a:endParaRPr lang="zh-CN" altLang="en-US" sz="1600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Gamma</a:t>
                      </a:r>
                      <a:r>
                        <a:rPr lang="zh-CN" altLang="en-US" sz="1600" dirty="0" smtClean="0"/>
                        <a:t>值</a:t>
                      </a:r>
                      <a:endParaRPr lang="zh-CN" altLang="en-US" sz="1600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Examples</a:t>
                      </a:r>
                      <a:endParaRPr lang="zh-CN" altLang="en-US" sz="1600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/>
                </a:tc>
              </a:tr>
              <a:tr h="3082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现货多头</a:t>
                      </a:r>
                      <a:endParaRPr lang="zh-CN" altLang="en-US" sz="1600" dirty="0">
                        <a:latin typeface="Adobe 黑体 Std R" pitchFamily="34" charset="-122"/>
                        <a:ea typeface="Adobe 黑体 Std R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dobe Jenson Pro Capt" pitchFamily="18" charset="0"/>
                        </a:rPr>
                        <a:t>0</a:t>
                      </a:r>
                      <a:endParaRPr lang="zh-CN" altLang="en-US" sz="1600" b="1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</a:t>
                      </a:r>
                      <a:r>
                        <a:rPr lang="zh-CN" altLang="en-US" sz="1600" dirty="0" smtClean="0"/>
                        <a:t>单位现货多头：</a:t>
                      </a:r>
                      <a:r>
                        <a:rPr lang="en-US" altLang="zh-CN" sz="1600" dirty="0" smtClean="0"/>
                        <a:t>5×0</a:t>
                      </a:r>
                      <a:r>
                        <a:rPr lang="zh-CN" altLang="en-US" sz="1600" dirty="0" smtClean="0"/>
                        <a:t>＝</a:t>
                      </a:r>
                      <a:r>
                        <a:rPr lang="en-US" altLang="zh-CN" sz="1600" dirty="0" smtClean="0"/>
                        <a:t>0</a:t>
                      </a:r>
                      <a:endParaRPr lang="zh-CN" altLang="en-US" sz="1600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82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现货空头</a:t>
                      </a:r>
                      <a:endParaRPr lang="zh-CN" altLang="en-US" sz="1600" dirty="0">
                        <a:latin typeface="Adobe 黑体 Std R" pitchFamily="34" charset="-122"/>
                        <a:ea typeface="Adobe 黑体 Std R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dobe Jenson Pro Capt" pitchFamily="18" charset="0"/>
                        </a:rPr>
                        <a:t>0</a:t>
                      </a:r>
                      <a:endParaRPr lang="zh-CN" altLang="en-US" sz="1600" b="1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82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期货多头</a:t>
                      </a:r>
                      <a:endParaRPr lang="zh-CN" altLang="en-US" sz="1600" dirty="0">
                        <a:latin typeface="Adobe 黑体 Std R" pitchFamily="34" charset="-122"/>
                        <a:ea typeface="Adobe 黑体 Std R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dobe Jenson Pro Capt" pitchFamily="18" charset="0"/>
                        </a:rPr>
                        <a:t>0</a:t>
                      </a:r>
                      <a:endParaRPr lang="zh-CN" altLang="en-US" sz="1600" b="1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82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期货空头</a:t>
                      </a:r>
                      <a:endParaRPr lang="zh-CN" altLang="en-US" sz="1600" dirty="0">
                        <a:latin typeface="Adobe 黑体 Std R" pitchFamily="34" charset="-122"/>
                        <a:ea typeface="Adobe 黑体 Std R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dobe Jenson Pro Capt" pitchFamily="18" charset="0"/>
                        </a:rPr>
                        <a:t>0</a:t>
                      </a:r>
                      <a:endParaRPr lang="zh-CN" altLang="en-US" sz="1600" b="1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r>
                        <a:rPr lang="zh-CN" altLang="en-US" sz="1600" dirty="0" smtClean="0"/>
                        <a:t>单位期货空头：</a:t>
                      </a:r>
                      <a:r>
                        <a:rPr lang="en-US" altLang="zh-CN" sz="1600" dirty="0" smtClean="0"/>
                        <a:t>4×0</a:t>
                      </a:r>
                      <a:r>
                        <a:rPr lang="zh-CN" altLang="en-US" sz="1600" dirty="0" smtClean="0"/>
                        <a:t>＝</a:t>
                      </a:r>
                      <a:r>
                        <a:rPr lang="en-US" altLang="zh-CN" sz="1600" dirty="0" smtClean="0"/>
                        <a:t>0</a:t>
                      </a:r>
                      <a:endParaRPr lang="zh-CN" altLang="en-US" sz="1600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82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欧式看涨期权多头（无红利）</a:t>
                      </a:r>
                      <a:endParaRPr lang="zh-CN" altLang="en-US" sz="1600" dirty="0">
                        <a:latin typeface="Adobe 黑体 Std R" pitchFamily="34" charset="-122"/>
                        <a:ea typeface="Adobe 黑体 Std R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Adobe Jenson Pro Capt" pitchFamily="18" charset="0"/>
                          <a:ea typeface="Adobe 黑体 Std R" pitchFamily="34" charset="-122"/>
                        </a:rPr>
                        <a:t>&gt;0</a:t>
                      </a:r>
                      <a:endParaRPr lang="zh-CN" altLang="en-US" sz="1600" b="1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r>
                        <a:rPr lang="zh-CN" altLang="en-US" sz="1600" dirty="0" smtClean="0"/>
                        <a:t>单位看涨多头，每单位</a:t>
                      </a:r>
                      <a:r>
                        <a:rPr lang="en-US" altLang="zh-CN" sz="1600" dirty="0" smtClean="0"/>
                        <a:t>Gamma</a:t>
                      </a:r>
                      <a:r>
                        <a:rPr lang="zh-CN" altLang="en-US" sz="1600" dirty="0" smtClean="0"/>
                        <a:t>为</a:t>
                      </a:r>
                      <a:r>
                        <a:rPr lang="en-US" altLang="zh-CN" sz="1600" dirty="0" smtClean="0"/>
                        <a:t>0.12</a:t>
                      </a:r>
                      <a:r>
                        <a:rPr lang="zh-CN" altLang="en-US" sz="1600" dirty="0" smtClean="0"/>
                        <a:t>：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4×0.12</a:t>
                      </a:r>
                      <a:r>
                        <a:rPr lang="zh-CN" altLang="en-US" sz="1600" dirty="0" smtClean="0"/>
                        <a:t>＝</a:t>
                      </a:r>
                      <a:r>
                        <a:rPr lang="en-US" altLang="zh-CN" sz="1600" dirty="0" smtClean="0"/>
                        <a:t>0.48</a:t>
                      </a:r>
                      <a:endParaRPr lang="zh-CN" altLang="en-US" sz="1600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82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欧式看涨期权空头（无红利）</a:t>
                      </a:r>
                      <a:endParaRPr lang="zh-CN" altLang="en-US" sz="1600" dirty="0">
                        <a:latin typeface="Adobe 黑体 Std R" pitchFamily="34" charset="-122"/>
                        <a:ea typeface="Adobe 黑体 Std R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Adobe Jenson Pro Capt" pitchFamily="18" charset="0"/>
                        </a:rPr>
                        <a:t>&lt;0</a:t>
                      </a:r>
                      <a:endParaRPr lang="zh-CN" altLang="en-US" sz="1600" b="1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82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欧式看跌期权多头（无红利）</a:t>
                      </a:r>
                      <a:endParaRPr lang="zh-CN" altLang="en-US" sz="1600" dirty="0">
                        <a:latin typeface="Adobe 黑体 Std R" pitchFamily="34" charset="-122"/>
                        <a:ea typeface="Adobe 黑体 Std R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Adobe Jenson Pro Capt" pitchFamily="18" charset="0"/>
                          <a:ea typeface="Adobe 黑体 Std R" pitchFamily="34" charset="-122"/>
                        </a:rPr>
                        <a:t>&gt;0</a:t>
                      </a:r>
                      <a:endParaRPr lang="zh-CN" altLang="en-US" sz="1600" b="1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82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欧式看跌期权空头（无红利）</a:t>
                      </a:r>
                      <a:endParaRPr lang="zh-CN" altLang="en-US" sz="1600" dirty="0">
                        <a:latin typeface="Adobe 黑体 Std R" pitchFamily="34" charset="-122"/>
                        <a:ea typeface="Adobe 黑体 Std R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Adobe Jenson Pro Capt" pitchFamily="18" charset="0"/>
                        </a:rPr>
                        <a:t>&lt;0</a:t>
                      </a:r>
                      <a:endParaRPr lang="zh-CN" altLang="en-US" sz="1600" b="1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4</a:t>
                      </a:r>
                      <a:r>
                        <a:rPr lang="zh-CN" altLang="en-US" sz="1600" dirty="0" smtClean="0"/>
                        <a:t>单位看跌空头，每单位</a:t>
                      </a:r>
                      <a:r>
                        <a:rPr lang="en-US" altLang="zh-CN" sz="1600" dirty="0" smtClean="0"/>
                        <a:t>Gamma</a:t>
                      </a:r>
                      <a:r>
                        <a:rPr lang="zh-CN" altLang="en-US" sz="1600" dirty="0" smtClean="0"/>
                        <a:t>为－</a:t>
                      </a:r>
                      <a:r>
                        <a:rPr lang="en-US" altLang="zh-CN" sz="1600" dirty="0" smtClean="0"/>
                        <a:t>0.12</a:t>
                      </a:r>
                      <a:r>
                        <a:rPr lang="zh-CN" altLang="en-US" sz="1600" dirty="0" smtClean="0"/>
                        <a:t>：</a:t>
                      </a:r>
                      <a:endParaRPr lang="en-US" altLang="zh-CN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4×(</a:t>
                      </a:r>
                      <a:r>
                        <a:rPr lang="zh-CN" altLang="en-US" sz="1600" dirty="0" smtClean="0"/>
                        <a:t>－</a:t>
                      </a:r>
                      <a:r>
                        <a:rPr lang="en-US" altLang="zh-CN" sz="1600" dirty="0" smtClean="0"/>
                        <a:t>0.12)</a:t>
                      </a:r>
                      <a:r>
                        <a:rPr lang="zh-CN" altLang="en-US" sz="1600" dirty="0" smtClean="0"/>
                        <a:t>＝－</a:t>
                      </a:r>
                      <a:r>
                        <a:rPr lang="en-US" altLang="zh-CN" sz="1600" dirty="0" smtClean="0"/>
                        <a:t>0.48</a:t>
                      </a:r>
                      <a:endParaRPr lang="zh-CN" altLang="en-US" sz="1600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投资组合</a:t>
                      </a:r>
                      <a:endParaRPr lang="zh-CN" altLang="en-US" sz="2000" dirty="0">
                        <a:latin typeface="Adobe 黑体 Std R" pitchFamily="34" charset="-122"/>
                        <a:ea typeface="Adobe 黑体 Std R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5×0</a:t>
                      </a:r>
                      <a:r>
                        <a:rPr lang="zh-CN" altLang="en-US" sz="1600" dirty="0" smtClean="0"/>
                        <a:t>＋</a:t>
                      </a:r>
                      <a:r>
                        <a:rPr lang="en-US" altLang="zh-CN" sz="1600" dirty="0" smtClean="0"/>
                        <a:t>4×0</a:t>
                      </a:r>
                      <a:r>
                        <a:rPr lang="zh-CN" altLang="en-US" sz="1600" dirty="0" smtClean="0"/>
                        <a:t>＋</a:t>
                      </a:r>
                      <a:r>
                        <a:rPr lang="en-US" altLang="zh-CN" sz="1600" dirty="0" smtClean="0"/>
                        <a:t>4×0.12</a:t>
                      </a:r>
                      <a:r>
                        <a:rPr lang="zh-CN" altLang="en-US" sz="1600" dirty="0" smtClean="0"/>
                        <a:t>＋</a:t>
                      </a:r>
                      <a:r>
                        <a:rPr lang="en-US" altLang="zh-CN" sz="1600" dirty="0" smtClean="0"/>
                        <a:t>4×(</a:t>
                      </a:r>
                      <a:r>
                        <a:rPr lang="zh-CN" altLang="en-US" sz="1600" dirty="0" smtClean="0"/>
                        <a:t>－</a:t>
                      </a:r>
                      <a:r>
                        <a:rPr lang="en-US" altLang="zh-CN" sz="1600" dirty="0" smtClean="0"/>
                        <a:t>0.12)</a:t>
                      </a:r>
                      <a:r>
                        <a:rPr lang="zh-CN" altLang="en-US" sz="1600" dirty="0" smtClean="0"/>
                        <a:t>＝</a:t>
                      </a:r>
                      <a:r>
                        <a:rPr lang="en-US" altLang="zh-CN" sz="1600" dirty="0" smtClean="0"/>
                        <a:t>0</a:t>
                      </a:r>
                      <a:endParaRPr lang="zh-CN" altLang="en-US" sz="1600" dirty="0">
                        <a:latin typeface="Adobe Jenson Pro Capt" pitchFamily="18" charset="0"/>
                        <a:ea typeface="Adobe 黑体 Std R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105971"/>
              </p:ext>
            </p:extLst>
          </p:nvPr>
        </p:nvGraphicFramePr>
        <p:xfrm>
          <a:off x="3131840" y="5229200"/>
          <a:ext cx="711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4" imgW="711000" imgH="342720" progId="Equation.DSMT4">
                  <p:embed/>
                </p:oleObj>
              </mc:Choice>
              <mc:Fallback>
                <p:oleObj name="Equation" r:id="rId4" imgW="7110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229200"/>
                        <a:ext cx="711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94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Γ </a:t>
            </a:r>
            <a:r>
              <a:rPr lang="zh-CN" altLang="en-US" dirty="0"/>
              <a:t>中性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证券组合</a:t>
            </a:r>
            <a:r>
              <a:rPr lang="en-US" altLang="zh-CN" dirty="0"/>
              <a:t>Γ </a:t>
            </a:r>
            <a:r>
              <a:rPr lang="zh-CN" altLang="en-US" dirty="0"/>
              <a:t>值为零时称为处于</a:t>
            </a:r>
            <a:r>
              <a:rPr lang="en-US" altLang="zh-CN" dirty="0"/>
              <a:t>Γ </a:t>
            </a:r>
            <a:r>
              <a:rPr lang="zh-CN" altLang="en-US" dirty="0"/>
              <a:t>中性状态。</a:t>
            </a:r>
          </a:p>
          <a:p>
            <a:r>
              <a:rPr lang="en-US" altLang="zh-CN" dirty="0"/>
              <a:t>Γ </a:t>
            </a:r>
            <a:r>
              <a:rPr lang="zh-CN" altLang="en-US" dirty="0"/>
              <a:t>中性是为了消除</a:t>
            </a:r>
            <a:r>
              <a:rPr lang="en-US" altLang="zh-CN" dirty="0"/>
              <a:t>Δ </a:t>
            </a:r>
            <a:r>
              <a:rPr lang="zh-CN" altLang="en-US" dirty="0"/>
              <a:t>中性保值的误差，同样也是</a:t>
            </a:r>
            <a:r>
              <a:rPr lang="zh-CN" altLang="en-US" dirty="0" smtClean="0"/>
              <a:t>动态的</a:t>
            </a:r>
            <a:r>
              <a:rPr lang="zh-CN" altLang="en-US" dirty="0"/>
              <a:t>概念。</a:t>
            </a:r>
          </a:p>
          <a:p>
            <a:r>
              <a:rPr lang="zh-CN" altLang="en-US" dirty="0"/>
              <a:t>由于保持</a:t>
            </a:r>
            <a:r>
              <a:rPr lang="en-US" altLang="zh-CN" dirty="0"/>
              <a:t>Γ </a:t>
            </a:r>
            <a:r>
              <a:rPr lang="zh-CN" altLang="en-US" dirty="0"/>
              <a:t>中性只能通过期权头寸的调整获得，</a:t>
            </a:r>
            <a:r>
              <a:rPr lang="zh-CN" altLang="en-US" dirty="0" smtClean="0"/>
              <a:t>实现</a:t>
            </a:r>
            <a:r>
              <a:rPr lang="en-US" altLang="zh-CN" dirty="0" smtClean="0"/>
              <a:t>Γ</a:t>
            </a:r>
            <a:r>
              <a:rPr lang="zh-CN" altLang="en-US" dirty="0" smtClean="0"/>
              <a:t>中性</a:t>
            </a:r>
            <a:r>
              <a:rPr lang="zh-CN" altLang="en-US" dirty="0"/>
              <a:t>的结果往往是</a:t>
            </a:r>
            <a:r>
              <a:rPr lang="en-US" altLang="zh-CN" dirty="0" smtClean="0"/>
              <a:t>Δ</a:t>
            </a:r>
            <a:r>
              <a:rPr lang="zh-CN" altLang="en-US" dirty="0" smtClean="0"/>
              <a:t>非</a:t>
            </a:r>
            <a:r>
              <a:rPr lang="zh-CN" altLang="en-US" dirty="0"/>
              <a:t>中性，因而常常还需要</a:t>
            </a:r>
            <a:r>
              <a:rPr lang="zh-CN" altLang="en-US" dirty="0" smtClean="0"/>
              <a:t>运用</a:t>
            </a:r>
            <a:r>
              <a:rPr lang="zh-CN" altLang="en-US" dirty="0"/>
              <a:t>标的资产或期货头寸进行调整，才能使得证券组合</a:t>
            </a:r>
          </a:p>
          <a:p>
            <a:r>
              <a:rPr lang="zh-CN" altLang="en-US" dirty="0"/>
              <a:t>同时实现</a:t>
            </a:r>
            <a:r>
              <a:rPr lang="en-US" altLang="zh-CN" dirty="0" smtClean="0"/>
              <a:t>Γ</a:t>
            </a:r>
            <a:r>
              <a:rPr lang="zh-CN" altLang="en-US" dirty="0" smtClean="0"/>
              <a:t>中性</a:t>
            </a:r>
            <a:r>
              <a:rPr lang="zh-CN" altLang="en-US" dirty="0"/>
              <a:t>和</a:t>
            </a:r>
            <a:r>
              <a:rPr lang="en-US" altLang="zh-CN" dirty="0" smtClean="0"/>
              <a:t>Δ</a:t>
            </a:r>
            <a:r>
              <a:rPr lang="zh-CN" altLang="en-US" dirty="0" smtClean="0"/>
              <a:t>中性</a:t>
            </a:r>
            <a:r>
              <a:rPr lang="zh-CN" altLang="en-US" dirty="0"/>
              <a:t>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49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12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Stop-Loss Strategy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33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mtClean="0">
              <a:ea typeface="宋体" pitchFamily="2" charset="-122"/>
            </a:endParaRPr>
          </a:p>
          <a:p>
            <a:pPr eaLnBrk="1" hangingPunct="1"/>
            <a:r>
              <a:rPr lang="en-US" altLang="zh-CN" smtClean="0">
                <a:ea typeface="宋体" pitchFamily="2" charset="-122"/>
              </a:rPr>
              <a:t>This involves:</a:t>
            </a:r>
          </a:p>
          <a:p>
            <a:pPr lvl="1" eaLnBrk="1" hangingPunct="1"/>
            <a:r>
              <a:rPr lang="en-US" altLang="zh-CN" smtClean="0">
                <a:ea typeface="宋体" pitchFamily="2" charset="-122"/>
              </a:rPr>
              <a:t>Buying 100,000 shares as soon as price reaches $50</a:t>
            </a:r>
          </a:p>
          <a:p>
            <a:pPr lvl="1" eaLnBrk="1" hangingPunct="1"/>
            <a:r>
              <a:rPr lang="en-US" altLang="zh-CN" smtClean="0">
                <a:ea typeface="宋体" pitchFamily="2" charset="-122"/>
              </a:rPr>
              <a:t>Selling 100,000 shares as soon as price falls below $50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宋体" pitchFamily="2" charset="-122"/>
            </a:endParaRP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B6090F4-83B1-4862-A945-56CD56DC8356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83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r>
              <a:rPr lang="en-US" altLang="zh-CN" dirty="0"/>
              <a:t>3</a:t>
            </a:r>
            <a:r>
              <a:rPr lang="en-US" altLang="zh-CN" dirty="0" smtClean="0"/>
              <a:t> </a:t>
            </a:r>
            <a:r>
              <a:rPr lang="zh-CN" altLang="en-US" dirty="0"/>
              <a:t>：</a:t>
            </a:r>
            <a:r>
              <a:rPr lang="en-US" altLang="zh-CN" dirty="0"/>
              <a:t>Gamma </a:t>
            </a:r>
            <a:r>
              <a:rPr lang="zh-CN" altLang="en-US" dirty="0"/>
              <a:t>中性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假设某</a:t>
            </a:r>
            <a:r>
              <a:rPr lang="en-US" altLang="zh-CN" dirty="0"/>
              <a:t>Delta </a:t>
            </a:r>
            <a:r>
              <a:rPr lang="zh-CN" altLang="en-US" dirty="0"/>
              <a:t>中性的保值组合的</a:t>
            </a:r>
            <a:r>
              <a:rPr lang="en-US" altLang="zh-CN" dirty="0"/>
              <a:t>Γ </a:t>
            </a:r>
            <a:r>
              <a:rPr lang="zh-CN" altLang="en-US" dirty="0"/>
              <a:t>值</a:t>
            </a:r>
            <a:r>
              <a:rPr lang="zh-CN" altLang="en-US" dirty="0" smtClean="0"/>
              <a:t>等于</a:t>
            </a:r>
            <a:r>
              <a:rPr lang="en-US" altLang="zh-CN" dirty="0" smtClean="0"/>
              <a:t>-5000 </a:t>
            </a:r>
            <a:r>
              <a:rPr lang="zh-CN" altLang="en-US" dirty="0"/>
              <a:t>，</a:t>
            </a:r>
            <a:r>
              <a:rPr lang="zh-CN" altLang="en-US" dirty="0" smtClean="0"/>
              <a:t>该组合</a:t>
            </a:r>
            <a:r>
              <a:rPr lang="zh-CN" altLang="en-US" dirty="0"/>
              <a:t>中标的资产的某个看涨期权多头的</a:t>
            </a:r>
            <a:r>
              <a:rPr lang="en-US" altLang="zh-CN" dirty="0"/>
              <a:t>Δ </a:t>
            </a:r>
            <a:r>
              <a:rPr lang="zh-CN" altLang="en-US" dirty="0"/>
              <a:t>和</a:t>
            </a:r>
            <a:r>
              <a:rPr lang="en-US" altLang="zh-CN" dirty="0"/>
              <a:t>Γ </a:t>
            </a:r>
            <a:r>
              <a:rPr lang="zh-CN" altLang="en-US" dirty="0"/>
              <a:t>值</a:t>
            </a:r>
            <a:r>
              <a:rPr lang="zh-CN" altLang="en-US" dirty="0" smtClean="0"/>
              <a:t>分别等于</a:t>
            </a:r>
            <a:r>
              <a:rPr lang="en-US" altLang="zh-CN" dirty="0"/>
              <a:t>0.80 </a:t>
            </a:r>
            <a:r>
              <a:rPr lang="zh-CN" altLang="en-US" dirty="0"/>
              <a:t>和</a:t>
            </a:r>
            <a:r>
              <a:rPr lang="en-US" altLang="zh-CN" dirty="0"/>
              <a:t>2.0 </a:t>
            </a:r>
            <a:r>
              <a:rPr lang="zh-CN" altLang="en-US" dirty="0"/>
              <a:t>。为使保值组合</a:t>
            </a:r>
            <a:r>
              <a:rPr lang="en-US" altLang="zh-CN" dirty="0"/>
              <a:t>Γ </a:t>
            </a:r>
            <a:r>
              <a:rPr lang="zh-CN" altLang="en-US" dirty="0"/>
              <a:t>中性，并保持</a:t>
            </a:r>
            <a:r>
              <a:rPr lang="en-US" altLang="zh-CN" dirty="0"/>
              <a:t>Δ </a:t>
            </a:r>
            <a:r>
              <a:rPr lang="zh-CN" altLang="en-US" dirty="0" smtClean="0"/>
              <a:t>中性</a:t>
            </a:r>
            <a:r>
              <a:rPr lang="zh-CN" altLang="en-US" dirty="0"/>
              <a:t>，该组合应购买多少份该期权，同时卖出多少份</a:t>
            </a:r>
            <a:r>
              <a:rPr lang="zh-CN" altLang="en-US" dirty="0" smtClean="0"/>
              <a:t>标的</a:t>
            </a:r>
            <a:r>
              <a:rPr lang="zh-CN" altLang="en-US" dirty="0"/>
              <a:t>资产？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50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307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r>
              <a:rPr lang="en-US" altLang="zh-CN" dirty="0"/>
              <a:t>3</a:t>
            </a:r>
            <a:r>
              <a:rPr lang="en-US" altLang="zh-CN" dirty="0" smtClean="0"/>
              <a:t> </a:t>
            </a:r>
            <a:r>
              <a:rPr lang="zh-CN" altLang="en-US" dirty="0"/>
              <a:t>：</a:t>
            </a:r>
            <a:r>
              <a:rPr lang="en-US" altLang="zh-CN" dirty="0"/>
              <a:t>Gamma </a:t>
            </a:r>
            <a:r>
              <a:rPr lang="zh-CN" altLang="en-US" dirty="0"/>
              <a:t>中性</a:t>
            </a:r>
            <a:r>
              <a:rPr lang="en-US" altLang="zh-CN" dirty="0"/>
              <a:t>(cont.)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该组合应购入的看涨期权数量等于：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5000</m:t>
                        </m:r>
                      </m:num>
                      <m:den>
                        <m:r>
                          <a:rPr lang="en-US" altLang="zh-CN" b="0" i="1" smtClean="0">
                            <a:latin typeface="Cambria Math"/>
                          </a:rPr>
                          <m:t>2.0</m:t>
                        </m:r>
                      </m:den>
                    </m:f>
                    <m:r>
                      <a:rPr lang="en-US" altLang="zh-CN" b="0" i="1" smtClean="0">
                        <a:latin typeface="Cambria Math"/>
                      </a:rPr>
                      <m:t>=2500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购入</a:t>
                </a:r>
                <a:r>
                  <a:rPr lang="en-US" altLang="zh-CN" dirty="0"/>
                  <a:t>2500 </a:t>
                </a:r>
                <a:r>
                  <a:rPr lang="zh-CN" altLang="en-US" dirty="0"/>
                  <a:t>份看涨期权后，新组合的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值将由</a:t>
                </a:r>
                <a:r>
                  <a:rPr lang="en-US" altLang="zh-CN" dirty="0"/>
                  <a:t>0 </a:t>
                </a:r>
                <a:r>
                  <a:rPr lang="zh-CN" altLang="en-US" dirty="0" smtClean="0"/>
                  <a:t>增加到</a:t>
                </a:r>
                <a:r>
                  <a:rPr lang="en-US" altLang="zh-CN" dirty="0"/>
                  <a:t>2500 ×</a:t>
                </a:r>
                <a:r>
                  <a:rPr lang="en-US" altLang="zh-CN" dirty="0" smtClean="0"/>
                  <a:t>0.80 </a:t>
                </a:r>
                <a:r>
                  <a:rPr lang="en-US" altLang="zh-CN" dirty="0"/>
                  <a:t>= 2000 </a:t>
                </a:r>
                <a:r>
                  <a:rPr lang="zh-CN" altLang="en-US" dirty="0"/>
                  <a:t>。因此为保持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中性，应</a:t>
                </a:r>
                <a:r>
                  <a:rPr lang="zh-CN" altLang="en-US" dirty="0" smtClean="0"/>
                  <a:t>出售</a:t>
                </a:r>
                <a:r>
                  <a:rPr lang="en-US" altLang="zh-CN" dirty="0"/>
                  <a:t>2000 </a:t>
                </a:r>
                <a:r>
                  <a:rPr lang="zh-CN" altLang="en-US" dirty="0"/>
                  <a:t>份标的资产。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4" r="-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51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34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/>
              <a:t>Δ</a:t>
            </a:r>
            <a:r>
              <a:rPr lang="zh-CN" altLang="el-GR" dirty="0"/>
              <a:t>、</a:t>
            </a:r>
            <a:r>
              <a:rPr lang="el-GR" altLang="zh-CN" dirty="0"/>
              <a:t>Θ </a:t>
            </a:r>
            <a:r>
              <a:rPr lang="zh-CN" altLang="en-US" dirty="0"/>
              <a:t>和</a:t>
            </a:r>
            <a:r>
              <a:rPr lang="el-GR" altLang="zh-CN" dirty="0"/>
              <a:t>Γ </a:t>
            </a:r>
            <a:r>
              <a:rPr lang="zh-CN" altLang="en-US" dirty="0"/>
              <a:t>之间的关系</a:t>
            </a:r>
            <a:r>
              <a:rPr lang="en-US" altLang="zh-CN" dirty="0"/>
              <a:t>(cont.)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如果</a:t>
            </a:r>
            <a:r>
              <a:rPr lang="en-US" altLang="zh-CN" dirty="0"/>
              <a:t>Δ </a:t>
            </a:r>
            <a:r>
              <a:rPr lang="zh-CN" altLang="en-US" dirty="0"/>
              <a:t>中性，</a:t>
            </a:r>
          </a:p>
          <a:p>
            <a:endParaRPr lang="en-US" altLang="zh-CN" dirty="0" smtClean="0"/>
          </a:p>
          <a:p>
            <a:pPr marL="327025" lvl="1" indent="0">
              <a:buNone/>
            </a:pPr>
            <a:r>
              <a:rPr lang="zh-CN" altLang="en-US" sz="3000" dirty="0">
                <a:cs typeface="+mn-cs"/>
              </a:rPr>
              <a:t>对于一个</a:t>
            </a:r>
            <a:r>
              <a:rPr lang="en-US" altLang="zh-CN" sz="3000" dirty="0">
                <a:cs typeface="+mn-cs"/>
              </a:rPr>
              <a:t>Δ </a:t>
            </a:r>
            <a:r>
              <a:rPr lang="zh-CN" altLang="en-US" sz="3000" dirty="0">
                <a:cs typeface="+mn-cs"/>
              </a:rPr>
              <a:t>中性组合，</a:t>
            </a:r>
            <a:r>
              <a:rPr lang="zh-CN" altLang="en-US" sz="3000" dirty="0" smtClean="0">
                <a:cs typeface="+mn-cs"/>
              </a:rPr>
              <a:t>若</a:t>
            </a:r>
            <a:r>
              <a:rPr lang="en-US" altLang="zh-CN" sz="3000" dirty="0"/>
              <a:t>Γ </a:t>
            </a:r>
            <a:r>
              <a:rPr lang="zh-CN" altLang="en-US" sz="3000" dirty="0" smtClean="0"/>
              <a:t>正值</a:t>
            </a:r>
            <a:r>
              <a:rPr lang="zh-CN" altLang="en-US" sz="3000" dirty="0"/>
              <a:t>并且也</a:t>
            </a:r>
            <a:r>
              <a:rPr lang="zh-CN" altLang="en-US" sz="3000" dirty="0" smtClean="0"/>
              <a:t>很大时，</a:t>
            </a:r>
            <a:r>
              <a:rPr lang="en-US" altLang="zh-CN" sz="3000" dirty="0" smtClean="0">
                <a:cs typeface="+mn-cs"/>
              </a:rPr>
              <a:t>Θ </a:t>
            </a:r>
            <a:r>
              <a:rPr lang="zh-CN" altLang="en-US" sz="3000" dirty="0" smtClean="0">
                <a:cs typeface="+mn-cs"/>
              </a:rPr>
              <a:t>将为</a:t>
            </a:r>
            <a:r>
              <a:rPr lang="zh-CN" altLang="en-US" sz="3000" dirty="0">
                <a:cs typeface="+mn-cs"/>
              </a:rPr>
              <a:t>负值</a:t>
            </a:r>
            <a:r>
              <a:rPr lang="zh-CN" altLang="en-US" sz="3000" dirty="0" smtClean="0">
                <a:cs typeface="+mn-cs"/>
              </a:rPr>
              <a:t>并且也很大 。</a:t>
            </a:r>
            <a:endParaRPr lang="zh-CN" altLang="en-US" sz="3000" dirty="0">
              <a:cs typeface="+mn-cs"/>
            </a:endParaRPr>
          </a:p>
          <a:p>
            <a:r>
              <a:rPr lang="zh-CN" altLang="en-US" dirty="0"/>
              <a:t>如果</a:t>
            </a:r>
            <a:r>
              <a:rPr lang="en-US" altLang="zh-CN" dirty="0"/>
              <a:t>Δ </a:t>
            </a:r>
            <a:r>
              <a:rPr lang="zh-CN" altLang="en-US" dirty="0"/>
              <a:t>和</a:t>
            </a:r>
            <a:r>
              <a:rPr lang="en-US" altLang="zh-CN" dirty="0"/>
              <a:t>Γ </a:t>
            </a:r>
            <a:r>
              <a:rPr lang="zh-CN" altLang="en-US" dirty="0"/>
              <a:t>同时中性，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           Θ </a:t>
            </a:r>
            <a:r>
              <a:rPr lang="en-US" altLang="zh-CN" dirty="0"/>
              <a:t>= </a:t>
            </a:r>
            <a:r>
              <a:rPr lang="en-US" altLang="zh-CN" dirty="0" err="1"/>
              <a:t>rf</a:t>
            </a:r>
            <a:endParaRPr lang="en-US" altLang="zh-CN" dirty="0"/>
          </a:p>
          <a:p>
            <a:pPr marL="327025" lvl="1" indent="0">
              <a:buNone/>
            </a:pPr>
            <a:r>
              <a:rPr lang="en-US" altLang="zh-CN" sz="3000" dirty="0">
                <a:cs typeface="+mn-cs"/>
              </a:rPr>
              <a:t>Δ </a:t>
            </a:r>
            <a:r>
              <a:rPr lang="zh-CN" altLang="en-US" sz="3000" dirty="0">
                <a:cs typeface="+mn-cs"/>
              </a:rPr>
              <a:t>中性和</a:t>
            </a:r>
            <a:r>
              <a:rPr lang="en-US" altLang="zh-CN" sz="3000" dirty="0">
                <a:cs typeface="+mn-cs"/>
              </a:rPr>
              <a:t>Γ </a:t>
            </a:r>
            <a:r>
              <a:rPr lang="zh-CN" altLang="en-US" sz="3000" dirty="0">
                <a:cs typeface="+mn-cs"/>
              </a:rPr>
              <a:t>中性组合的价值将随时间以无风险连续复利率的速度增长。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/>
              <a:pPr>
                <a:defRPr/>
              </a:pPr>
              <a:t>52</a:t>
            </a:fld>
            <a:endParaRPr lang="en-US" altLang="zh-CN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8281"/>
              </p:ext>
            </p:extLst>
          </p:nvPr>
        </p:nvGraphicFramePr>
        <p:xfrm>
          <a:off x="2743200" y="1772816"/>
          <a:ext cx="298092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3" imgW="1155600" imgH="393480" progId="Equation.DSMT4">
                  <p:embed/>
                </p:oleObj>
              </mc:Choice>
              <mc:Fallback>
                <p:oleObj name="Equation" r:id="rId3" imgW="1155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72816"/>
                        <a:ext cx="298092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1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7031" y="404664"/>
            <a:ext cx="7846640" cy="792088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chemeClr val="tx2">
                    <a:satMod val="130000"/>
                  </a:schemeClr>
                </a:solidFill>
              </a:rPr>
              <a:t>Δ、Θ </a:t>
            </a:r>
            <a:r>
              <a:rPr lang="zh-CN" altLang="en-US" dirty="0">
                <a:solidFill>
                  <a:schemeClr val="tx2">
                    <a:satMod val="130000"/>
                  </a:schemeClr>
                </a:solidFill>
              </a:rPr>
              <a:t>和</a:t>
            </a:r>
            <a:r>
              <a:rPr lang="el-GR" dirty="0">
                <a:solidFill>
                  <a:schemeClr val="tx2">
                    <a:satMod val="130000"/>
                  </a:schemeClr>
                </a:solidFill>
              </a:rPr>
              <a:t>Γ </a:t>
            </a:r>
            <a:r>
              <a:rPr lang="zh-CN" altLang="en-US" dirty="0">
                <a:solidFill>
                  <a:schemeClr val="tx2">
                    <a:satMod val="130000"/>
                  </a:schemeClr>
                </a:solidFill>
              </a:rPr>
              <a:t>之间的关系</a:t>
            </a:r>
            <a:r>
              <a:rPr lang="en-US" altLang="zh-CN" dirty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5605" y="1521558"/>
                <a:ext cx="8458200" cy="990600"/>
              </a:xfrm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zh-CN" altLang="en-US" dirty="0"/>
                  <a:t>对于一个</a:t>
                </a:r>
                <a:r>
                  <a:rPr lang="en-US" altLang="zh-CN" dirty="0"/>
                  <a:t>Δ </a:t>
                </a:r>
                <a:r>
                  <a:rPr lang="zh-CN" altLang="en-US" dirty="0"/>
                  <a:t>中性组合</a:t>
                </a:r>
                <a:r>
                  <a:rPr lang="zh-CN" altLang="en-US" dirty="0" smtClean="0"/>
                  <a:t>，如果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𝜎</m:t>
                    </m:r>
                    <m:r>
                      <a:rPr lang="zh-CN" altLang="en-US" i="1">
                        <a:latin typeface="Cambria Math"/>
                      </a:rPr>
                      <m:t>不变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latin typeface="Symbol" pitchFamily="18" charset="2"/>
                  </a:rPr>
                  <a:t>DP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Symbol" pitchFamily="18" charset="2"/>
                  </a:rPr>
                  <a:t>»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Symbol" pitchFamily="18" charset="2"/>
                  </a:rPr>
                  <a:t>Q</a:t>
                </a:r>
                <a:r>
                  <a:rPr lang="en-US" dirty="0" smtClean="0"/>
                  <a:t> </a:t>
                </a:r>
                <a:r>
                  <a:rPr lang="en-US" dirty="0" err="1" smtClean="0">
                    <a:latin typeface="Symbol" pitchFamily="18" charset="2"/>
                  </a:rPr>
                  <a:t>D</a:t>
                </a:r>
                <a:r>
                  <a:rPr lang="en-US" i="1" dirty="0" err="1" smtClean="0">
                    <a:latin typeface="+mj-lt"/>
                  </a:rPr>
                  <a:t>t</a:t>
                </a:r>
                <a:r>
                  <a:rPr lang="en-US" dirty="0" smtClean="0">
                    <a:latin typeface="+mj-lt"/>
                  </a:rPr>
                  <a:t> </a:t>
                </a:r>
                <a:r>
                  <a:rPr lang="en-US" dirty="0" smtClean="0"/>
                  <a:t> + ½</a:t>
                </a:r>
                <a:r>
                  <a:rPr lang="en-US" dirty="0" smtClean="0">
                    <a:latin typeface="Symbol" pitchFamily="18" charset="2"/>
                  </a:rPr>
                  <a:t>GD</a:t>
                </a:r>
                <a:r>
                  <a:rPr lang="en-US" i="1" dirty="0" smtClean="0">
                    <a:latin typeface="+mj-lt"/>
                  </a:rPr>
                  <a:t>S</a:t>
                </a:r>
                <a:r>
                  <a:rPr lang="en-US" dirty="0" smtClean="0"/>
                  <a:t> 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  </a:t>
                </a:r>
              </a:p>
            </p:txBody>
          </p:sp>
        </mc:Choice>
        <mc:Fallback xmlns="">
          <p:sp>
            <p:nvSpPr>
              <p:cNvPr id="2048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605" y="1521558"/>
                <a:ext cx="8458200" cy="990600"/>
              </a:xfrm>
              <a:blipFill rotWithShape="1">
                <a:blip r:embed="rId3"/>
                <a:stretch>
                  <a:fillRect l="-1730" t="-14198"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75193A-60A6-491E-87E6-02A9FEDD2EA4}" type="slidenum">
              <a:rPr lang="en-US" altLang="en-US">
                <a:solidFill>
                  <a:srgbClr val="000000"/>
                </a:solidFill>
              </a:rPr>
              <a:pPr eaLnBrk="1" hangingPunct="1"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6630" name="Group 31"/>
          <p:cNvGrpSpPr>
            <a:grpSpLocks/>
          </p:cNvGrpSpPr>
          <p:nvPr/>
        </p:nvGrpSpPr>
        <p:grpSpPr bwMode="auto">
          <a:xfrm>
            <a:off x="1752600" y="2484438"/>
            <a:ext cx="6381804" cy="3446032"/>
            <a:chOff x="1028700" y="2484438"/>
            <a:chExt cx="7086600" cy="3749675"/>
          </a:xfrm>
        </p:grpSpPr>
        <p:grpSp>
          <p:nvGrpSpPr>
            <p:cNvPr id="26631" name="Group 9"/>
            <p:cNvGrpSpPr>
              <a:grpSpLocks/>
            </p:cNvGrpSpPr>
            <p:nvPr/>
          </p:nvGrpSpPr>
          <p:grpSpPr bwMode="auto">
            <a:xfrm>
              <a:off x="5184775" y="3730625"/>
              <a:ext cx="2414588" cy="827088"/>
              <a:chOff x="3266" y="2350"/>
              <a:chExt cx="1521" cy="521"/>
            </a:xfrm>
          </p:grpSpPr>
          <p:sp>
            <p:nvSpPr>
              <p:cNvPr id="26651" name="Freeform 4"/>
              <p:cNvSpPr>
                <a:spLocks/>
              </p:cNvSpPr>
              <p:nvPr/>
            </p:nvSpPr>
            <p:spPr bwMode="auto">
              <a:xfrm>
                <a:off x="3266" y="2583"/>
                <a:ext cx="221" cy="284"/>
              </a:xfrm>
              <a:custGeom>
                <a:avLst/>
                <a:gdLst>
                  <a:gd name="T0" fmla="*/ 0 w 221"/>
                  <a:gd name="T1" fmla="*/ 283 h 284"/>
                  <a:gd name="T2" fmla="*/ 4 w 221"/>
                  <a:gd name="T3" fmla="*/ 283 h 284"/>
                  <a:gd name="T4" fmla="*/ 9 w 221"/>
                  <a:gd name="T5" fmla="*/ 275 h 284"/>
                  <a:gd name="T6" fmla="*/ 13 w 221"/>
                  <a:gd name="T7" fmla="*/ 271 h 284"/>
                  <a:gd name="T8" fmla="*/ 18 w 221"/>
                  <a:gd name="T9" fmla="*/ 262 h 284"/>
                  <a:gd name="T10" fmla="*/ 22 w 221"/>
                  <a:gd name="T11" fmla="*/ 258 h 284"/>
                  <a:gd name="T12" fmla="*/ 66 w 221"/>
                  <a:gd name="T13" fmla="*/ 185 h 284"/>
                  <a:gd name="T14" fmla="*/ 113 w 221"/>
                  <a:gd name="T15" fmla="*/ 115 h 284"/>
                  <a:gd name="T16" fmla="*/ 173 w 221"/>
                  <a:gd name="T17" fmla="*/ 41 h 284"/>
                  <a:gd name="T18" fmla="*/ 198 w 221"/>
                  <a:gd name="T19" fmla="*/ 25 h 284"/>
                  <a:gd name="T20" fmla="*/ 220 w 221"/>
                  <a:gd name="T21" fmla="*/ 0 h 2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1"/>
                  <a:gd name="T34" fmla="*/ 0 h 284"/>
                  <a:gd name="T35" fmla="*/ 221 w 221"/>
                  <a:gd name="T36" fmla="*/ 284 h 2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1" h="284">
                    <a:moveTo>
                      <a:pt x="0" y="283"/>
                    </a:moveTo>
                    <a:lnTo>
                      <a:pt x="4" y="283"/>
                    </a:lnTo>
                    <a:lnTo>
                      <a:pt x="9" y="275"/>
                    </a:lnTo>
                    <a:lnTo>
                      <a:pt x="13" y="271"/>
                    </a:lnTo>
                    <a:lnTo>
                      <a:pt x="18" y="262"/>
                    </a:lnTo>
                    <a:lnTo>
                      <a:pt x="22" y="258"/>
                    </a:lnTo>
                    <a:lnTo>
                      <a:pt x="66" y="185"/>
                    </a:lnTo>
                    <a:lnTo>
                      <a:pt x="113" y="115"/>
                    </a:lnTo>
                    <a:lnTo>
                      <a:pt x="173" y="41"/>
                    </a:lnTo>
                    <a:lnTo>
                      <a:pt x="198" y="25"/>
                    </a:lnTo>
                    <a:lnTo>
                      <a:pt x="22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2" name="Freeform 5"/>
              <p:cNvSpPr>
                <a:spLocks/>
              </p:cNvSpPr>
              <p:nvPr/>
            </p:nvSpPr>
            <p:spPr bwMode="auto">
              <a:xfrm>
                <a:off x="3490" y="2366"/>
                <a:ext cx="369" cy="218"/>
              </a:xfrm>
              <a:custGeom>
                <a:avLst/>
                <a:gdLst>
                  <a:gd name="T0" fmla="*/ 0 w 369"/>
                  <a:gd name="T1" fmla="*/ 217 h 218"/>
                  <a:gd name="T2" fmla="*/ 104 w 369"/>
                  <a:gd name="T3" fmla="*/ 123 h 218"/>
                  <a:gd name="T4" fmla="*/ 249 w 369"/>
                  <a:gd name="T5" fmla="*/ 45 h 218"/>
                  <a:gd name="T6" fmla="*/ 368 w 369"/>
                  <a:gd name="T7" fmla="*/ 0 h 2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9"/>
                  <a:gd name="T13" fmla="*/ 0 h 218"/>
                  <a:gd name="T14" fmla="*/ 369 w 369"/>
                  <a:gd name="T15" fmla="*/ 218 h 2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9" h="218">
                    <a:moveTo>
                      <a:pt x="0" y="217"/>
                    </a:moveTo>
                    <a:lnTo>
                      <a:pt x="104" y="123"/>
                    </a:lnTo>
                    <a:lnTo>
                      <a:pt x="249" y="45"/>
                    </a:lnTo>
                    <a:lnTo>
                      <a:pt x="368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3" name="Freeform 6"/>
              <p:cNvSpPr>
                <a:spLocks/>
              </p:cNvSpPr>
              <p:nvPr/>
            </p:nvSpPr>
            <p:spPr bwMode="auto">
              <a:xfrm>
                <a:off x="3858" y="2350"/>
                <a:ext cx="389" cy="36"/>
              </a:xfrm>
              <a:custGeom>
                <a:avLst/>
                <a:gdLst>
                  <a:gd name="T0" fmla="*/ 0 w 389"/>
                  <a:gd name="T1" fmla="*/ 16 h 36"/>
                  <a:gd name="T2" fmla="*/ 129 w 389"/>
                  <a:gd name="T3" fmla="*/ 0 h 36"/>
                  <a:gd name="T4" fmla="*/ 226 w 389"/>
                  <a:gd name="T5" fmla="*/ 0 h 36"/>
                  <a:gd name="T6" fmla="*/ 388 w 389"/>
                  <a:gd name="T7" fmla="*/ 35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9"/>
                  <a:gd name="T13" fmla="*/ 0 h 36"/>
                  <a:gd name="T14" fmla="*/ 389 w 389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9" h="36">
                    <a:moveTo>
                      <a:pt x="0" y="16"/>
                    </a:moveTo>
                    <a:lnTo>
                      <a:pt x="129" y="0"/>
                    </a:lnTo>
                    <a:lnTo>
                      <a:pt x="226" y="0"/>
                    </a:lnTo>
                    <a:lnTo>
                      <a:pt x="388" y="35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4" name="Freeform 7"/>
              <p:cNvSpPr>
                <a:spLocks/>
              </p:cNvSpPr>
              <p:nvPr/>
            </p:nvSpPr>
            <p:spPr bwMode="auto">
              <a:xfrm>
                <a:off x="4246" y="2385"/>
                <a:ext cx="375" cy="262"/>
              </a:xfrm>
              <a:custGeom>
                <a:avLst/>
                <a:gdLst>
                  <a:gd name="T0" fmla="*/ 0 w 375"/>
                  <a:gd name="T1" fmla="*/ 0 h 262"/>
                  <a:gd name="T2" fmla="*/ 138 w 375"/>
                  <a:gd name="T3" fmla="*/ 62 h 262"/>
                  <a:gd name="T4" fmla="*/ 223 w 375"/>
                  <a:gd name="T5" fmla="*/ 116 h 262"/>
                  <a:gd name="T6" fmla="*/ 321 w 375"/>
                  <a:gd name="T7" fmla="*/ 203 h 262"/>
                  <a:gd name="T8" fmla="*/ 374 w 375"/>
                  <a:gd name="T9" fmla="*/ 261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262"/>
                  <a:gd name="T17" fmla="*/ 375 w 375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262">
                    <a:moveTo>
                      <a:pt x="0" y="0"/>
                    </a:moveTo>
                    <a:lnTo>
                      <a:pt x="138" y="62"/>
                    </a:lnTo>
                    <a:lnTo>
                      <a:pt x="223" y="116"/>
                    </a:lnTo>
                    <a:lnTo>
                      <a:pt x="321" y="203"/>
                    </a:lnTo>
                    <a:lnTo>
                      <a:pt x="374" y="261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5" name="Freeform 8"/>
              <p:cNvSpPr>
                <a:spLocks/>
              </p:cNvSpPr>
              <p:nvPr/>
            </p:nvSpPr>
            <p:spPr bwMode="auto">
              <a:xfrm>
                <a:off x="4620" y="2646"/>
                <a:ext cx="167" cy="225"/>
              </a:xfrm>
              <a:custGeom>
                <a:avLst/>
                <a:gdLst>
                  <a:gd name="T0" fmla="*/ 0 w 167"/>
                  <a:gd name="T1" fmla="*/ 0 h 225"/>
                  <a:gd name="T2" fmla="*/ 40 w 167"/>
                  <a:gd name="T3" fmla="*/ 41 h 225"/>
                  <a:gd name="T4" fmla="*/ 83 w 167"/>
                  <a:gd name="T5" fmla="*/ 98 h 225"/>
                  <a:gd name="T6" fmla="*/ 128 w 167"/>
                  <a:gd name="T7" fmla="*/ 163 h 225"/>
                  <a:gd name="T8" fmla="*/ 166 w 167"/>
                  <a:gd name="T9" fmla="*/ 224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7"/>
                  <a:gd name="T16" fmla="*/ 0 h 225"/>
                  <a:gd name="T17" fmla="*/ 167 w 167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7" h="225">
                    <a:moveTo>
                      <a:pt x="0" y="0"/>
                    </a:moveTo>
                    <a:lnTo>
                      <a:pt x="40" y="41"/>
                    </a:lnTo>
                    <a:lnTo>
                      <a:pt x="83" y="98"/>
                    </a:lnTo>
                    <a:lnTo>
                      <a:pt x="128" y="163"/>
                    </a:lnTo>
                    <a:lnTo>
                      <a:pt x="166" y="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32" name="Group 12"/>
            <p:cNvGrpSpPr>
              <a:grpSpLocks/>
            </p:cNvGrpSpPr>
            <p:nvPr/>
          </p:nvGrpSpPr>
          <p:grpSpPr bwMode="auto">
            <a:xfrm>
              <a:off x="4914900" y="2514600"/>
              <a:ext cx="3200400" cy="3200400"/>
              <a:chOff x="3096" y="1584"/>
              <a:chExt cx="2016" cy="2016"/>
            </a:xfrm>
          </p:grpSpPr>
          <p:sp>
            <p:nvSpPr>
              <p:cNvPr id="26649" name="Line 10"/>
              <p:cNvSpPr>
                <a:spLocks noChangeShapeType="1"/>
              </p:cNvSpPr>
              <p:nvPr/>
            </p:nvSpPr>
            <p:spPr bwMode="auto">
              <a:xfrm>
                <a:off x="3096" y="2592"/>
                <a:ext cx="20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0" name="Line 11"/>
              <p:cNvSpPr>
                <a:spLocks noChangeShapeType="1"/>
              </p:cNvSpPr>
              <p:nvPr/>
            </p:nvSpPr>
            <p:spPr bwMode="auto">
              <a:xfrm flipV="1">
                <a:off x="4008" y="1584"/>
                <a:ext cx="0" cy="20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33" name="Rectangle 13"/>
            <p:cNvSpPr>
              <a:spLocks noChangeArrowheads="1"/>
            </p:cNvSpPr>
            <p:nvPr/>
          </p:nvSpPr>
          <p:spPr bwMode="auto">
            <a:xfrm>
              <a:off x="6346825" y="2484438"/>
              <a:ext cx="74612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altLang="zh-CN" sz="3200">
                  <a:solidFill>
                    <a:srgbClr val="000000"/>
                  </a:solidFill>
                  <a:latin typeface="Symbol" pitchFamily="18" charset="2"/>
                  <a:ea typeface="宋体" pitchFamily="2" charset="-122"/>
                </a:rPr>
                <a:t>DP</a:t>
              </a:r>
            </a:p>
          </p:txBody>
        </p:sp>
        <p:sp>
          <p:nvSpPr>
            <p:cNvPr id="26634" name="Rectangle 14"/>
            <p:cNvSpPr>
              <a:spLocks noChangeArrowheads="1"/>
            </p:cNvSpPr>
            <p:nvPr/>
          </p:nvSpPr>
          <p:spPr bwMode="auto">
            <a:xfrm>
              <a:off x="7261225" y="3551238"/>
              <a:ext cx="7493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altLang="zh-CN" sz="3200">
                  <a:solidFill>
                    <a:srgbClr val="000000"/>
                  </a:solidFill>
                  <a:latin typeface="Symbol" pitchFamily="18" charset="2"/>
                  <a:ea typeface="宋体" pitchFamily="2" charset="-122"/>
                </a:rPr>
                <a:t>D</a:t>
              </a:r>
              <a:r>
                <a:rPr lang="en-US" altLang="zh-CN" sz="3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S</a:t>
              </a:r>
              <a:r>
                <a:rPr lang="en-US" altLang="zh-CN" sz="3200" i="1">
                  <a:solidFill>
                    <a:srgbClr val="000000"/>
                  </a:solidFill>
                  <a:ea typeface="宋体" pitchFamily="2" charset="-122"/>
                </a:rPr>
                <a:t> </a:t>
              </a:r>
            </a:p>
          </p:txBody>
        </p:sp>
        <p:sp>
          <p:nvSpPr>
            <p:cNvPr id="26635" name="Rectangle 15"/>
            <p:cNvSpPr>
              <a:spLocks noChangeArrowheads="1"/>
            </p:cNvSpPr>
            <p:nvPr/>
          </p:nvSpPr>
          <p:spPr bwMode="auto">
            <a:xfrm>
              <a:off x="5356225" y="5729288"/>
              <a:ext cx="1708835" cy="50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zh-CN" altLang="en-US" sz="2400" dirty="0">
                  <a:solidFill>
                    <a:srgbClr val="000000"/>
                  </a:solidFill>
                  <a:ea typeface="宋体" pitchFamily="2" charset="-122"/>
                </a:rPr>
                <a:t>负</a:t>
              </a:r>
              <a:r>
                <a:rPr lang="en-US" altLang="zh-CN" sz="2400" dirty="0" smtClean="0">
                  <a:solidFill>
                    <a:srgbClr val="000000"/>
                  </a:solidFill>
                  <a:ea typeface="宋体" pitchFamily="2" charset="-122"/>
                </a:rPr>
                <a:t>Gamma</a:t>
              </a:r>
              <a:endParaRPr lang="en-US" altLang="zh-CN" sz="240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grpSp>
          <p:nvGrpSpPr>
            <p:cNvPr id="26636" name="Group 25"/>
            <p:cNvGrpSpPr>
              <a:grpSpLocks/>
            </p:cNvGrpSpPr>
            <p:nvPr/>
          </p:nvGrpSpPr>
          <p:grpSpPr bwMode="auto">
            <a:xfrm>
              <a:off x="1028700" y="2514600"/>
              <a:ext cx="3200400" cy="3200400"/>
              <a:chOff x="648" y="1584"/>
              <a:chExt cx="2016" cy="2016"/>
            </a:xfrm>
          </p:grpSpPr>
          <p:grpSp>
            <p:nvGrpSpPr>
              <p:cNvPr id="26640" name="Group 21"/>
              <p:cNvGrpSpPr>
                <a:grpSpLocks/>
              </p:cNvGrpSpPr>
              <p:nvPr/>
            </p:nvGrpSpPr>
            <p:grpSpPr bwMode="auto">
              <a:xfrm>
                <a:off x="818" y="2350"/>
                <a:ext cx="1521" cy="521"/>
                <a:chOff x="818" y="2350"/>
                <a:chExt cx="1521" cy="521"/>
              </a:xfrm>
            </p:grpSpPr>
            <p:sp>
              <p:nvSpPr>
                <p:cNvPr id="26644" name="Freeform 16"/>
                <p:cNvSpPr>
                  <a:spLocks/>
                </p:cNvSpPr>
                <p:nvPr/>
              </p:nvSpPr>
              <p:spPr bwMode="auto">
                <a:xfrm>
                  <a:off x="818" y="2354"/>
                  <a:ext cx="221" cy="284"/>
                </a:xfrm>
                <a:custGeom>
                  <a:avLst/>
                  <a:gdLst>
                    <a:gd name="T0" fmla="*/ 0 w 221"/>
                    <a:gd name="T1" fmla="*/ 0 h 284"/>
                    <a:gd name="T2" fmla="*/ 4 w 221"/>
                    <a:gd name="T3" fmla="*/ 0 h 284"/>
                    <a:gd name="T4" fmla="*/ 9 w 221"/>
                    <a:gd name="T5" fmla="*/ 8 h 284"/>
                    <a:gd name="T6" fmla="*/ 13 w 221"/>
                    <a:gd name="T7" fmla="*/ 12 h 284"/>
                    <a:gd name="T8" fmla="*/ 18 w 221"/>
                    <a:gd name="T9" fmla="*/ 21 h 284"/>
                    <a:gd name="T10" fmla="*/ 22 w 221"/>
                    <a:gd name="T11" fmla="*/ 25 h 284"/>
                    <a:gd name="T12" fmla="*/ 66 w 221"/>
                    <a:gd name="T13" fmla="*/ 98 h 284"/>
                    <a:gd name="T14" fmla="*/ 113 w 221"/>
                    <a:gd name="T15" fmla="*/ 168 h 284"/>
                    <a:gd name="T16" fmla="*/ 173 w 221"/>
                    <a:gd name="T17" fmla="*/ 242 h 284"/>
                    <a:gd name="T18" fmla="*/ 198 w 221"/>
                    <a:gd name="T19" fmla="*/ 258 h 284"/>
                    <a:gd name="T20" fmla="*/ 220 w 221"/>
                    <a:gd name="T21" fmla="*/ 283 h 28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1"/>
                    <a:gd name="T34" fmla="*/ 0 h 284"/>
                    <a:gd name="T35" fmla="*/ 221 w 221"/>
                    <a:gd name="T36" fmla="*/ 284 h 28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1" h="28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8"/>
                      </a:lnTo>
                      <a:lnTo>
                        <a:pt x="13" y="12"/>
                      </a:lnTo>
                      <a:lnTo>
                        <a:pt x="18" y="21"/>
                      </a:lnTo>
                      <a:lnTo>
                        <a:pt x="22" y="25"/>
                      </a:lnTo>
                      <a:lnTo>
                        <a:pt x="66" y="98"/>
                      </a:lnTo>
                      <a:lnTo>
                        <a:pt x="113" y="168"/>
                      </a:lnTo>
                      <a:lnTo>
                        <a:pt x="173" y="242"/>
                      </a:lnTo>
                      <a:lnTo>
                        <a:pt x="198" y="258"/>
                      </a:lnTo>
                      <a:lnTo>
                        <a:pt x="220" y="283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45" name="Freeform 17"/>
                <p:cNvSpPr>
                  <a:spLocks/>
                </p:cNvSpPr>
                <p:nvPr/>
              </p:nvSpPr>
              <p:spPr bwMode="auto">
                <a:xfrm>
                  <a:off x="1042" y="2637"/>
                  <a:ext cx="369" cy="218"/>
                </a:xfrm>
                <a:custGeom>
                  <a:avLst/>
                  <a:gdLst>
                    <a:gd name="T0" fmla="*/ 0 w 369"/>
                    <a:gd name="T1" fmla="*/ 0 h 218"/>
                    <a:gd name="T2" fmla="*/ 104 w 369"/>
                    <a:gd name="T3" fmla="*/ 94 h 218"/>
                    <a:gd name="T4" fmla="*/ 249 w 369"/>
                    <a:gd name="T5" fmla="*/ 172 h 218"/>
                    <a:gd name="T6" fmla="*/ 368 w 369"/>
                    <a:gd name="T7" fmla="*/ 217 h 2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9"/>
                    <a:gd name="T13" fmla="*/ 0 h 218"/>
                    <a:gd name="T14" fmla="*/ 369 w 369"/>
                    <a:gd name="T15" fmla="*/ 218 h 2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9" h="218">
                      <a:moveTo>
                        <a:pt x="0" y="0"/>
                      </a:moveTo>
                      <a:lnTo>
                        <a:pt x="104" y="94"/>
                      </a:lnTo>
                      <a:lnTo>
                        <a:pt x="249" y="172"/>
                      </a:lnTo>
                      <a:lnTo>
                        <a:pt x="368" y="217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46" name="Freeform 18"/>
                <p:cNvSpPr>
                  <a:spLocks/>
                </p:cNvSpPr>
                <p:nvPr/>
              </p:nvSpPr>
              <p:spPr bwMode="auto">
                <a:xfrm>
                  <a:off x="1410" y="2835"/>
                  <a:ext cx="389" cy="36"/>
                </a:xfrm>
                <a:custGeom>
                  <a:avLst/>
                  <a:gdLst>
                    <a:gd name="T0" fmla="*/ 0 w 389"/>
                    <a:gd name="T1" fmla="*/ 19 h 36"/>
                    <a:gd name="T2" fmla="*/ 129 w 389"/>
                    <a:gd name="T3" fmla="*/ 35 h 36"/>
                    <a:gd name="T4" fmla="*/ 226 w 389"/>
                    <a:gd name="T5" fmla="*/ 35 h 36"/>
                    <a:gd name="T6" fmla="*/ 388 w 389"/>
                    <a:gd name="T7" fmla="*/ 0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9"/>
                    <a:gd name="T13" fmla="*/ 0 h 36"/>
                    <a:gd name="T14" fmla="*/ 389 w 389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9" h="36">
                      <a:moveTo>
                        <a:pt x="0" y="19"/>
                      </a:moveTo>
                      <a:lnTo>
                        <a:pt x="129" y="35"/>
                      </a:lnTo>
                      <a:lnTo>
                        <a:pt x="226" y="35"/>
                      </a:lnTo>
                      <a:lnTo>
                        <a:pt x="388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47" name="Freeform 19"/>
                <p:cNvSpPr>
                  <a:spLocks/>
                </p:cNvSpPr>
                <p:nvPr/>
              </p:nvSpPr>
              <p:spPr bwMode="auto">
                <a:xfrm>
                  <a:off x="1798" y="2574"/>
                  <a:ext cx="375" cy="262"/>
                </a:xfrm>
                <a:custGeom>
                  <a:avLst/>
                  <a:gdLst>
                    <a:gd name="T0" fmla="*/ 0 w 375"/>
                    <a:gd name="T1" fmla="*/ 261 h 262"/>
                    <a:gd name="T2" fmla="*/ 138 w 375"/>
                    <a:gd name="T3" fmla="*/ 199 h 262"/>
                    <a:gd name="T4" fmla="*/ 223 w 375"/>
                    <a:gd name="T5" fmla="*/ 145 h 262"/>
                    <a:gd name="T6" fmla="*/ 321 w 375"/>
                    <a:gd name="T7" fmla="*/ 58 h 262"/>
                    <a:gd name="T8" fmla="*/ 374 w 375"/>
                    <a:gd name="T9" fmla="*/ 0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5"/>
                    <a:gd name="T16" fmla="*/ 0 h 262"/>
                    <a:gd name="T17" fmla="*/ 375 w 375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5" h="262">
                      <a:moveTo>
                        <a:pt x="0" y="261"/>
                      </a:moveTo>
                      <a:lnTo>
                        <a:pt x="138" y="199"/>
                      </a:lnTo>
                      <a:lnTo>
                        <a:pt x="223" y="145"/>
                      </a:lnTo>
                      <a:lnTo>
                        <a:pt x="321" y="58"/>
                      </a:lnTo>
                      <a:lnTo>
                        <a:pt x="374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48" name="Freeform 20"/>
                <p:cNvSpPr>
                  <a:spLocks/>
                </p:cNvSpPr>
                <p:nvPr/>
              </p:nvSpPr>
              <p:spPr bwMode="auto">
                <a:xfrm>
                  <a:off x="2172" y="2350"/>
                  <a:ext cx="167" cy="225"/>
                </a:xfrm>
                <a:custGeom>
                  <a:avLst/>
                  <a:gdLst>
                    <a:gd name="T0" fmla="*/ 0 w 167"/>
                    <a:gd name="T1" fmla="*/ 224 h 225"/>
                    <a:gd name="T2" fmla="*/ 40 w 167"/>
                    <a:gd name="T3" fmla="*/ 183 h 225"/>
                    <a:gd name="T4" fmla="*/ 83 w 167"/>
                    <a:gd name="T5" fmla="*/ 126 h 225"/>
                    <a:gd name="T6" fmla="*/ 128 w 167"/>
                    <a:gd name="T7" fmla="*/ 61 h 225"/>
                    <a:gd name="T8" fmla="*/ 166 w 167"/>
                    <a:gd name="T9" fmla="*/ 0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7"/>
                    <a:gd name="T16" fmla="*/ 0 h 225"/>
                    <a:gd name="T17" fmla="*/ 167 w 167"/>
                    <a:gd name="T18" fmla="*/ 225 h 2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7" h="225">
                      <a:moveTo>
                        <a:pt x="0" y="224"/>
                      </a:moveTo>
                      <a:lnTo>
                        <a:pt x="40" y="183"/>
                      </a:lnTo>
                      <a:lnTo>
                        <a:pt x="83" y="126"/>
                      </a:lnTo>
                      <a:lnTo>
                        <a:pt x="128" y="61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641" name="Group 24"/>
              <p:cNvGrpSpPr>
                <a:grpSpLocks/>
              </p:cNvGrpSpPr>
              <p:nvPr/>
            </p:nvGrpSpPr>
            <p:grpSpPr bwMode="auto">
              <a:xfrm>
                <a:off x="648" y="1584"/>
                <a:ext cx="2016" cy="2016"/>
                <a:chOff x="648" y="1584"/>
                <a:chExt cx="2016" cy="2016"/>
              </a:xfrm>
            </p:grpSpPr>
            <p:sp>
              <p:nvSpPr>
                <p:cNvPr id="26642" name="Line 22"/>
                <p:cNvSpPr>
                  <a:spLocks noChangeShapeType="1"/>
                </p:cNvSpPr>
                <p:nvPr/>
              </p:nvSpPr>
              <p:spPr bwMode="auto">
                <a:xfrm>
                  <a:off x="648" y="2592"/>
                  <a:ext cx="201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4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560" y="1584"/>
                  <a:ext cx="0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6637" name="Rectangle 26"/>
            <p:cNvSpPr>
              <a:spLocks noChangeArrowheads="1"/>
            </p:cNvSpPr>
            <p:nvPr/>
          </p:nvSpPr>
          <p:spPr bwMode="auto">
            <a:xfrm>
              <a:off x="2460625" y="2484438"/>
              <a:ext cx="74612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altLang="zh-CN" sz="3200">
                  <a:solidFill>
                    <a:srgbClr val="000000"/>
                  </a:solidFill>
                  <a:latin typeface="Symbol" pitchFamily="18" charset="2"/>
                  <a:ea typeface="宋体" pitchFamily="2" charset="-122"/>
                </a:rPr>
                <a:t>DP</a:t>
              </a:r>
            </a:p>
          </p:txBody>
        </p:sp>
        <p:sp>
          <p:nvSpPr>
            <p:cNvPr id="26638" name="Rectangle 27"/>
            <p:cNvSpPr>
              <a:spLocks noChangeArrowheads="1"/>
            </p:cNvSpPr>
            <p:nvPr/>
          </p:nvSpPr>
          <p:spPr bwMode="auto">
            <a:xfrm>
              <a:off x="3375025" y="4160838"/>
              <a:ext cx="7493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altLang="zh-CN" sz="3200">
                  <a:solidFill>
                    <a:srgbClr val="000000"/>
                  </a:solidFill>
                  <a:latin typeface="Symbol" pitchFamily="18" charset="2"/>
                  <a:ea typeface="宋体" pitchFamily="2" charset="-122"/>
                </a:rPr>
                <a:t>D</a:t>
              </a:r>
              <a:r>
                <a:rPr lang="en-US" altLang="zh-CN" sz="3200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</a:rPr>
                <a:t>S</a:t>
              </a:r>
              <a:r>
                <a:rPr lang="en-US" altLang="zh-CN" sz="3200" i="1">
                  <a:solidFill>
                    <a:srgbClr val="000000"/>
                  </a:solidFill>
                  <a:ea typeface="宋体" pitchFamily="2" charset="-122"/>
                </a:rPr>
                <a:t> </a:t>
              </a:r>
            </a:p>
          </p:txBody>
        </p:sp>
        <p:sp>
          <p:nvSpPr>
            <p:cNvPr id="26639" name="Rectangle 28"/>
            <p:cNvSpPr>
              <a:spLocks noChangeArrowheads="1"/>
            </p:cNvSpPr>
            <p:nvPr/>
          </p:nvSpPr>
          <p:spPr bwMode="auto">
            <a:xfrm>
              <a:off x="1393825" y="5715000"/>
              <a:ext cx="29829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zh-CN" altLang="en-US" sz="2400" dirty="0">
                  <a:solidFill>
                    <a:srgbClr val="000000"/>
                  </a:solidFill>
                  <a:ea typeface="宋体" pitchFamily="2" charset="-122"/>
                </a:rPr>
                <a:t>正</a:t>
              </a:r>
              <a:r>
                <a:rPr lang="en-US" altLang="zh-CN" sz="2400" dirty="0" smtClean="0">
                  <a:solidFill>
                    <a:srgbClr val="000000"/>
                  </a:solidFill>
                  <a:ea typeface="宋体" pitchFamily="2" charset="-122"/>
                </a:rPr>
                <a:t>Gamma</a:t>
              </a:r>
              <a:endParaRPr lang="en-US" altLang="zh-CN" sz="240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789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19.5 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Vega 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Rho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49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0000"/>
                </a:solidFill>
                <a:latin typeface="Symbol" pitchFamily="18" charset="2"/>
                <a:ea typeface="宋体" pitchFamily="2" charset="-122"/>
                <a:cs typeface="+mn-cs"/>
              </a:rPr>
              <a:t>n</a:t>
            </a:r>
            <a:r>
              <a:rPr lang="zh-CN" altLang="en-US" dirty="0" smtClean="0"/>
              <a:t>的</a:t>
            </a:r>
            <a:r>
              <a:rPr lang="zh-CN" altLang="en-US" dirty="0"/>
              <a:t>定义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800" dirty="0" smtClean="0"/>
                  <a:t>期权的</a:t>
                </a:r>
                <a:r>
                  <a:rPr lang="en-US" altLang="zh-CN" sz="2800" dirty="0"/>
                  <a:t>Vega</a:t>
                </a:r>
                <a:r>
                  <a:rPr lang="zh-CN" altLang="en-US" sz="2800" dirty="0"/>
                  <a:t>（ </a:t>
                </a:r>
                <a:r>
                  <a:rPr lang="en-US" altLang="zh-CN" sz="2800" dirty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sz="2800" dirty="0" smtClean="0"/>
                  <a:t> </a:t>
                </a:r>
                <a:r>
                  <a:rPr lang="zh-CN" altLang="en-US" sz="2800" dirty="0"/>
                  <a:t>）是期权价格对标的资产价格</a:t>
                </a:r>
                <a:r>
                  <a:rPr lang="zh-CN" altLang="en-US" sz="2800" dirty="0" smtClean="0"/>
                  <a:t>波动率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en-US" sz="2800" dirty="0"/>
                  <a:t>的偏导数</a:t>
                </a:r>
              </a:p>
              <a:p>
                <a:pPr marL="0" indent="0">
                  <a:buNone/>
                </a:pPr>
                <a:r>
                  <a:rPr lang="en-US" altLang="zh-CN" sz="2800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dirty="0">
                        <a:solidFill>
                          <a:srgbClr val="000000"/>
                        </a:solidFill>
                        <a:latin typeface="Symbol" pitchFamily="18" charset="2"/>
                        <a:ea typeface="宋体" pitchFamily="2" charset="-122"/>
                      </a:rPr>
                      <m:t>n</m:t>
                    </m:r>
                    <m:r>
                      <a:rPr lang="zh-CN" altLang="en-US" sz="2800" dirty="0">
                        <a:latin typeface="Cambria Math"/>
                      </a:rPr>
                      <m:t>＝</m:t>
                    </m:r>
                    <m:f>
                      <m:fPr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i="1" dirty="0" smtClean="0">
                            <a:latin typeface="Cambria Math"/>
                          </a:rPr>
                          <m:t>𝜕</m:t>
                        </m:r>
                        <m:r>
                          <a:rPr lang="en-US" altLang="zh-CN" sz="2800" b="0" i="1" dirty="0" smtClean="0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altLang="zh-CN" sz="2800" i="1" dirty="0" smtClean="0">
                            <a:latin typeface="Cambria Math"/>
                          </a:rPr>
                          <m:t>𝜕</m:t>
                        </m:r>
                        <m:r>
                          <a:rPr lang="zh-CN" altLang="en-US" sz="2800" i="1" dirty="0" smtClean="0">
                            <a:latin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altLang="zh-CN" sz="2800" dirty="0"/>
              </a:p>
              <a:p>
                <a:pPr lvl="0">
                  <a:buClr>
                    <a:srgbClr val="CC9900"/>
                  </a:buClr>
                  <a:buFont typeface="Symbol"/>
                  <a:buChar char=" 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dirty="0">
                        <a:solidFill>
                          <a:srgbClr val="000000"/>
                        </a:solidFill>
                        <a:latin typeface="Symbol" pitchFamily="18" charset="2"/>
                        <a:ea typeface="宋体" pitchFamily="2" charset="-122"/>
                      </a:rPr>
                      <m:t>n</m:t>
                    </m:r>
                  </m:oMath>
                </a14:m>
                <a:r>
                  <a:rPr lang="zh-CN" altLang="en-US" sz="2800" dirty="0" smtClean="0"/>
                  <a:t>衡量</a:t>
                </a:r>
                <a:r>
                  <a:rPr lang="zh-CN" altLang="en-US" sz="2800" dirty="0"/>
                  <a:t>的是期权价格对标的资产价格波动率的敏感度</a:t>
                </a:r>
                <a:r>
                  <a:rPr lang="zh-CN" altLang="en-US" sz="2800" dirty="0" smtClean="0"/>
                  <a:t>。</a:t>
                </a:r>
                <a:endParaRPr lang="en-US" altLang="zh-CN" sz="2800" dirty="0" smtClean="0"/>
              </a:p>
              <a:p>
                <a:pPr lvl="0"/>
                <a:r>
                  <a:rPr lang="zh-CN" altLang="en-US" sz="2800" dirty="0" smtClean="0"/>
                  <a:t>从</a:t>
                </a:r>
                <a:r>
                  <a:rPr lang="zh-CN" altLang="en-US" sz="2800" dirty="0"/>
                  <a:t>理论</a:t>
                </a:r>
                <a:r>
                  <a:rPr lang="zh-CN" altLang="en-US" sz="2800" dirty="0" smtClean="0"/>
                  <a:t>上</a:t>
                </a:r>
                <a:r>
                  <a:rPr lang="zh-CN" altLang="en-US" sz="2800" dirty="0"/>
                  <a:t>说，</a:t>
                </a:r>
                <a:r>
                  <a:rPr lang="en-US" altLang="zh-CN" sz="2800" dirty="0"/>
                  <a:t>BSM</a:t>
                </a:r>
                <a:r>
                  <a:rPr lang="zh-CN" altLang="en-US" sz="2800" dirty="0"/>
                  <a:t>期权定价公式假定𝜎不变，因此不能用该公式对𝜎求偏导来求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dirty="0"/>
                      <m:t>n</m:t>
                    </m:r>
                    <m:r>
                      <a:rPr lang="zh-CN" altLang="en-US" sz="2800" dirty="0">
                        <a:latin typeface="Cambria Math"/>
                      </a:rPr>
                      <m:t>，</m:t>
                    </m:r>
                  </m:oMath>
                </a14:m>
                <a:r>
                  <a:rPr lang="zh-CN" altLang="en-US" sz="2800" dirty="0"/>
                  <a:t>而应该用随机波动率模型。但实际上用两种方法求出来的结果很相近</a:t>
                </a:r>
                <a:r>
                  <a:rPr lang="zh-CN" altLang="en-US" sz="2800" dirty="0" smtClean="0"/>
                  <a:t>。通过</a:t>
                </a:r>
                <a:r>
                  <a:rPr lang="en-US" altLang="zh-CN" sz="2800" dirty="0" smtClean="0"/>
                  <a:t>BSM</a:t>
                </a:r>
                <a:r>
                  <a:rPr lang="zh-CN" altLang="en-US" sz="2800" dirty="0" smtClean="0"/>
                  <a:t>公式可以求得</a:t>
                </a:r>
                <a:endParaRPr lang="en-US" altLang="zh-CN" sz="2800" dirty="0" smtClean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rgbClr val="000000"/>
                          </a:solidFill>
                          <a:latin typeface="Symbol" pitchFamily="18" charset="2"/>
                          <a:ea typeface="宋体" pitchFamily="2" charset="-122"/>
                        </a:rPr>
                        <m:t>n</m:t>
                      </m:r>
                      <m:r>
                        <a:rPr lang="en-US" altLang="zh-CN" sz="2800" i="1" smtClean="0">
                          <a:latin typeface="Cambria Math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𝑆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𝑡</m:t>
                          </m:r>
                        </m:e>
                      </m:rad>
                      <m:r>
                        <a:rPr lang="en-US" altLang="zh-CN" sz="2800" b="0" i="1" smtClean="0">
                          <a:latin typeface="Cambria Math"/>
                        </a:rPr>
                        <m:t>𝑁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′(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29" r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Vega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56</a:t>
            </a:fld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 rot="19891414">
            <a:off x="3389720" y="2527120"/>
            <a:ext cx="326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20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57</a:t>
            </a:fld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 rot="19891414">
            <a:off x="3389720" y="3062617"/>
            <a:ext cx="326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20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3366CC"/>
                </a:solidFill>
              </a:rPr>
              <a:t> </a:t>
            </a:r>
            <a:r>
              <a:rPr lang="zh-TW" altLang="en-US" dirty="0" smtClean="0">
                <a:solidFill>
                  <a:srgbClr val="3366CC"/>
                </a:solidFill>
              </a:rPr>
              <a:t>台指期 </a:t>
            </a:r>
            <a:r>
              <a:rPr lang="en-US" altLang="zh-TW" dirty="0" smtClean="0">
                <a:solidFill>
                  <a:srgbClr val="3366CC"/>
                </a:solidFill>
              </a:rPr>
              <a:t>&amp; </a:t>
            </a:r>
            <a:r>
              <a:rPr lang="zh-TW" altLang="en-US" dirty="0" smtClean="0">
                <a:solidFill>
                  <a:srgbClr val="3366CC"/>
                </a:solidFill>
              </a:rPr>
              <a:t>波动率 一分钟走势图 </a:t>
            </a:r>
            <a:r>
              <a:rPr lang="zh-TW" altLang="en-US" sz="2000" dirty="0" smtClean="0">
                <a:solidFill>
                  <a:srgbClr val="6699FF"/>
                </a:solidFill>
              </a:rPr>
              <a:t>（</a:t>
            </a:r>
            <a:r>
              <a:rPr lang="en-US" altLang="zh-TW" sz="2000" dirty="0" smtClean="0">
                <a:solidFill>
                  <a:srgbClr val="6699FF"/>
                </a:solidFill>
              </a:rPr>
              <a:t>2011/8/1~10</a:t>
            </a:r>
            <a:r>
              <a:rPr lang="zh-TW" altLang="en-US" sz="2000" dirty="0" smtClean="0">
                <a:solidFill>
                  <a:srgbClr val="6699FF"/>
                </a:solidFill>
              </a:rPr>
              <a:t>）</a:t>
            </a:r>
            <a:endParaRPr lang="zh-TW" altLang="en-US" dirty="0"/>
          </a:p>
        </p:txBody>
      </p:sp>
      <p:pic>
        <p:nvPicPr>
          <p:cNvPr id="3461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357313"/>
            <a:ext cx="7818437" cy="3857625"/>
          </a:xfrm>
        </p:spPr>
      </p:pic>
      <p:sp>
        <p:nvSpPr>
          <p:cNvPr id="3461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57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4AFA8214-4F53-4D6A-999C-C99196D402F7}" type="slidenum">
              <a:rPr lang="en-GB" altLang="zh-TW" sz="1800" smtClean="0">
                <a:solidFill>
                  <a:srgbClr val="000000"/>
                </a:solidFill>
                <a:ea typeface="华文细黑" pitchFamily="2" charset="-122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altLang="zh-TW" sz="1800" smtClean="0">
              <a:solidFill>
                <a:srgbClr val="000000"/>
              </a:solidFill>
              <a:ea typeface="华文细黑" pitchFamily="2" charset="-122"/>
            </a:endParaRPr>
          </a:p>
        </p:txBody>
      </p:sp>
      <p:sp>
        <p:nvSpPr>
          <p:cNvPr id="346117" name="矩形 5"/>
          <p:cNvSpPr>
            <a:spLocks noChangeArrowheads="1"/>
          </p:cNvSpPr>
          <p:nvPr/>
        </p:nvSpPr>
        <p:spPr bwMode="auto">
          <a:xfrm>
            <a:off x="785813" y="5292725"/>
            <a:ext cx="7215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zh-TW" altLang="en-US" sz="2000">
                <a:solidFill>
                  <a:srgbClr val="3333CC"/>
                </a:solidFill>
                <a:latin typeface="Tahoma" pitchFamily="34" charset="0"/>
              </a:rPr>
              <a:t>台指期在短短五个交易日内</a:t>
            </a:r>
            <a:r>
              <a:rPr lang="zh-TW" altLang="en-US" sz="2000" b="1">
                <a:solidFill>
                  <a:srgbClr val="9999CC"/>
                </a:solidFill>
                <a:latin typeface="Tahoma" pitchFamily="34" charset="0"/>
              </a:rPr>
              <a:t>（</a:t>
            </a:r>
            <a:r>
              <a:rPr lang="en-US" altLang="zh-TW" sz="2000" b="1">
                <a:solidFill>
                  <a:srgbClr val="9999CC"/>
                </a:solidFill>
                <a:latin typeface="Tahoma" pitchFamily="34" charset="0"/>
              </a:rPr>
              <a:t>8/4~10</a:t>
            </a:r>
            <a:r>
              <a:rPr lang="zh-TW" altLang="en-US" sz="2000" b="1">
                <a:solidFill>
                  <a:srgbClr val="9999CC"/>
                </a:solidFill>
                <a:latin typeface="Tahoma" pitchFamily="34" charset="0"/>
              </a:rPr>
              <a:t>）</a:t>
            </a:r>
            <a:r>
              <a:rPr lang="zh-TW" altLang="en-US" sz="2000">
                <a:solidFill>
                  <a:srgbClr val="3333CC"/>
                </a:solidFill>
                <a:latin typeface="Tahoma" pitchFamily="34" charset="0"/>
              </a:rPr>
              <a:t>高低差达</a:t>
            </a:r>
            <a:r>
              <a:rPr lang="en-US" altLang="zh-TW" sz="2000" b="1">
                <a:solidFill>
                  <a:srgbClr val="3333CC"/>
                </a:solidFill>
                <a:latin typeface="Tahoma" pitchFamily="34" charset="0"/>
              </a:rPr>
              <a:t>1397</a:t>
            </a:r>
            <a:r>
              <a:rPr lang="zh-TW" altLang="en-US" sz="2000">
                <a:solidFill>
                  <a:srgbClr val="3333CC"/>
                </a:solidFill>
                <a:latin typeface="Tahoma" pitchFamily="34" charset="0"/>
              </a:rPr>
              <a:t>点，选择权波动率瞬间拉高，</a:t>
            </a:r>
            <a:r>
              <a:rPr lang="zh-TW" altLang="en-US" sz="2000" b="1">
                <a:solidFill>
                  <a:srgbClr val="3333CC"/>
                </a:solidFill>
                <a:latin typeface="Tahoma" pitchFamily="34" charset="0"/>
              </a:rPr>
              <a:t>卖权卖方风险急遽扩大</a:t>
            </a:r>
            <a:r>
              <a:rPr lang="zh-TW" altLang="en-US" sz="2000">
                <a:solidFill>
                  <a:srgbClr val="3333CC"/>
                </a:solidFill>
                <a:latin typeface="Tahoma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032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bg2"/>
                </a:solidFill>
              </a:rPr>
              <a:t>7700</a:t>
            </a:r>
            <a:r>
              <a:rPr lang="zh-TW" altLang="en-US" dirty="0" smtClean="0">
                <a:solidFill>
                  <a:schemeClr val="bg2"/>
                </a:solidFill>
              </a:rPr>
              <a:t>卖权  </a:t>
            </a:r>
            <a:r>
              <a:rPr lang="en-US" altLang="zh-TW" dirty="0" smtClean="0">
                <a:solidFill>
                  <a:schemeClr val="bg2"/>
                </a:solidFill>
              </a:rPr>
              <a:t>7800</a:t>
            </a:r>
            <a:r>
              <a:rPr lang="zh-TW" altLang="en-US" dirty="0" smtClean="0">
                <a:solidFill>
                  <a:schemeClr val="bg2"/>
                </a:solidFill>
              </a:rPr>
              <a:t>卖权  结算价为例</a:t>
            </a:r>
            <a:endParaRPr lang="zh-TW" altLang="en-US" dirty="0"/>
          </a:p>
        </p:txBody>
      </p:sp>
      <p:sp>
        <p:nvSpPr>
          <p:cNvPr id="348163" name="內容版面配置區 2"/>
          <p:cNvSpPr>
            <a:spLocks noGrp="1"/>
          </p:cNvSpPr>
          <p:nvPr>
            <p:ph idx="1"/>
          </p:nvPr>
        </p:nvSpPr>
        <p:spPr>
          <a:xfrm>
            <a:off x="392113" y="4500563"/>
            <a:ext cx="8382000" cy="1500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solidFill>
                  <a:srgbClr val="2C8002"/>
                </a:solidFill>
              </a:rPr>
              <a:t>7700</a:t>
            </a:r>
            <a:r>
              <a:rPr lang="zh-TW" altLang="en-US" sz="2400" b="1" smtClean="0">
                <a:solidFill>
                  <a:srgbClr val="2C8002"/>
                </a:solidFill>
              </a:rPr>
              <a:t>卖权</a:t>
            </a:r>
            <a:r>
              <a:rPr lang="zh-TW" altLang="en-US" sz="2400" smtClean="0">
                <a:solidFill>
                  <a:schemeClr val="bg2"/>
                </a:solidFill>
              </a:rPr>
              <a:t>从最低点</a:t>
            </a:r>
            <a:r>
              <a:rPr lang="en-US" altLang="zh-TW" sz="2400" b="1" smtClean="0">
                <a:solidFill>
                  <a:srgbClr val="FC0808"/>
                </a:solidFill>
              </a:rPr>
              <a:t>0.6</a:t>
            </a:r>
            <a:r>
              <a:rPr lang="zh-TW" altLang="en-US" sz="2400" smtClean="0">
                <a:solidFill>
                  <a:schemeClr val="bg2"/>
                </a:solidFill>
              </a:rPr>
              <a:t>点</a:t>
            </a:r>
            <a:r>
              <a:rPr lang="zh-TW" altLang="en-US" sz="2000" smtClean="0">
                <a:solidFill>
                  <a:schemeClr val="accent2"/>
                </a:solidFill>
              </a:rPr>
              <a:t>（</a:t>
            </a:r>
            <a:r>
              <a:rPr lang="en-US" altLang="zh-TW" sz="2000" smtClean="0">
                <a:solidFill>
                  <a:schemeClr val="accent2"/>
                </a:solidFill>
              </a:rPr>
              <a:t>8/1</a:t>
            </a:r>
            <a:r>
              <a:rPr lang="zh-TW" altLang="en-US" sz="2000" smtClean="0">
                <a:solidFill>
                  <a:schemeClr val="accent2"/>
                </a:solidFill>
              </a:rPr>
              <a:t>日）</a:t>
            </a:r>
            <a:r>
              <a:rPr lang="zh-TW" altLang="en-US" sz="2400" smtClean="0">
                <a:solidFill>
                  <a:schemeClr val="bg2"/>
                </a:solidFill>
              </a:rPr>
              <a:t>冲到历史高</a:t>
            </a:r>
            <a:r>
              <a:rPr lang="en-US" altLang="zh-TW" sz="2400" b="1" smtClean="0">
                <a:solidFill>
                  <a:srgbClr val="FC0808"/>
                </a:solidFill>
              </a:rPr>
              <a:t>665</a:t>
            </a:r>
            <a:r>
              <a:rPr lang="zh-TW" altLang="en-US" sz="2400" smtClean="0">
                <a:solidFill>
                  <a:schemeClr val="bg2"/>
                </a:solidFill>
              </a:rPr>
              <a:t>点</a:t>
            </a:r>
            <a:r>
              <a:rPr lang="zh-TW" altLang="en-US" sz="2000" smtClean="0">
                <a:solidFill>
                  <a:schemeClr val="accent2"/>
                </a:solidFill>
              </a:rPr>
              <a:t>（</a:t>
            </a:r>
            <a:r>
              <a:rPr lang="en-US" altLang="zh-TW" sz="2000" smtClean="0">
                <a:solidFill>
                  <a:schemeClr val="accent2"/>
                </a:solidFill>
              </a:rPr>
              <a:t>8/9</a:t>
            </a:r>
            <a:r>
              <a:rPr lang="zh-TW" altLang="en-US" sz="2000" smtClean="0">
                <a:solidFill>
                  <a:schemeClr val="accent2"/>
                </a:solidFill>
              </a:rPr>
              <a:t>日）</a:t>
            </a:r>
            <a:r>
              <a:rPr lang="zh-TW" altLang="en-US" sz="2400" smtClean="0">
                <a:solidFill>
                  <a:schemeClr val="bg2"/>
                </a:solidFill>
              </a:rPr>
              <a:t>，涨幅达</a:t>
            </a:r>
            <a:r>
              <a:rPr lang="en-US" altLang="zh-TW" sz="2400" b="1" smtClean="0">
                <a:solidFill>
                  <a:srgbClr val="FC0808"/>
                </a:solidFill>
              </a:rPr>
              <a:t>1108</a:t>
            </a:r>
            <a:r>
              <a:rPr lang="zh-TW" altLang="en-US" sz="2400" smtClean="0">
                <a:solidFill>
                  <a:schemeClr val="bg2"/>
                </a:solidFill>
              </a:rPr>
              <a:t>倍。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b="1" smtClean="0">
                <a:solidFill>
                  <a:srgbClr val="2C8002"/>
                </a:solidFill>
              </a:rPr>
              <a:t>7800</a:t>
            </a:r>
            <a:r>
              <a:rPr lang="zh-TW" altLang="en-US" sz="2400" b="1" smtClean="0">
                <a:solidFill>
                  <a:srgbClr val="2C8002"/>
                </a:solidFill>
              </a:rPr>
              <a:t>卖权</a:t>
            </a:r>
            <a:r>
              <a:rPr lang="zh-TW" altLang="en-US" sz="2400" smtClean="0">
                <a:solidFill>
                  <a:schemeClr val="bg2"/>
                </a:solidFill>
              </a:rPr>
              <a:t>从最低点</a:t>
            </a:r>
            <a:r>
              <a:rPr lang="en-US" altLang="zh-TW" sz="2400" b="1" smtClean="0">
                <a:solidFill>
                  <a:srgbClr val="FC0808"/>
                </a:solidFill>
              </a:rPr>
              <a:t>1.1</a:t>
            </a:r>
            <a:r>
              <a:rPr lang="zh-TW" altLang="en-US" sz="2400" smtClean="0">
                <a:solidFill>
                  <a:schemeClr val="bg2"/>
                </a:solidFill>
              </a:rPr>
              <a:t>点</a:t>
            </a:r>
            <a:r>
              <a:rPr lang="zh-TW" altLang="en-US" sz="2000" smtClean="0">
                <a:solidFill>
                  <a:schemeClr val="accent2"/>
                </a:solidFill>
              </a:rPr>
              <a:t>（</a:t>
            </a:r>
            <a:r>
              <a:rPr lang="en-US" altLang="zh-TW" sz="2000" smtClean="0">
                <a:solidFill>
                  <a:schemeClr val="accent2"/>
                </a:solidFill>
              </a:rPr>
              <a:t>8/1</a:t>
            </a:r>
            <a:r>
              <a:rPr lang="zh-TW" altLang="en-US" sz="2000" smtClean="0">
                <a:solidFill>
                  <a:schemeClr val="accent2"/>
                </a:solidFill>
              </a:rPr>
              <a:t>日）</a:t>
            </a:r>
            <a:r>
              <a:rPr lang="zh-TW" altLang="en-US" sz="2400" smtClean="0">
                <a:solidFill>
                  <a:schemeClr val="bg2"/>
                </a:solidFill>
              </a:rPr>
              <a:t>冲到历史高</a:t>
            </a:r>
            <a:r>
              <a:rPr lang="en-US" altLang="zh-TW" sz="2400" b="1" smtClean="0">
                <a:solidFill>
                  <a:srgbClr val="FC0808"/>
                </a:solidFill>
              </a:rPr>
              <a:t>750</a:t>
            </a:r>
            <a:r>
              <a:rPr lang="zh-TW" altLang="en-US" sz="2400" smtClean="0">
                <a:solidFill>
                  <a:schemeClr val="bg2"/>
                </a:solidFill>
              </a:rPr>
              <a:t>点</a:t>
            </a:r>
            <a:r>
              <a:rPr lang="zh-TW" altLang="en-US" sz="2000" smtClean="0">
                <a:solidFill>
                  <a:schemeClr val="accent2"/>
                </a:solidFill>
              </a:rPr>
              <a:t>（</a:t>
            </a:r>
            <a:r>
              <a:rPr lang="en-US" altLang="zh-TW" sz="2000" smtClean="0">
                <a:solidFill>
                  <a:schemeClr val="accent2"/>
                </a:solidFill>
              </a:rPr>
              <a:t>8/9</a:t>
            </a:r>
            <a:r>
              <a:rPr lang="zh-TW" altLang="en-US" sz="2000" smtClean="0">
                <a:solidFill>
                  <a:schemeClr val="accent2"/>
                </a:solidFill>
              </a:rPr>
              <a:t>日）</a:t>
            </a:r>
            <a:r>
              <a:rPr lang="zh-TW" altLang="en-US" sz="2400" smtClean="0">
                <a:solidFill>
                  <a:schemeClr val="bg2"/>
                </a:solidFill>
              </a:rPr>
              <a:t>，涨幅达  </a:t>
            </a:r>
            <a:r>
              <a:rPr lang="en-US" altLang="zh-TW" sz="2400" b="1" smtClean="0">
                <a:solidFill>
                  <a:srgbClr val="FC0808"/>
                </a:solidFill>
              </a:rPr>
              <a:t>681</a:t>
            </a:r>
            <a:r>
              <a:rPr lang="zh-TW" altLang="en-US" sz="2400" smtClean="0">
                <a:solidFill>
                  <a:schemeClr val="bg2"/>
                </a:solidFill>
              </a:rPr>
              <a:t>倍。</a:t>
            </a:r>
          </a:p>
          <a:p>
            <a:endParaRPr lang="zh-TW" altLang="en-US" sz="2400" smtClean="0"/>
          </a:p>
        </p:txBody>
      </p:sp>
      <p:sp>
        <p:nvSpPr>
          <p:cNvPr id="34816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57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CC9793E2-8B30-44B4-9659-84A11F0681BD}" type="slidenum">
              <a:rPr lang="en-GB" altLang="zh-TW" sz="1800" smtClean="0">
                <a:solidFill>
                  <a:srgbClr val="000000"/>
                </a:solidFill>
                <a:ea typeface="华文细黑" pitchFamily="2" charset="-122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GB" altLang="zh-TW" sz="1800" smtClean="0">
              <a:solidFill>
                <a:srgbClr val="000000"/>
              </a:solidFill>
              <a:ea typeface="华文细黑" pitchFamily="2" charset="-122"/>
            </a:endParaRPr>
          </a:p>
        </p:txBody>
      </p:sp>
      <p:pic>
        <p:nvPicPr>
          <p:cNvPr id="3481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2804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9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26256" y="404664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Stop-Loss Strategy </a:t>
            </a:r>
            <a:r>
              <a:rPr lang="en-US" altLang="zh-CN" sz="2400" dirty="0" smtClean="0">
                <a:ea typeface="宋体" pitchFamily="2" charset="-122"/>
              </a:rPr>
              <a:t>continued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C349EC-59AF-4DF3-8D51-76EEAFF6D5D6}" type="slidenum">
              <a:rPr lang="en-US" altLang="zh-CN">
                <a:solidFill>
                  <a:srgbClr val="000000"/>
                </a:solidFill>
              </a:rPr>
              <a:pPr eaLnBrk="1" hangingPunct="1"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301208"/>
            <a:ext cx="6696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Adobe Jenson Pro" pitchFamily="18" charset="0"/>
              </a:rPr>
              <a:t>Ignoring discounting, the cost of writing and hedging the option appears to be max(</a:t>
            </a:r>
            <a:r>
              <a:rPr lang="en-US" altLang="zh-CN" sz="2000" i="1" dirty="0">
                <a:solidFill>
                  <a:srgbClr val="000000"/>
                </a:solidFill>
                <a:latin typeface="Adobe Jenson Pro" pitchFamily="18" charset="0"/>
              </a:rPr>
              <a:t>S</a:t>
            </a:r>
            <a:r>
              <a:rPr lang="en-US" altLang="zh-CN" sz="2000" baseline="-25000" dirty="0">
                <a:solidFill>
                  <a:srgbClr val="000000"/>
                </a:solidFill>
                <a:latin typeface="Adobe Jenson Pro" pitchFamily="18" charset="0"/>
              </a:rPr>
              <a:t>0</a:t>
            </a:r>
            <a:r>
              <a:rPr lang="en-US" altLang="zh-CN" sz="2000" dirty="0">
                <a:solidFill>
                  <a:srgbClr val="000000"/>
                </a:solidFill>
                <a:latin typeface="Adobe Jenson Pro" pitchFamily="18" charset="0"/>
              </a:rPr>
              <a:t>−K, 0). What are we overlooking?</a:t>
            </a:r>
          </a:p>
        </p:txBody>
      </p:sp>
      <p:pic>
        <p:nvPicPr>
          <p:cNvPr id="14342" name="Picture 6" descr="OFOD7_17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62473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n</a:t>
            </a:r>
            <a:r>
              <a:rPr lang="zh-CN" altLang="en-US" dirty="0" smtClean="0"/>
              <a:t>的</a:t>
            </a:r>
            <a:r>
              <a:rPr lang="zh-CN" altLang="en-US" dirty="0"/>
              <a:t>计算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3200" dirty="0">
                    <a:latin typeface="AdobeHeitiStd-Regular-Identity-H"/>
                  </a:rPr>
                  <a:t>证券组合</a:t>
                </a:r>
                <a:r>
                  <a:rPr lang="zh-CN" altLang="en-US" sz="3200" dirty="0" smtClean="0">
                    <a:latin typeface="AdobeHeitiStd-Regular-Identity-H"/>
                  </a:rPr>
                  <a:t>的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sz="3200" dirty="0" smtClean="0">
                    <a:latin typeface="AdobeHeitiStd-Regular-Identity-H"/>
                  </a:rPr>
                  <a:t>值</a:t>
                </a:r>
                <a:r>
                  <a:rPr lang="zh-CN" altLang="en-US" sz="3200" dirty="0">
                    <a:latin typeface="AdobeHeitiStd-Regular-Identity-H"/>
                  </a:rPr>
                  <a:t>等于该组合中各证券的数量与各</a:t>
                </a:r>
                <a:r>
                  <a:rPr lang="zh-CN" altLang="en-US" sz="3200" dirty="0" smtClean="0">
                    <a:latin typeface="AdobeHeitiStd-Regular-Identity-H"/>
                  </a:rPr>
                  <a:t>证券的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sz="3200" dirty="0" smtClean="0">
                    <a:latin typeface="AdobeHeitiStd-Regular-Identity-H"/>
                  </a:rPr>
                  <a:t>值</a:t>
                </a:r>
                <a:r>
                  <a:rPr lang="zh-CN" altLang="en-US" sz="3200" dirty="0">
                    <a:latin typeface="AdobeHeitiStd-Regular-Identity-H"/>
                  </a:rPr>
                  <a:t>乘积的总和</a:t>
                </a:r>
              </a:p>
              <a:p>
                <a:pPr marL="0" indent="0">
                  <a:buNone/>
                </a:pPr>
                <a:r>
                  <a:rPr lang="en-US" altLang="zh-CN" sz="40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                        n</a:t>
                </a:r>
                <a:r>
                  <a:rPr lang="en-US" altLang="zh-CN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4000" dirty="0">
                                <a:solidFill>
                                  <a:srgbClr val="000000"/>
                                </a:solidFill>
                                <a:latin typeface="Symbol" pitchFamily="18" charset="2"/>
                                <a:ea typeface="宋体" pitchFamily="2" charset="-122"/>
                                <a:cs typeface="+mj-cs"/>
                              </a:rPr>
                              <m:t>n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l-GR" altLang="zh-CN" sz="3200" dirty="0">
                  <a:latin typeface="CMR12"/>
                </a:endParaRPr>
              </a:p>
              <a:p>
                <a:r>
                  <a:rPr lang="zh-CN" altLang="en-US" sz="3200" dirty="0" smtClean="0">
                    <a:latin typeface="AdobeHeitiStd-Regular-Identity-H"/>
                  </a:rPr>
                  <a:t>只有期权有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</a:rPr>
                  <a:t>n</a:t>
                </a:r>
                <a:r>
                  <a:rPr lang="zh-CN" altLang="en-US" sz="3200" dirty="0" smtClean="0">
                    <a:latin typeface="AdobeHeitiStd-Regular-Identity-H"/>
                  </a:rPr>
                  <a:t>值，且期权多头的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</a:rPr>
                  <a:t>n</a:t>
                </a:r>
                <a:r>
                  <a:rPr lang="zh-CN" altLang="en-US" sz="3200" dirty="0" smtClean="0">
                    <a:latin typeface="AdobeHeitiStd-Regular-Identity-H"/>
                  </a:rPr>
                  <a:t>值总是正的。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2423" r="-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0" dirty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n</a:t>
            </a:r>
            <a:r>
              <a:rPr lang="zh-CN" altLang="en-US" dirty="0" smtClean="0"/>
              <a:t>中性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80728"/>
                <a:ext cx="8229600" cy="5256584"/>
              </a:xfrm>
            </p:spPr>
            <p:txBody>
              <a:bodyPr/>
              <a:lstStyle/>
              <a:p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组合的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值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等于零时，证券组合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处于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中性状态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。</a:t>
                </a:r>
              </a:p>
              <a:p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当我们调整期权头寸使证券组合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处于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中性状态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时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，新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期权头寸会同时改变证券组合的</a:t>
                </a:r>
                <a:r>
                  <a:rPr lang="en-US" altLang="zh-CN" sz="3200" dirty="0" smtClean="0">
                    <a:solidFill>
                      <a:srgbClr val="000000"/>
                    </a:solidFill>
                    <a:latin typeface="CMR12"/>
                  </a:rPr>
                  <a:t>Γ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值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，因此，若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套期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保值者要使证券组合同时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达到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中性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和</a:t>
                </a:r>
                <a:r>
                  <a:rPr lang="en-US" altLang="zh-CN" sz="3200" dirty="0" smtClean="0">
                    <a:solidFill>
                      <a:srgbClr val="000000"/>
                    </a:solidFill>
                    <a:latin typeface="CMR12"/>
                  </a:rPr>
                  <a:t>Γ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中性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，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至少</a:t>
                </a:r>
                <a:r>
                  <a:rPr lang="zh-CN" altLang="en-US" sz="3200" dirty="0">
                    <a:solidFill>
                      <a:srgbClr val="000000"/>
                    </a:solidFill>
                    <a:latin typeface="AdobeHeitiStd-Regular-Identity-H"/>
                  </a:rPr>
                  <a:t>要使用同一标的资产的两种期权</a:t>
                </a:r>
                <a:r>
                  <a:rPr lang="zh-CN" altLang="en-US" sz="3200" dirty="0" smtClean="0">
                    <a:solidFill>
                      <a:srgbClr val="000000"/>
                    </a:solidFill>
                    <a:latin typeface="AdobeHeitiStd-Regular-Identity-H"/>
                  </a:rPr>
                  <a:t>。</a:t>
                </a:r>
                <a:endParaRPr lang="en-US" altLang="zh-CN" sz="3200" dirty="0">
                  <a:solidFill>
                    <a:srgbClr val="000000"/>
                  </a:solidFill>
                  <a:latin typeface="CMEX10"/>
                </a:endParaRPr>
              </a:p>
              <a:p>
                <a:pPr marL="0" indent="0">
                  <a:buNone/>
                </a:pPr>
                <a:r>
                  <a:rPr lang="en-US" altLang="zh-CN" sz="3200" dirty="0" smtClean="0">
                    <a:solidFill>
                      <a:srgbClr val="000000"/>
                    </a:solidFill>
                    <a:latin typeface="CMR12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32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CN" sz="3200" dirty="0" smtClean="0">
                    <a:solidFill>
                      <a:srgbClr val="000000"/>
                    </a:solidFill>
                    <a:latin typeface="AJensonPro-Regular-Identity-H"/>
                  </a:rPr>
                  <a:t>0</a:t>
                </a:r>
              </a:p>
              <a:p>
                <a:pPr marL="0" lvl="0" indent="0">
                  <a:buClr>
                    <a:srgbClr val="CC9900"/>
                  </a:buClr>
                  <a:buNone/>
                </a:pPr>
                <a:r>
                  <a:rPr lang="en-US" altLang="zh-CN" sz="3200" dirty="0" smtClean="0">
                    <a:solidFill>
                      <a:srgbClr val="000000"/>
                    </a:solidFill>
                    <a:ea typeface="Cambria Math"/>
                  </a:rPr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4000" dirty="0">
                            <a:solidFill>
                              <a:srgbClr val="000000"/>
                            </a:solidFill>
                            <a:latin typeface="Symbol" pitchFamily="18" charset="2"/>
                            <a:ea typeface="宋体" pitchFamily="2" charset="-122"/>
                          </a:rPr>
                          <m:t>n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4000" dirty="0">
                            <a:solidFill>
                              <a:srgbClr val="000000"/>
                            </a:solidFill>
                            <a:latin typeface="Symbol" pitchFamily="18" charset="2"/>
                            <a:ea typeface="宋体" pitchFamily="2" charset="-122"/>
                          </a:rPr>
                          <m:t>n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4000" dirty="0">
                            <a:solidFill>
                              <a:srgbClr val="000000"/>
                            </a:solidFill>
                            <a:latin typeface="Symbol" pitchFamily="18" charset="2"/>
                            <a:ea typeface="宋体" pitchFamily="2" charset="-122"/>
                          </a:rPr>
                          <m:t>n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32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CN" sz="3200" dirty="0">
                    <a:solidFill>
                      <a:srgbClr val="000000"/>
                    </a:solidFill>
                    <a:latin typeface="AJensonPro-Regular-Identity-H"/>
                  </a:rPr>
                  <a:t>0</a:t>
                </a:r>
              </a:p>
              <a:p>
                <a:pPr marL="0" indent="0">
                  <a:buNone/>
                </a:pPr>
                <a:endParaRPr lang="en-US" altLang="zh-CN" sz="3200" dirty="0">
                  <a:solidFill>
                    <a:srgbClr val="000000"/>
                  </a:solidFill>
                  <a:latin typeface="AJensonPro-Regular-Identity-H"/>
                </a:endParaRPr>
              </a:p>
              <a:p>
                <a:r>
                  <a:rPr lang="zh-CN" altLang="en-US" sz="800" dirty="0">
                    <a:solidFill>
                      <a:srgbClr val="1B0F80"/>
                    </a:solidFill>
                    <a:latin typeface="AdobeHeitiStd-Regular-Identity-H"/>
                  </a:rPr>
                  <a:t>金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80728"/>
                <a:ext cx="8229600" cy="5256584"/>
              </a:xfrm>
              <a:blipFill rotWithShape="1">
                <a:blip r:embed="rId2"/>
                <a:stretch>
                  <a:fillRect l="-741" t="-2088" r="-519" b="-142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rho </a:t>
            </a:r>
            <a:r>
              <a:rPr lang="zh-CN" altLang="en-US" dirty="0"/>
              <a:t>与套期保值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证券的</a:t>
                </a:r>
                <a:r>
                  <a:rPr lang="en-US" altLang="zh-CN" dirty="0"/>
                  <a:t>rho </a:t>
                </a:r>
                <a:r>
                  <a:rPr lang="zh-CN" altLang="en-US" dirty="0"/>
                  <a:t>等于证券价格对利率的</a:t>
                </a:r>
                <a:r>
                  <a:rPr lang="zh-CN" altLang="en-US" dirty="0" smtClean="0"/>
                  <a:t>偏导数</a:t>
                </a:r>
                <a:r>
                  <a:rPr lang="en-US" altLang="zh-CN" dirty="0"/>
                  <a:t>: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4000" dirty="0">
                          <a:solidFill>
                            <a:srgbClr val="000000"/>
                          </a:solidFill>
                          <a:latin typeface="Cambria Math"/>
                          <a:ea typeface="宋体" pitchFamily="2" charset="-122"/>
                        </a:rPr>
                        <m:t>r</m:t>
                      </m:r>
                      <m:r>
                        <m:rPr>
                          <m:nor/>
                        </m:rPr>
                        <a:rPr lang="en-US" altLang="zh-CN" sz="4000" b="0" i="0" dirty="0" smtClean="0">
                          <a:solidFill>
                            <a:srgbClr val="000000"/>
                          </a:solidFill>
                          <a:latin typeface="Cambria Math"/>
                          <a:ea typeface="宋体" pitchFamily="2" charset="-122"/>
                        </a:rPr>
                        <m:t>ho</m:t>
                      </m:r>
                      <m:r>
                        <a:rPr lang="zh-CN" altLang="en-US" dirty="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latin typeface="Cambria Math"/>
                        </a:rPr>
                        <m:t>＝</m:t>
                      </m:r>
                      <m:f>
                        <m:fPr>
                          <m:ctrlPr>
                            <a:rPr lang="en-US" altLang="zh-CN" i="1" dirty="0">
                              <a:solidFill>
                                <a:srgbClr val="000000">
                                  <a:lumMod val="85000"/>
                                  <a:lumOff val="15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solidFill>
                                <a:srgbClr val="000000">
                                  <a:lumMod val="85000"/>
                                  <a:lumOff val="15000"/>
                                </a:srgbClr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altLang="zh-CN" i="1" dirty="0">
                              <a:solidFill>
                                <a:srgbClr val="000000">
                                  <a:lumMod val="85000"/>
                                  <a:lumOff val="15000"/>
                                </a:srgbClr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altLang="zh-CN" i="1" dirty="0">
                              <a:solidFill>
                                <a:srgbClr val="000000">
                                  <a:lumMod val="85000"/>
                                  <a:lumOff val="15000"/>
                                </a:srgbClr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altLang="zh-CN" b="0" i="1" dirty="0" smtClean="0">
                              <a:solidFill>
                                <a:srgbClr val="000000">
                                  <a:lumMod val="85000"/>
                                  <a:lumOff val="15000"/>
                                </a:srgbClr>
                              </a:solidFill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altLang="zh-CN" dirty="0" smtClean="0"/>
              </a:p>
              <a:p>
                <a:r>
                  <a:rPr lang="en-US" altLang="zh-CN" dirty="0" smtClean="0"/>
                  <a:t>rho </a:t>
                </a:r>
                <a:r>
                  <a:rPr lang="zh-CN" altLang="en-US" dirty="0"/>
                  <a:t>衡量的是证券价格对利率变化的敏感度。</a:t>
                </a:r>
              </a:p>
              <a:p>
                <a:r>
                  <a:rPr lang="zh-CN" altLang="en-US" dirty="0"/>
                  <a:t>标的资产的</a:t>
                </a:r>
                <a:r>
                  <a:rPr lang="en-US" altLang="zh-CN" dirty="0"/>
                  <a:t>rho </a:t>
                </a:r>
                <a:r>
                  <a:rPr lang="zh-CN" altLang="en-US" dirty="0"/>
                  <a:t>值为</a:t>
                </a:r>
                <a:r>
                  <a:rPr lang="en-US" altLang="zh-CN" dirty="0"/>
                  <a:t>0 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4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63</a:t>
            </a:fld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3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 rot="19891414">
            <a:off x="3389720" y="2527120"/>
            <a:ext cx="326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20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64</a:t>
            </a:fld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 rot="19891414">
            <a:off x="3389720" y="2527120"/>
            <a:ext cx="326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20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19.6 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期权复制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559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期权复制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若市场上不存在期权，期权复制只能使用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中性复制法。在利率变动频繁时可以加上</a:t>
            </a:r>
            <a:r>
              <a:rPr lang="en-US" altLang="zh-CN" dirty="0" smtClean="0"/>
              <a:t>Rho</a:t>
            </a:r>
            <a:r>
              <a:rPr lang="zh-CN" altLang="en-US" dirty="0" smtClean="0"/>
              <a:t>中性。复制工具既可以是现货，也可以是期货。</a:t>
            </a:r>
            <a:endParaRPr lang="en-US" altLang="zh-CN" dirty="0" smtClean="0"/>
          </a:p>
          <a:p>
            <a:r>
              <a:rPr lang="zh-CN" altLang="en-US" dirty="0" smtClean="0"/>
              <a:t>若市场上已有其他期权，则可以使用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Gamma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Vega</a:t>
            </a:r>
            <a:r>
              <a:rPr lang="zh-CN" altLang="en-US" dirty="0" smtClean="0"/>
              <a:t>中性复制法。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59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C7B2-DBA6-44D6-B51F-EC9A22CAEAEE}" type="slidenum">
              <a:rPr lang="en-US" altLang="zh-CN"/>
              <a:pPr/>
              <a:t>67</a:t>
            </a:fld>
            <a:endParaRPr lang="en-US" altLang="zh-CN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zh-CN"/>
          </a:p>
          <a:p>
            <a:pPr>
              <a:buFontTx/>
              <a:buNone/>
            </a:pPr>
            <a:endParaRPr lang="en-US" altLang="zh-CN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5369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位图图像" r:id="rId3" imgW="5334745" imgH="4001058" progId="Paint.Picture">
                  <p:embed/>
                </p:oleObj>
              </mc:Choice>
              <mc:Fallback>
                <p:oleObj name="位图图像" r:id="rId3" imgW="5334745" imgH="400105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 rot="19891414">
            <a:off x="3389720" y="2527120"/>
            <a:ext cx="326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20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20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20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期权复制风险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从理论上说，</a:t>
            </a:r>
            <a:r>
              <a:rPr lang="en-US" altLang="zh-CN" dirty="0"/>
              <a:t>Delta</a:t>
            </a:r>
            <a:r>
              <a:rPr lang="zh-CN" altLang="en-US" dirty="0"/>
              <a:t>中性复制</a:t>
            </a:r>
            <a:r>
              <a:rPr lang="zh-CN" altLang="en-US" dirty="0" smtClean="0"/>
              <a:t>法的盈亏是固定的，只取决于期权隐含波动率与期权有效期实际波动率之差。</a:t>
            </a:r>
            <a:endParaRPr lang="en-US" altLang="zh-CN" dirty="0" smtClean="0"/>
          </a:p>
          <a:p>
            <a:r>
              <a:rPr lang="zh-CN" altLang="en-US" dirty="0" smtClean="0"/>
              <a:t>在实践中，</a:t>
            </a:r>
            <a:r>
              <a:rPr lang="en-US" altLang="zh-CN" dirty="0"/>
              <a:t>Delta</a:t>
            </a:r>
            <a:r>
              <a:rPr lang="zh-CN" altLang="en-US" dirty="0"/>
              <a:t>中性复制</a:t>
            </a:r>
            <a:r>
              <a:rPr lang="zh-CN" altLang="en-US" dirty="0" smtClean="0"/>
              <a:t>法可能面临风险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原因：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交易成本、不连续交易、最小交易单位：离散复制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模型风险：改用更接近现实的期权定价模型</a:t>
            </a:r>
            <a:endParaRPr lang="en-US" altLang="zh-CN" dirty="0" smtClean="0"/>
          </a:p>
          <a:p>
            <a:pPr lvl="2"/>
            <a:r>
              <a:rPr lang="zh-CN" altLang="en-US" dirty="0"/>
              <a:t>未来波动率未知：波动率互换、方差互换、波动率期货、</a:t>
            </a:r>
            <a:r>
              <a:rPr lang="en-US" altLang="zh-CN" dirty="0"/>
              <a:t>Gamma</a:t>
            </a:r>
            <a:r>
              <a:rPr lang="zh-CN" altLang="en-US" dirty="0" smtClean="0"/>
              <a:t>互换、方差期权等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73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波动率已知、连续复制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如果波动率是固定且已知的，则复制组合的盈亏是固定的。</a:t>
            </a:r>
            <a:endParaRPr lang="en-US" altLang="zh-CN" dirty="0" smtClean="0"/>
          </a:p>
          <a:p>
            <a:r>
              <a:rPr lang="zh-CN" altLang="en-US" dirty="0" smtClean="0"/>
              <a:t>如果波动率是变动的但已知的，有趣的是复制组合的盈亏也还是固定的。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69</a:t>
            </a:fld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318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2802" y="5532453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所售期权隐含波动率－实际波动率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6300192" y="5445224"/>
            <a:ext cx="24482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20442065">
            <a:off x="4808039" y="4056656"/>
            <a:ext cx="2984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16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16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16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16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期权价值的影响因素</a:t>
            </a:r>
            <a:endParaRPr lang="zh-CN" altLang="en-US" dirty="0"/>
          </a:p>
        </p:txBody>
      </p:sp>
      <p:pic>
        <p:nvPicPr>
          <p:cNvPr id="8" name="内容占位符 7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56792"/>
            <a:ext cx="7530630" cy="4086786"/>
          </a:xfr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B34B9-D817-47F5-9B8C-94F2D5E9BE68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9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波动率未知、连续复制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使用预计波动率来计算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。如果所使用的波动率刚好与实际波动率相等，则盈亏是确定的。如果不相等，则盈亏金额是路径依赖的，盈亏状态不会改变。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70</a:t>
            </a:fld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399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306348" y="5259367"/>
            <a:ext cx="24482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0442065">
            <a:off x="4706767" y="3912640"/>
            <a:ext cx="2984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16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16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16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16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802" y="5331375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所售期权隐含波动率－实际波动率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8436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波动率已知</a:t>
            </a:r>
            <a:r>
              <a:rPr lang="zh-CN" altLang="en-US" dirty="0" smtClean="0"/>
              <a:t>、</a:t>
            </a:r>
            <a:r>
              <a:rPr lang="zh-CN" altLang="en-US" dirty="0"/>
              <a:t>离散</a:t>
            </a:r>
            <a:r>
              <a:rPr lang="zh-CN" altLang="en-US" dirty="0" smtClean="0"/>
              <a:t>复制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在波动率已知情况下且不考虑成本情况下，复制频率提高</a:t>
            </a:r>
            <a:r>
              <a:rPr lang="en-US" altLang="zh-CN" dirty="0" smtClean="0"/>
              <a:t>4</a:t>
            </a:r>
            <a:r>
              <a:rPr lang="zh-CN" altLang="en-US" dirty="0" smtClean="0"/>
              <a:t>倍，复制误差减少一半。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71</a:t>
            </a:fld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276871"/>
            <a:ext cx="8867775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1168"/>
            <a:ext cx="2468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 rot="20442065">
            <a:off x="4586722" y="3101141"/>
            <a:ext cx="2984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16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16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16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16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4421" y="4944691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所售期权隐含波动率－实际波动率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131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波动</a:t>
            </a:r>
            <a:r>
              <a:rPr lang="zh-CN" altLang="en-US" dirty="0" smtClean="0"/>
              <a:t>率未知</a:t>
            </a:r>
            <a:r>
              <a:rPr lang="zh-CN" altLang="en-US" dirty="0"/>
              <a:t>、离散复制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在波动率未知情况下，离散复制错误等于离散复制误差加上未知波动率的误差。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72</a:t>
            </a:fld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 rot="20442065">
            <a:off x="4586722" y="3101141"/>
            <a:ext cx="2984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Copyright © </a:t>
            </a:r>
            <a:r>
              <a:rPr lang="en-US" altLang="zh-CN" sz="16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Zheng</a:t>
            </a:r>
            <a:r>
              <a:rPr lang="en-US" altLang="zh-CN" sz="1600" b="1" dirty="0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 </a:t>
            </a:r>
            <a:r>
              <a:rPr lang="en-US" altLang="zh-CN" sz="1600" b="1" dirty="0" err="1">
                <a:solidFill>
                  <a:srgbClr val="FFFFFF">
                    <a:lumMod val="95000"/>
                  </a:srgbClr>
                </a:solidFill>
                <a:latin typeface="Adobe Jenson Pro" pitchFamily="18" charset="0"/>
              </a:rPr>
              <a:t>Zhenlong</a:t>
            </a:r>
            <a:endParaRPr lang="zh-CN" altLang="en-US" sz="1600" dirty="0">
              <a:solidFill>
                <a:srgbClr val="FFFFFF">
                  <a:lumMod val="95000"/>
                </a:srgbClr>
              </a:solidFill>
              <a:latin typeface="Tahoma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00192" y="5013176"/>
            <a:ext cx="25202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2120" y="4900518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所售期权隐含波动率－实际波动率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21276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/>
              <a:t>波动率未知时，使用预计波动率还是隐含波动率？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建议使用预计波动率。前提是你能较准确估计未来的波动率。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15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波动率互换、方差</a:t>
            </a:r>
            <a:r>
              <a:rPr lang="zh-CN" altLang="en-US" sz="3600" dirty="0" smtClean="0"/>
              <a:t>互换、</a:t>
            </a:r>
            <a:r>
              <a:rPr lang="en-US" altLang="zh-CN" sz="3600" dirty="0"/>
              <a:t>Gamma</a:t>
            </a:r>
            <a:r>
              <a:rPr lang="zh-CN" altLang="en-US" sz="3600" dirty="0" smtClean="0"/>
              <a:t>互换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波动率互换的回报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CN" dirty="0" smtClean="0"/>
                  <a:t>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CN" dirty="0" smtClean="0"/>
                  <a:t>) </a:t>
                </a:r>
                <a:r>
                  <a:rPr lang="en-US" altLang="zh-CN" dirty="0"/>
                  <a:t>× </a:t>
                </a:r>
                <a:r>
                  <a:rPr lang="zh-CN" altLang="en-US" dirty="0" smtClean="0"/>
                  <a:t>名义本金</a:t>
                </a:r>
                <a:endParaRPr lang="en-US" altLang="zh-CN" dirty="0"/>
              </a:p>
              <a:p>
                <a:r>
                  <a:rPr lang="zh-CN" altLang="en-US" dirty="0" smtClean="0"/>
                  <a:t>方差互换的回报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    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CN" dirty="0"/>
                  <a:t>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CN" dirty="0"/>
                  <a:t>) × </a:t>
                </a:r>
                <a:r>
                  <a:rPr lang="zh-CN" altLang="en-US" dirty="0"/>
                  <a:t>名义</a:t>
                </a:r>
                <a:r>
                  <a:rPr lang="zh-CN" altLang="en-US" dirty="0" smtClean="0"/>
                  <a:t>本金</a:t>
                </a:r>
                <a:endParaRPr lang="en-US" altLang="zh-CN" dirty="0"/>
              </a:p>
              <a:p>
                <a:r>
                  <a:rPr lang="en-US" altLang="zh-CN" sz="3200" dirty="0" smtClean="0"/>
                  <a:t>Gamma</a:t>
                </a:r>
                <a:r>
                  <a:rPr lang="zh-CN" altLang="en-US" sz="3200" dirty="0" smtClean="0"/>
                  <a:t>互换的回报</a:t>
                </a:r>
                <a:endParaRPr lang="en-US" altLang="zh-CN" sz="3200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    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altLang="zh-CN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CN" dirty="0"/>
                  <a:t>) × </a:t>
                </a:r>
                <a:r>
                  <a:rPr lang="zh-CN" altLang="en-US" dirty="0"/>
                  <a:t>名义本金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43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交易费用</a:t>
            </a:r>
            <a:r>
              <a:rPr lang="zh-CN" altLang="en-US" dirty="0" smtClean="0"/>
              <a:t>与期权复制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435280" cy="4752528"/>
              </a:xfrm>
            </p:spPr>
            <p:txBody>
              <a:bodyPr/>
              <a:lstStyle/>
              <a:p>
                <a:r>
                  <a:rPr lang="zh-CN" altLang="en-US" sz="2600" dirty="0"/>
                  <a:t>为了保持证券组合处于</a:t>
                </a:r>
                <a:r>
                  <a:rPr lang="en-US" altLang="zh-CN" sz="2600" dirty="0"/>
                  <a:t>Δ </a:t>
                </a:r>
                <a:r>
                  <a:rPr lang="zh-CN" altLang="en-US" sz="2600" dirty="0"/>
                  <a:t>、</a:t>
                </a:r>
                <a:r>
                  <a:rPr lang="en-US" altLang="zh-CN" sz="2600" dirty="0"/>
                  <a:t>Γ </a:t>
                </a:r>
                <a:r>
                  <a:rPr lang="zh-CN" altLang="en-US" sz="2600" dirty="0"/>
                  <a:t>、 中性状态，必须</a:t>
                </a:r>
                <a:r>
                  <a:rPr lang="zh-CN" altLang="en-US" sz="2600" dirty="0" smtClean="0"/>
                  <a:t>不断</a:t>
                </a:r>
                <a:r>
                  <a:rPr lang="zh-CN" altLang="en-US" sz="2600" dirty="0"/>
                  <a:t>调整组合。然而频繁的调整需要大量的交易费用。</a:t>
                </a:r>
              </a:p>
              <a:p>
                <a:r>
                  <a:rPr lang="zh-CN" altLang="en-US" sz="2600" dirty="0"/>
                  <a:t>在实际运用中</a:t>
                </a:r>
                <a:r>
                  <a:rPr lang="zh-CN" altLang="en-US" sz="2600" dirty="0" smtClean="0"/>
                  <a:t>，复制者</a:t>
                </a:r>
                <a:r>
                  <a:rPr lang="zh-CN" altLang="en-US" sz="2600" dirty="0"/>
                  <a:t>更倾向于使用</a:t>
                </a:r>
                <a:r>
                  <a:rPr lang="en-US" altLang="zh-CN" sz="2600" dirty="0"/>
                  <a:t>Δ </a:t>
                </a:r>
                <a:r>
                  <a:rPr lang="zh-CN" altLang="en-US" sz="2600" dirty="0"/>
                  <a:t>、</a:t>
                </a:r>
                <a:r>
                  <a:rPr lang="en-US" altLang="zh-CN" sz="2600" dirty="0"/>
                  <a:t>Γ </a:t>
                </a:r>
                <a:r>
                  <a:rPr lang="zh-CN" altLang="en-US" sz="2600" dirty="0" smtClean="0"/>
                  <a:t>、</a:t>
                </a:r>
                <a:r>
                  <a:rPr lang="en-US" altLang="zh-CN" sz="2600" dirty="0" smtClean="0">
                    <a:solidFill>
                      <a:srgbClr val="000000"/>
                    </a:solidFill>
                    <a:latin typeface="Symbol" pitchFamily="18" charset="2"/>
                    <a:ea typeface="宋体" pitchFamily="2" charset="-122"/>
                    <a:cs typeface="+mj-cs"/>
                  </a:rPr>
                  <a:t>n </a:t>
                </a:r>
                <a:r>
                  <a:rPr lang="zh-CN" altLang="en-US" sz="2600" dirty="0" smtClean="0"/>
                  <a:t>、</a:t>
                </a:r>
                <a:r>
                  <a:rPr lang="en-US" altLang="zh-CN" sz="2600" dirty="0"/>
                  <a:t>Θ </a:t>
                </a:r>
                <a:r>
                  <a:rPr lang="zh-CN" altLang="en-US" sz="2600" dirty="0"/>
                  <a:t>和</a:t>
                </a:r>
                <a:r>
                  <a:rPr lang="en-US" altLang="zh-CN" sz="2600" dirty="0"/>
                  <a:t>rho </a:t>
                </a:r>
                <a:r>
                  <a:rPr lang="zh-CN" altLang="en-US" sz="2600" dirty="0"/>
                  <a:t>等参数来评估其证券组合的风险，</a:t>
                </a:r>
                <a:r>
                  <a:rPr lang="zh-CN" altLang="en-US" sz="2600" dirty="0" smtClean="0"/>
                  <a:t>然后根据</a:t>
                </a:r>
                <a:r>
                  <a:rPr lang="zh-CN" altLang="en-US" sz="2600" dirty="0"/>
                  <a:t>他们对</a:t>
                </a:r>
                <a:r>
                  <a:rPr lang="en-US" altLang="zh-CN" sz="2600" dirty="0"/>
                  <a:t>S </a:t>
                </a:r>
                <a:r>
                  <a:rPr lang="zh-CN" altLang="en-US" sz="2600" dirty="0"/>
                  <a:t>、</a:t>
                </a:r>
                <a:r>
                  <a:rPr lang="en-US" altLang="zh-CN" sz="2600" dirty="0"/>
                  <a:t>r </a:t>
                </a:r>
                <a:r>
                  <a:rPr lang="zh-CN" altLang="en-US" sz="2600" dirty="0"/>
                  <a:t>、</a:t>
                </a:r>
                <a14:m>
                  <m:oMath xmlns:m="http://schemas.openxmlformats.org/officeDocument/2006/math">
                    <m:r>
                      <a:rPr lang="zh-CN" altLang="en-US" sz="2600" i="1" dirty="0" smtClean="0"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en-US" sz="2600" dirty="0"/>
                  <a:t> 未来运动情况的估计，考虑</a:t>
                </a:r>
                <a:r>
                  <a:rPr lang="zh-CN" altLang="en-US" sz="2600" dirty="0" smtClean="0"/>
                  <a:t>是否有</a:t>
                </a:r>
                <a:r>
                  <a:rPr lang="zh-CN" altLang="en-US" sz="2600" dirty="0"/>
                  <a:t>必要对证券组合进行调整。</a:t>
                </a:r>
              </a:p>
              <a:p>
                <a:r>
                  <a:rPr lang="zh-CN" altLang="en-US" sz="2600" dirty="0"/>
                  <a:t>如果风险是可接受的，或对自己有利，就不调整；</a:t>
                </a:r>
                <a:r>
                  <a:rPr lang="zh-CN" altLang="en-US" sz="2600" dirty="0" smtClean="0"/>
                  <a:t>若风险</a:t>
                </a:r>
                <a:r>
                  <a:rPr lang="zh-CN" altLang="en-US" sz="2600" dirty="0"/>
                  <a:t>对自己不利且是不可接受的，则进行相应调整。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435280" cy="4752528"/>
              </a:xfrm>
              <a:blipFill rotWithShape="1">
                <a:blip r:embed="rId2"/>
                <a:stretch>
                  <a:fillRect t="-1412" r="-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FB378-7606-41DD-BDB8-11DE839DDBE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</a:t>
            </a:r>
            <a:r>
              <a:rPr lang="zh-CN" altLang="en-US" dirty="0" smtClean="0"/>
              <a:t>讲参考资料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600" dirty="0"/>
              <a:t>郑振龙和陈蓉，</a:t>
            </a:r>
            <a:r>
              <a:rPr lang="en-US" altLang="zh-CN" sz="2600" dirty="0"/>
              <a:t>《</a:t>
            </a:r>
            <a:r>
              <a:rPr lang="zh-CN" altLang="en-US" sz="2600" dirty="0"/>
              <a:t>金融工程</a:t>
            </a:r>
            <a:r>
              <a:rPr lang="en-US" altLang="zh-CN" sz="2600" dirty="0"/>
              <a:t>》</a:t>
            </a:r>
            <a:r>
              <a:rPr lang="zh-CN" altLang="en-US" sz="2600" dirty="0"/>
              <a:t>（第三版），高等教育出版社，</a:t>
            </a:r>
            <a:r>
              <a:rPr lang="en-US" altLang="zh-CN" sz="2600" dirty="0"/>
              <a:t>2012</a:t>
            </a:r>
            <a:r>
              <a:rPr lang="zh-CN" altLang="en-US" sz="2600" dirty="0"/>
              <a:t>：第</a:t>
            </a:r>
            <a:r>
              <a:rPr lang="en-US" altLang="zh-CN" sz="2600" dirty="0" smtClean="0"/>
              <a:t>14</a:t>
            </a:r>
            <a:r>
              <a:rPr lang="zh-CN" altLang="en-US" sz="2600" dirty="0" smtClean="0"/>
              <a:t>章</a:t>
            </a:r>
            <a:endParaRPr lang="en-US" altLang="zh-CN" sz="2600" dirty="0"/>
          </a:p>
          <a:p>
            <a:r>
              <a:rPr lang="en-US" altLang="zh-CN" sz="2600" dirty="0"/>
              <a:t>John C. Hull, Options, Futures and other derivatives, 8</a:t>
            </a:r>
            <a:r>
              <a:rPr lang="en-US" altLang="zh-CN" sz="2600" baseline="30000" dirty="0"/>
              <a:t>th</a:t>
            </a:r>
            <a:r>
              <a:rPr lang="en-US" altLang="zh-CN" sz="2600" dirty="0"/>
              <a:t> ed., Pearson, 2012: </a:t>
            </a:r>
            <a:r>
              <a:rPr lang="en-US" altLang="zh-CN" sz="2600" dirty="0" smtClean="0"/>
              <a:t>Ch18</a:t>
            </a:r>
          </a:p>
          <a:p>
            <a:r>
              <a:rPr lang="en-US" altLang="zh-CN" sz="2600" dirty="0" smtClean="0"/>
              <a:t>Dan </a:t>
            </a:r>
            <a:r>
              <a:rPr lang="en-US" altLang="zh-CN" sz="2600" dirty="0" err="1" smtClean="0"/>
              <a:t>Passarelli</a:t>
            </a:r>
            <a:r>
              <a:rPr lang="en-US" altLang="zh-CN" sz="2600" dirty="0" smtClean="0"/>
              <a:t>, Trading Option Greeks: How Time, Volatility and other Pricing Factors Drive Profit,2008</a:t>
            </a:r>
          </a:p>
          <a:p>
            <a:r>
              <a:rPr lang="en-US" altLang="zh-CN" sz="2600" dirty="0" err="1" smtClean="0"/>
              <a:t>Nassim</a:t>
            </a:r>
            <a:r>
              <a:rPr lang="en-US" altLang="zh-CN" sz="2600" dirty="0" smtClean="0"/>
              <a:t> </a:t>
            </a:r>
            <a:r>
              <a:rPr lang="en-US" altLang="zh-CN" sz="2600" dirty="0" err="1" smtClean="0"/>
              <a:t>Taleb</a:t>
            </a:r>
            <a:r>
              <a:rPr lang="en-US" altLang="zh-CN" sz="2600" dirty="0" smtClean="0"/>
              <a:t>, dynamic hedging, wiley,1996</a:t>
            </a:r>
            <a:endParaRPr lang="en-US" altLang="zh-CN" sz="2600" dirty="0"/>
          </a:p>
          <a:p>
            <a:r>
              <a:rPr lang="en-US" altLang="zh-CN" sz="2600" dirty="0" smtClean="0"/>
              <a:t>http</a:t>
            </a:r>
            <a:r>
              <a:rPr lang="en-US" altLang="zh-CN" sz="2600" dirty="0"/>
              <a:t>://efinance.org.cn/</a:t>
            </a:r>
            <a:r>
              <a:rPr lang="zh-CN" altLang="en-US" sz="2600" dirty="0"/>
              <a:t>本科课程金融工程</a:t>
            </a:r>
            <a:endParaRPr lang="en-US" altLang="zh-CN" sz="2600" dirty="0"/>
          </a:p>
          <a:p>
            <a:r>
              <a:rPr lang="en-US" altLang="zh-CN" sz="2600" dirty="0"/>
              <a:t>http://efinance.org.cn/</a:t>
            </a:r>
            <a:r>
              <a:rPr lang="zh-CN" altLang="en-US" sz="2600" dirty="0"/>
              <a:t>硕士生课程金融</a:t>
            </a:r>
            <a:r>
              <a:rPr lang="zh-CN" altLang="en-US" sz="2600" dirty="0" smtClean="0"/>
              <a:t>工程</a:t>
            </a:r>
            <a:endParaRPr lang="en-US" altLang="zh-CN" sz="2600" dirty="0" smtClean="0"/>
          </a:p>
          <a:p>
            <a:r>
              <a:rPr lang="en-US" altLang="zh-CN" sz="2600" dirty="0"/>
              <a:t>http://reference.wolfram.com/applications/finance/Options.html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73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09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854825" y="6245225"/>
            <a:ext cx="2289175" cy="476250"/>
          </a:xfrm>
        </p:spPr>
        <p:txBody>
          <a:bodyPr/>
          <a:lstStyle/>
          <a:p>
            <a:pPr>
              <a:defRPr/>
            </a:pPr>
            <a:fld id="{5CC2B108-31DF-4FE0-8872-C4A8491C00B8}" type="slidenum">
              <a:rPr lang="en-US" altLang="zh-CN" smtClean="0"/>
              <a:pPr>
                <a:defRPr/>
              </a:pPr>
              <a:t>78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72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19.2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Delta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欧式期权</a:t>
            </a:r>
            <a:r>
              <a:rPr lang="zh-CN" altLang="en-US" dirty="0"/>
              <a:t>的</a:t>
            </a:r>
            <a:r>
              <a:rPr lang="en-US" altLang="zh-CN" dirty="0"/>
              <a:t>Delta</a:t>
            </a:r>
            <a:r>
              <a:rPr lang="zh-CN" altLang="en-US" dirty="0"/>
              <a:t>（</a:t>
            </a:r>
            <a:r>
              <a:rPr lang="el-GR" altLang="zh-CN" dirty="0"/>
              <a:t>Δ</a:t>
            </a:r>
            <a:r>
              <a:rPr lang="zh-CN" altLang="el-GR" dirty="0" smtClean="0"/>
              <a:t>）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61629" y="1216194"/>
                <a:ext cx="8229600" cy="2952328"/>
              </a:xfrm>
            </p:spPr>
            <p:txBody>
              <a:bodyPr/>
              <a:lstStyle/>
              <a:p>
                <a:r>
                  <a:rPr lang="en-US" altLang="zh-CN" dirty="0" smtClean="0"/>
                  <a:t>Delta</a:t>
                </a:r>
                <a:r>
                  <a:rPr lang="zh-CN" altLang="en-US" dirty="0" smtClean="0"/>
                  <a:t>：标</a:t>
                </a:r>
                <a:r>
                  <a:rPr lang="zh-CN" altLang="en-US" dirty="0"/>
                  <a:t>的资产价格变动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单位，期权价格变多少？</a:t>
                </a:r>
                <a:endParaRPr lang="en-US" altLang="zh-CN" dirty="0"/>
              </a:p>
              <a:p>
                <a:r>
                  <a:rPr lang="en-US" altLang="zh-CN" dirty="0" smtClean="0"/>
                  <a:t>Delta</a:t>
                </a:r>
                <a:r>
                  <a:rPr lang="zh-CN" altLang="en-US" dirty="0" smtClean="0"/>
                  <a:t>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zh-CN" altLang="en-US" b="0" i="1" smtClean="0">
                        <a:latin typeface="Cambria Math"/>
                        <a:ea typeface="Cambria Math"/>
                      </a:rPr>
                      <m:t>＝</m:t>
                    </m:r>
                    <m:f>
                      <m:f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Delta</a:t>
                </a:r>
                <a:r>
                  <a:rPr lang="zh-CN" altLang="en-US" dirty="0" smtClean="0"/>
                  <a:t>：期权价格曲线切线斜率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629" y="1216194"/>
                <a:ext cx="8229600" cy="2952328"/>
              </a:xfrm>
              <a:blipFill rotWithShape="1">
                <a:blip r:embed="rId3"/>
                <a:stretch>
                  <a:fillRect t="-3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920698" y="3586706"/>
            <a:ext cx="3795428" cy="2847975"/>
            <a:chOff x="1494" y="1914"/>
            <a:chExt cx="3615" cy="1794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656" y="1914"/>
              <a:ext cx="120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zh-CN" altLang="en-US" sz="1400" dirty="0">
                  <a:latin typeface="Adobe 黑体 Std R" pitchFamily="34" charset="-122"/>
                  <a:ea typeface="Adobe 黑体 Std R" pitchFamily="34" charset="-122"/>
                </a:rPr>
                <a:t>看涨期权价格</a:t>
              </a:r>
              <a:endParaRPr lang="en-US" altLang="zh-CN" sz="1400" dirty="0">
                <a:latin typeface="Adobe 黑体 Std R" pitchFamily="34" charset="-122"/>
                <a:ea typeface="Adobe 黑体 Std R" pitchFamily="34" charset="-122"/>
              </a:endParaRPr>
            </a:p>
          </p:txBody>
        </p: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1494" y="1938"/>
              <a:ext cx="3615" cy="1770"/>
              <a:chOff x="1494" y="1938"/>
              <a:chExt cx="3615" cy="1770"/>
            </a:xfrm>
          </p:grpSpPr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1494" y="1938"/>
                <a:ext cx="0" cy="1554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 type="stealth" w="med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1494" y="3492"/>
                <a:ext cx="2640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494" y="2292"/>
                <a:ext cx="2533" cy="1196"/>
                <a:chOff x="1494" y="2292"/>
                <a:chExt cx="2533" cy="1196"/>
              </a:xfrm>
            </p:grpSpPr>
            <p:sp>
              <p:nvSpPr>
                <p:cNvPr id="20" name="Freeform 7"/>
                <p:cNvSpPr>
                  <a:spLocks/>
                </p:cNvSpPr>
                <p:nvPr/>
              </p:nvSpPr>
              <p:spPr bwMode="auto">
                <a:xfrm>
                  <a:off x="1494" y="3455"/>
                  <a:ext cx="461" cy="33"/>
                </a:xfrm>
                <a:custGeom>
                  <a:avLst/>
                  <a:gdLst>
                    <a:gd name="T0" fmla="*/ 0 w 461"/>
                    <a:gd name="T1" fmla="*/ 32 h 33"/>
                    <a:gd name="T2" fmla="*/ 6 w 461"/>
                    <a:gd name="T3" fmla="*/ 30 h 33"/>
                    <a:gd name="T4" fmla="*/ 17 w 461"/>
                    <a:gd name="T5" fmla="*/ 30 h 33"/>
                    <a:gd name="T6" fmla="*/ 24 w 461"/>
                    <a:gd name="T7" fmla="*/ 28 h 33"/>
                    <a:gd name="T8" fmla="*/ 35 w 461"/>
                    <a:gd name="T9" fmla="*/ 30 h 33"/>
                    <a:gd name="T10" fmla="*/ 42 w 461"/>
                    <a:gd name="T11" fmla="*/ 28 h 33"/>
                    <a:gd name="T12" fmla="*/ 143 w 461"/>
                    <a:gd name="T13" fmla="*/ 30 h 33"/>
                    <a:gd name="T14" fmla="*/ 244 w 461"/>
                    <a:gd name="T15" fmla="*/ 28 h 33"/>
                    <a:gd name="T16" fmla="*/ 368 w 461"/>
                    <a:gd name="T17" fmla="*/ 18 h 33"/>
                    <a:gd name="T18" fmla="*/ 415 w 461"/>
                    <a:gd name="T19" fmla="*/ 7 h 33"/>
                    <a:gd name="T20" fmla="*/ 460 w 461"/>
                    <a:gd name="T21" fmla="*/ 0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1"/>
                    <a:gd name="T34" fmla="*/ 0 h 33"/>
                    <a:gd name="T35" fmla="*/ 461 w 461"/>
                    <a:gd name="T36" fmla="*/ 33 h 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1" h="33">
                      <a:moveTo>
                        <a:pt x="0" y="32"/>
                      </a:moveTo>
                      <a:lnTo>
                        <a:pt x="6" y="30"/>
                      </a:lnTo>
                      <a:lnTo>
                        <a:pt x="17" y="30"/>
                      </a:lnTo>
                      <a:lnTo>
                        <a:pt x="24" y="28"/>
                      </a:lnTo>
                      <a:lnTo>
                        <a:pt x="35" y="30"/>
                      </a:lnTo>
                      <a:lnTo>
                        <a:pt x="42" y="28"/>
                      </a:lnTo>
                      <a:lnTo>
                        <a:pt x="143" y="30"/>
                      </a:lnTo>
                      <a:lnTo>
                        <a:pt x="244" y="28"/>
                      </a:lnTo>
                      <a:lnTo>
                        <a:pt x="368" y="18"/>
                      </a:lnTo>
                      <a:lnTo>
                        <a:pt x="415" y="7"/>
                      </a:lnTo>
                      <a:lnTo>
                        <a:pt x="460" y="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" name="Freeform 8"/>
                <p:cNvSpPr>
                  <a:spLocks/>
                </p:cNvSpPr>
                <p:nvPr/>
              </p:nvSpPr>
              <p:spPr bwMode="auto">
                <a:xfrm>
                  <a:off x="1962" y="3274"/>
                  <a:ext cx="685" cy="179"/>
                </a:xfrm>
                <a:custGeom>
                  <a:avLst/>
                  <a:gdLst>
                    <a:gd name="T0" fmla="*/ 0 w 685"/>
                    <a:gd name="T1" fmla="*/ 178 h 179"/>
                    <a:gd name="T2" fmla="*/ 204 w 685"/>
                    <a:gd name="T3" fmla="*/ 143 h 179"/>
                    <a:gd name="T4" fmla="*/ 469 w 685"/>
                    <a:gd name="T5" fmla="*/ 69 h 179"/>
                    <a:gd name="T6" fmla="*/ 684 w 685"/>
                    <a:gd name="T7" fmla="*/ 0 h 17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"/>
                    <a:gd name="T13" fmla="*/ 0 h 179"/>
                    <a:gd name="T14" fmla="*/ 685 w 685"/>
                    <a:gd name="T15" fmla="*/ 179 h 1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" h="179">
                      <a:moveTo>
                        <a:pt x="0" y="178"/>
                      </a:moveTo>
                      <a:lnTo>
                        <a:pt x="204" y="143"/>
                      </a:lnTo>
                      <a:lnTo>
                        <a:pt x="469" y="69"/>
                      </a:lnTo>
                      <a:lnTo>
                        <a:pt x="684" y="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" name="Freeform 9"/>
                <p:cNvSpPr>
                  <a:spLocks/>
                </p:cNvSpPr>
                <p:nvPr/>
              </p:nvSpPr>
              <p:spPr bwMode="auto">
                <a:xfrm>
                  <a:off x="2646" y="2959"/>
                  <a:ext cx="640" cy="316"/>
                </a:xfrm>
                <a:custGeom>
                  <a:avLst/>
                  <a:gdLst>
                    <a:gd name="T0" fmla="*/ 0 w 640"/>
                    <a:gd name="T1" fmla="*/ 315 h 316"/>
                    <a:gd name="T2" fmla="*/ 220 w 640"/>
                    <a:gd name="T3" fmla="*/ 224 h 316"/>
                    <a:gd name="T4" fmla="*/ 381 w 640"/>
                    <a:gd name="T5" fmla="*/ 146 h 316"/>
                    <a:gd name="T6" fmla="*/ 639 w 640"/>
                    <a:gd name="T7" fmla="*/ 0 h 3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40"/>
                    <a:gd name="T13" fmla="*/ 0 h 316"/>
                    <a:gd name="T14" fmla="*/ 640 w 640"/>
                    <a:gd name="T15" fmla="*/ 316 h 3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40" h="316">
                      <a:moveTo>
                        <a:pt x="0" y="315"/>
                      </a:moveTo>
                      <a:lnTo>
                        <a:pt x="220" y="224"/>
                      </a:lnTo>
                      <a:lnTo>
                        <a:pt x="381" y="146"/>
                      </a:lnTo>
                      <a:lnTo>
                        <a:pt x="639" y="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" name="Freeform 10"/>
                <p:cNvSpPr>
                  <a:spLocks/>
                </p:cNvSpPr>
                <p:nvPr/>
              </p:nvSpPr>
              <p:spPr bwMode="auto">
                <a:xfrm>
                  <a:off x="3285" y="2535"/>
                  <a:ext cx="539" cy="425"/>
                </a:xfrm>
                <a:custGeom>
                  <a:avLst/>
                  <a:gdLst>
                    <a:gd name="T0" fmla="*/ 0 w 539"/>
                    <a:gd name="T1" fmla="*/ 424 h 425"/>
                    <a:gd name="T2" fmla="*/ 210 w 539"/>
                    <a:gd name="T3" fmla="*/ 285 h 425"/>
                    <a:gd name="T4" fmla="*/ 333 w 539"/>
                    <a:gd name="T5" fmla="*/ 190 h 425"/>
                    <a:gd name="T6" fmla="*/ 467 w 539"/>
                    <a:gd name="T7" fmla="*/ 73 h 425"/>
                    <a:gd name="T8" fmla="*/ 538 w 539"/>
                    <a:gd name="T9" fmla="*/ 0 h 4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9"/>
                    <a:gd name="T16" fmla="*/ 0 h 425"/>
                    <a:gd name="T17" fmla="*/ 539 w 539"/>
                    <a:gd name="T18" fmla="*/ 425 h 4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9" h="425">
                      <a:moveTo>
                        <a:pt x="0" y="424"/>
                      </a:moveTo>
                      <a:lnTo>
                        <a:pt x="210" y="285"/>
                      </a:lnTo>
                      <a:lnTo>
                        <a:pt x="333" y="190"/>
                      </a:lnTo>
                      <a:lnTo>
                        <a:pt x="467" y="73"/>
                      </a:lnTo>
                      <a:lnTo>
                        <a:pt x="538" y="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" name="Freeform 11"/>
                <p:cNvSpPr>
                  <a:spLocks/>
                </p:cNvSpPr>
                <p:nvPr/>
              </p:nvSpPr>
              <p:spPr bwMode="auto">
                <a:xfrm>
                  <a:off x="3823" y="2292"/>
                  <a:ext cx="204" cy="244"/>
                </a:xfrm>
                <a:custGeom>
                  <a:avLst/>
                  <a:gdLst>
                    <a:gd name="T0" fmla="*/ 0 w 204"/>
                    <a:gd name="T1" fmla="*/ 243 h 244"/>
                    <a:gd name="T2" fmla="*/ 54 w 204"/>
                    <a:gd name="T3" fmla="*/ 191 h 244"/>
                    <a:gd name="T4" fmla="*/ 107 w 204"/>
                    <a:gd name="T5" fmla="*/ 130 h 244"/>
                    <a:gd name="T6" fmla="*/ 161 w 204"/>
                    <a:gd name="T7" fmla="*/ 60 h 244"/>
                    <a:gd name="T8" fmla="*/ 203 w 204"/>
                    <a:gd name="T9" fmla="*/ 0 h 2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4"/>
                    <a:gd name="T16" fmla="*/ 0 h 244"/>
                    <a:gd name="T17" fmla="*/ 204 w 204"/>
                    <a:gd name="T18" fmla="*/ 244 h 2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4" h="244">
                      <a:moveTo>
                        <a:pt x="0" y="243"/>
                      </a:moveTo>
                      <a:lnTo>
                        <a:pt x="54" y="191"/>
                      </a:lnTo>
                      <a:lnTo>
                        <a:pt x="107" y="130"/>
                      </a:lnTo>
                      <a:lnTo>
                        <a:pt x="161" y="60"/>
                      </a:lnTo>
                      <a:lnTo>
                        <a:pt x="203" y="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2190" y="2812"/>
                <a:ext cx="1561" cy="675"/>
              </a:xfrm>
              <a:custGeom>
                <a:avLst/>
                <a:gdLst>
                  <a:gd name="T0" fmla="*/ 0 w 1561"/>
                  <a:gd name="T1" fmla="*/ 674 h 675"/>
                  <a:gd name="T2" fmla="*/ 1560 w 1561"/>
                  <a:gd name="T3" fmla="*/ 0 h 675"/>
                  <a:gd name="T4" fmla="*/ 0 60000 65536"/>
                  <a:gd name="T5" fmla="*/ 0 60000 65536"/>
                  <a:gd name="T6" fmla="*/ 0 w 1561"/>
                  <a:gd name="T7" fmla="*/ 0 h 675"/>
                  <a:gd name="T8" fmla="*/ 1561 w 1561"/>
                  <a:gd name="T9" fmla="*/ 675 h 67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61" h="675">
                    <a:moveTo>
                      <a:pt x="0" y="674"/>
                    </a:moveTo>
                    <a:lnTo>
                      <a:pt x="1560" y="0"/>
                    </a:lnTo>
                  </a:path>
                </a:pathLst>
              </a:custGeom>
              <a:noFill/>
              <a:ln w="25400" cap="rnd">
                <a:solidFill>
                  <a:srgbClr val="FF0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4283" y="2848"/>
                <a:ext cx="82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zh-CN" altLang="en-US" sz="2000" b="1" dirty="0">
                    <a:latin typeface="隶书" pitchFamily="49" charset="-122"/>
                    <a:ea typeface="隶书" pitchFamily="49" charset="-122"/>
                  </a:rPr>
                  <a:t>斜率</a:t>
                </a:r>
                <a:r>
                  <a:rPr lang="en-US" altLang="zh-CN" sz="2000" b="1" dirty="0" smtClean="0">
                    <a:latin typeface="隶书" pitchFamily="49" charset="-122"/>
                    <a:ea typeface="隶书" pitchFamily="49" charset="-122"/>
                  </a:rPr>
                  <a:t> </a:t>
                </a:r>
                <a:r>
                  <a:rPr lang="en-US" altLang="zh-CN" sz="2000" b="1" dirty="0">
                    <a:latin typeface="隶书" pitchFamily="49" charset="-122"/>
                    <a:ea typeface="隶书" pitchFamily="49" charset="-122"/>
                  </a:rPr>
                  <a:t>=</a:t>
                </a:r>
                <a:r>
                  <a:rPr lang="en-US" altLang="zh-CN" sz="2400" dirty="0">
                    <a:ea typeface="宋体" pitchFamily="2" charset="-122"/>
                  </a:rPr>
                  <a:t> </a:t>
                </a:r>
                <a:r>
                  <a:rPr lang="en-US" altLang="zh-CN" sz="2400" dirty="0">
                    <a:latin typeface="Symbol" pitchFamily="18" charset="2"/>
                    <a:ea typeface="宋体" pitchFamily="2" charset="-122"/>
                  </a:rPr>
                  <a:t>D </a:t>
                </a: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3775" y="3514"/>
                <a:ext cx="86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zh-CN" altLang="en-US" sz="1400" dirty="0" smtClean="0">
                    <a:latin typeface="Adobe 黑体 Std R" pitchFamily="34" charset="-122"/>
                    <a:ea typeface="Adobe 黑体 Std R" pitchFamily="34" charset="-122"/>
                  </a:rPr>
                  <a:t>现货价格</a:t>
                </a:r>
                <a:endParaRPr lang="en-US" altLang="zh-CN" sz="1400" dirty="0"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</p:grpSp>
      </p:grp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5045075" y="3893888"/>
            <a:ext cx="0" cy="22367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045075" y="6126707"/>
            <a:ext cx="3479428" cy="349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>
            <a:off x="5045075" y="4663272"/>
            <a:ext cx="3271341" cy="1274282"/>
          </a:xfrm>
          <a:custGeom>
            <a:avLst/>
            <a:gdLst>
              <a:gd name="T0" fmla="*/ 0 w 5300"/>
              <a:gd name="T1" fmla="*/ 0 h 1897"/>
              <a:gd name="T2" fmla="*/ 2600 w 5300"/>
              <a:gd name="T3" fmla="*/ 1355 h 1897"/>
              <a:gd name="T4" fmla="*/ 5300 w 5300"/>
              <a:gd name="T5" fmla="*/ 1897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00" h="1897">
                <a:moveTo>
                  <a:pt x="0" y="0"/>
                </a:moveTo>
                <a:cubicBezTo>
                  <a:pt x="858" y="519"/>
                  <a:pt x="1717" y="1039"/>
                  <a:pt x="2600" y="1355"/>
                </a:cubicBezTo>
                <a:cubicBezTo>
                  <a:pt x="3483" y="1671"/>
                  <a:pt x="4391" y="1784"/>
                  <a:pt x="5300" y="1897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5666251" y="5188711"/>
            <a:ext cx="2088232" cy="86863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694348" y="3531144"/>
            <a:ext cx="126316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zh-CN" altLang="en-US" sz="1400" dirty="0" smtClean="0">
                <a:latin typeface="Adobe 黑体 Std R" pitchFamily="34" charset="-122"/>
                <a:ea typeface="Adobe 黑体 Std R" pitchFamily="34" charset="-122"/>
              </a:rPr>
              <a:t>看跌期权价格</a:t>
            </a:r>
            <a:endParaRPr lang="en-US" altLang="zh-CN" sz="14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7956376" y="6126705"/>
            <a:ext cx="9039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zh-CN" altLang="en-US" sz="1400" dirty="0" smtClean="0">
                <a:latin typeface="Adobe 黑体 Std R" pitchFamily="34" charset="-122"/>
                <a:ea typeface="Adobe 黑体 Std R" pitchFamily="34" charset="-122"/>
              </a:rPr>
              <a:t>现货价格</a:t>
            </a:r>
            <a:endParaRPr lang="en-US" altLang="zh-CN" sz="14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2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3776</Words>
  <Application>Microsoft Office PowerPoint</Application>
  <PresentationFormat>全屏显示(4:3)</PresentationFormat>
  <Paragraphs>549</Paragraphs>
  <Slides>78</Slides>
  <Notes>19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78</vt:i4>
      </vt:variant>
    </vt:vector>
  </HeadingPairs>
  <TitlesOfParts>
    <vt:vector size="81" baseType="lpstr">
      <vt:lpstr>1_Edge</vt:lpstr>
      <vt:lpstr>Equation</vt:lpstr>
      <vt:lpstr>位图图像</vt:lpstr>
      <vt:lpstr>第19章  期权的风险管理与复制</vt:lpstr>
      <vt:lpstr>目录</vt:lpstr>
      <vt:lpstr>Example</vt:lpstr>
      <vt:lpstr>Naked &amp; Covered Positions</vt:lpstr>
      <vt:lpstr>Stop-Loss Strategy</vt:lpstr>
      <vt:lpstr>Stop-Loss Strategy continued</vt:lpstr>
      <vt:lpstr>期权价值的影响因素</vt:lpstr>
      <vt:lpstr>19.2</vt:lpstr>
      <vt:lpstr>  欧式期权的Delta（Δ）</vt:lpstr>
      <vt:lpstr>期权Δ的计算</vt:lpstr>
      <vt:lpstr>期权Δ的性质</vt:lpstr>
      <vt:lpstr>  （无红利欧式）Delta的特征（I）</vt:lpstr>
      <vt:lpstr>  （无红利欧式）Delta的特征（II）</vt:lpstr>
      <vt:lpstr> Delta的特征（III）</vt:lpstr>
      <vt:lpstr>  Delta的特征（IV）</vt:lpstr>
      <vt:lpstr>  看涨期权曲线的移动</vt:lpstr>
      <vt:lpstr> 看涨期权Delta/现货价格/剩余期限三维图</vt:lpstr>
      <vt:lpstr>  看跌期权Delta/现货价格/剩余期限三维图</vt:lpstr>
      <vt:lpstr>其他证券的Δ值</vt:lpstr>
      <vt:lpstr>证券组合的Δ值</vt:lpstr>
      <vt:lpstr>Δ中性状态</vt:lpstr>
      <vt:lpstr>Δ中性套期保值</vt:lpstr>
      <vt:lpstr>案例1 ：期权的Delta 中性保值</vt:lpstr>
      <vt:lpstr>案例1 ：期权的Delta 中性保值(cont.)</vt:lpstr>
      <vt:lpstr>案例1 ：期权的Delta 中性保值(cont.)</vt:lpstr>
      <vt:lpstr>案例1 ：期权的Delta 中性保值(cont.)</vt:lpstr>
      <vt:lpstr>理解期权的Delta 中性保值</vt:lpstr>
      <vt:lpstr>理解期权的Delta 中性保值(cont.)</vt:lpstr>
      <vt:lpstr>理解期权的Delta 中性保值(cont.)</vt:lpstr>
      <vt:lpstr>案例：通过∆中性投机于市场波动</vt:lpstr>
      <vt:lpstr>通过动态调整锁定利润（适用于动荡的市场）</vt:lpstr>
      <vt:lpstr>19.3 </vt:lpstr>
      <vt:lpstr> 欧式期权的Theta (Θ)</vt:lpstr>
      <vt:lpstr> Theta的特征（I）</vt:lpstr>
      <vt:lpstr>  Theta的特征（II）</vt:lpstr>
      <vt:lpstr> Theta的特征（III）</vt:lpstr>
      <vt:lpstr> 看涨期权Theta/现货价格/剩余期限三维图</vt:lpstr>
      <vt:lpstr> 看跌期权Theta/现货价格/剩余期限三维图</vt:lpstr>
      <vt:lpstr>Theta与套期保值</vt:lpstr>
      <vt:lpstr>18.4 </vt:lpstr>
      <vt:lpstr>欧式期权的Gamma ( Γ)</vt:lpstr>
      <vt:lpstr>（无红利欧式）Gamma的特征（I）</vt:lpstr>
      <vt:lpstr>无收益资产看涨期权和欧式看跌期权Gamma值与S的关系       当S ＝Xe^(-(r+1.5σ_^2)(T-t))点(虚值看涨、实值看跌）时， Γ 值最大</vt:lpstr>
      <vt:lpstr>无收益资产看涨期权和欧式看跌期权Gamma值与T-t的关系 </vt:lpstr>
      <vt:lpstr>PowerPoint 演示文稿</vt:lpstr>
      <vt:lpstr>PowerPoint 演示文稿</vt:lpstr>
      <vt:lpstr>证券组合的Γ 值</vt:lpstr>
      <vt:lpstr> 证券组合的Gamma值</vt:lpstr>
      <vt:lpstr>Γ 中性</vt:lpstr>
      <vt:lpstr>案例3 ：Gamma 中性</vt:lpstr>
      <vt:lpstr>案例3 ：Gamma 中性(cont.)</vt:lpstr>
      <vt:lpstr>Δ、Θ 和Γ 之间的关系(cont.)</vt:lpstr>
      <vt:lpstr>Δ、Θ 和Γ 之间的关系(cont.)</vt:lpstr>
      <vt:lpstr>19.5 </vt:lpstr>
      <vt:lpstr>n的定义</vt:lpstr>
      <vt:lpstr>Vega</vt:lpstr>
      <vt:lpstr>PowerPoint 演示文稿</vt:lpstr>
      <vt:lpstr> 台指期 &amp; 波动率 一分钟走势图 （2011/8/1~10）</vt:lpstr>
      <vt:lpstr>7700卖权  7800卖权  结算价为例</vt:lpstr>
      <vt:lpstr>n的计算</vt:lpstr>
      <vt:lpstr>n中性</vt:lpstr>
      <vt:lpstr>rho 与套期保值</vt:lpstr>
      <vt:lpstr>PowerPoint 演示文稿</vt:lpstr>
      <vt:lpstr>PowerPoint 演示文稿</vt:lpstr>
      <vt:lpstr>19.6 </vt:lpstr>
      <vt:lpstr>期权复制</vt:lpstr>
      <vt:lpstr>PowerPoint 演示文稿</vt:lpstr>
      <vt:lpstr>期权复制风险</vt:lpstr>
      <vt:lpstr>波动率已知、连续复制</vt:lpstr>
      <vt:lpstr>波动率未知、连续复制</vt:lpstr>
      <vt:lpstr>波动率已知、离散复制</vt:lpstr>
      <vt:lpstr>波动率未知、离散复制</vt:lpstr>
      <vt:lpstr>波动率未知时，使用预计波动率还是隐含波动率？</vt:lpstr>
      <vt:lpstr>波动率互换、方差互换、Gamma互换</vt:lpstr>
      <vt:lpstr>交易费用与期权复制</vt:lpstr>
      <vt:lpstr>本讲参考资料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第2讲  金融衍生品交易与运用策略</dc:title>
  <dc:creator>Aronge</dc:creator>
  <cp:lastModifiedBy>ZZL</cp:lastModifiedBy>
  <cp:revision>54</cp:revision>
  <cp:lastPrinted>2013-10-24T00:20:49Z</cp:lastPrinted>
  <dcterms:created xsi:type="dcterms:W3CDTF">2013-08-21T11:09:02Z</dcterms:created>
  <dcterms:modified xsi:type="dcterms:W3CDTF">2014-09-08T04:31:45Z</dcterms:modified>
</cp:coreProperties>
</file>