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5"/>
  </p:notesMasterIdLst>
  <p:sldIdLst>
    <p:sldId id="256" r:id="rId2"/>
    <p:sldId id="264" r:id="rId3"/>
    <p:sldId id="362" r:id="rId4"/>
    <p:sldId id="363" r:id="rId5"/>
    <p:sldId id="364" r:id="rId6"/>
    <p:sldId id="365" r:id="rId7"/>
    <p:sldId id="330" r:id="rId8"/>
    <p:sldId id="324" r:id="rId9"/>
    <p:sldId id="266" r:id="rId10"/>
    <p:sldId id="267" r:id="rId11"/>
    <p:sldId id="268" r:id="rId12"/>
    <p:sldId id="269" r:id="rId13"/>
    <p:sldId id="270" r:id="rId14"/>
    <p:sldId id="271" r:id="rId15"/>
    <p:sldId id="334" r:id="rId16"/>
    <p:sldId id="33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25" r:id="rId32"/>
    <p:sldId id="287" r:id="rId33"/>
    <p:sldId id="288" r:id="rId34"/>
    <p:sldId id="337" r:id="rId35"/>
    <p:sldId id="289" r:id="rId36"/>
    <p:sldId id="290" r:id="rId37"/>
    <p:sldId id="333" r:id="rId38"/>
    <p:sldId id="340" r:id="rId39"/>
    <p:sldId id="291" r:id="rId40"/>
    <p:sldId id="326" r:id="rId41"/>
    <p:sldId id="293" r:id="rId42"/>
    <p:sldId id="294" r:id="rId43"/>
    <p:sldId id="295" r:id="rId44"/>
    <p:sldId id="296" r:id="rId45"/>
    <p:sldId id="297" r:id="rId46"/>
    <p:sldId id="332" r:id="rId47"/>
    <p:sldId id="298" r:id="rId48"/>
    <p:sldId id="299" r:id="rId49"/>
    <p:sldId id="300" r:id="rId50"/>
    <p:sldId id="301" r:id="rId51"/>
    <p:sldId id="303" r:id="rId52"/>
    <p:sldId id="305" r:id="rId53"/>
    <p:sldId id="306" r:id="rId54"/>
    <p:sldId id="327" r:id="rId55"/>
    <p:sldId id="308" r:id="rId56"/>
    <p:sldId id="335" r:id="rId57"/>
    <p:sldId id="339" r:id="rId58"/>
    <p:sldId id="345" r:id="rId59"/>
    <p:sldId id="343" r:id="rId60"/>
    <p:sldId id="344" r:id="rId61"/>
    <p:sldId id="309" r:id="rId62"/>
    <p:sldId id="310" r:id="rId63"/>
    <p:sldId id="311" r:id="rId64"/>
    <p:sldId id="312" r:id="rId65"/>
    <p:sldId id="341" r:id="rId66"/>
    <p:sldId id="342" r:id="rId67"/>
    <p:sldId id="328" r:id="rId68"/>
    <p:sldId id="316" r:id="rId69"/>
    <p:sldId id="317" r:id="rId70"/>
    <p:sldId id="314" r:id="rId71"/>
    <p:sldId id="262" r:id="rId72"/>
    <p:sldId id="315" r:id="rId73"/>
    <p:sldId id="329" r:id="rId74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en-US" sz="1100" b="0"/>
              <a:t>看涨期权</a:t>
            </a:r>
            <a:r>
              <a:rPr lang="en-US" altLang="zh-CN" sz="1100" b="0"/>
              <a:t>Delta</a:t>
            </a:r>
            <a:r>
              <a:rPr lang="zh-CN" altLang="en-US" sz="1100" b="0"/>
              <a:t>与利率的关系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423052367934259"/>
          <c:y val="0.11282776319626713"/>
          <c:w val="0.64040335914351665"/>
          <c:h val="0.7448842914243563"/>
        </c:manualLayout>
      </c:layout>
      <c:scatterChart>
        <c:scatterStyle val="smoothMarker"/>
        <c:varyColors val="0"/>
        <c:ser>
          <c:idx val="0"/>
          <c:order val="0"/>
          <c:tx>
            <c:v>虚值</c:v>
          </c:tx>
          <c:marker>
            <c:symbol val="none"/>
          </c:marker>
          <c:xVal>
            <c:numRef>
              <c:f>Delta!$C$41:$O$41</c:f>
              <c:numCache>
                <c:formatCode>0%</c:formatCode>
                <c:ptCount val="13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0.3</c:v>
                </c:pt>
                <c:pt idx="6">
                  <c:v>0.4</c:v>
                </c:pt>
                <c:pt idx="7">
                  <c:v>0.5</c:v>
                </c:pt>
                <c:pt idx="8">
                  <c:v>0.6</c:v>
                </c:pt>
                <c:pt idx="9">
                  <c:v>0.7</c:v>
                </c:pt>
                <c:pt idx="10">
                  <c:v>0.8</c:v>
                </c:pt>
                <c:pt idx="11">
                  <c:v>0.9</c:v>
                </c:pt>
                <c:pt idx="12">
                  <c:v>1</c:v>
                </c:pt>
              </c:numCache>
            </c:numRef>
          </c:xVal>
          <c:yVal>
            <c:numRef>
              <c:f>Delta!$C$44:$O$44</c:f>
              <c:numCache>
                <c:formatCode>0.0000_ </c:formatCode>
                <c:ptCount val="13"/>
                <c:pt idx="0">
                  <c:v>3.513023389527159E-2</c:v>
                </c:pt>
                <c:pt idx="1">
                  <c:v>3.777632462810547E-2</c:v>
                </c:pt>
                <c:pt idx="2">
                  <c:v>4.6700354769335081E-2</c:v>
                </c:pt>
                <c:pt idx="3">
                  <c:v>6.5238969164884378E-2</c:v>
                </c:pt>
                <c:pt idx="4">
                  <c:v>0.11865853249825165</c:v>
                </c:pt>
                <c:pt idx="5">
                  <c:v>0.19706533510808655</c:v>
                </c:pt>
                <c:pt idx="6">
                  <c:v>0.30015019799960613</c:v>
                </c:pt>
                <c:pt idx="7">
                  <c:v>0.4215520025856993</c:v>
                </c:pt>
                <c:pt idx="8">
                  <c:v>0.54962137659584365</c:v>
                </c:pt>
                <c:pt idx="9">
                  <c:v>0.67064094381619499</c:v>
                </c:pt>
                <c:pt idx="10">
                  <c:v>0.77307769312341623</c:v>
                </c:pt>
                <c:pt idx="11">
                  <c:v>0.8507462151468731</c:v>
                </c:pt>
                <c:pt idx="12">
                  <c:v>0.9034961576474384</c:v>
                </c:pt>
              </c:numCache>
            </c:numRef>
          </c:yVal>
          <c:smooth val="1"/>
        </c:ser>
        <c:ser>
          <c:idx val="1"/>
          <c:order val="1"/>
          <c:tx>
            <c:v>平价</c:v>
          </c:tx>
          <c:marker>
            <c:symbol val="none"/>
          </c:marker>
          <c:xVal>
            <c:numRef>
              <c:f>Delta!$C$41:$O$41</c:f>
              <c:numCache>
                <c:formatCode>0%</c:formatCode>
                <c:ptCount val="13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0.3</c:v>
                </c:pt>
                <c:pt idx="6">
                  <c:v>0.4</c:v>
                </c:pt>
                <c:pt idx="7">
                  <c:v>0.5</c:v>
                </c:pt>
                <c:pt idx="8">
                  <c:v>0.6</c:v>
                </c:pt>
                <c:pt idx="9">
                  <c:v>0.7</c:v>
                </c:pt>
                <c:pt idx="10">
                  <c:v>0.8</c:v>
                </c:pt>
                <c:pt idx="11">
                  <c:v>0.9</c:v>
                </c:pt>
                <c:pt idx="12">
                  <c:v>1</c:v>
                </c:pt>
              </c:numCache>
            </c:numRef>
          </c:xVal>
          <c:yVal>
            <c:numRef>
              <c:f>Delta!$C$46:$O$46</c:f>
              <c:numCache>
                <c:formatCode>0.0000_ </c:formatCode>
                <c:ptCount val="13"/>
                <c:pt idx="0">
                  <c:v>0.44812599810400033</c:v>
                </c:pt>
                <c:pt idx="1">
                  <c:v>0.46095489230205289</c:v>
                </c:pt>
                <c:pt idx="2">
                  <c:v>0.49953640892235729</c:v>
                </c:pt>
                <c:pt idx="3">
                  <c:v>0.56330152596692917</c:v>
                </c:pt>
                <c:pt idx="4">
                  <c:v>0.68278988401096707</c:v>
                </c:pt>
                <c:pt idx="5">
                  <c:v>0.78273233663476516</c:v>
                </c:pt>
                <c:pt idx="6">
                  <c:v>0.85761190821288646</c:v>
                </c:pt>
                <c:pt idx="7">
                  <c:v>0.90786516543703877</c:v>
                </c:pt>
                <c:pt idx="8">
                  <c:v>0.93807516008917313</c:v>
                </c:pt>
                <c:pt idx="9">
                  <c:v>0.95434263620316706</c:v>
                </c:pt>
                <c:pt idx="10">
                  <c:v>0.96218902511024029</c:v>
                </c:pt>
                <c:pt idx="11">
                  <c:v>0.96557899736475328</c:v>
                </c:pt>
                <c:pt idx="12">
                  <c:v>0.9668908806158929</c:v>
                </c:pt>
              </c:numCache>
            </c:numRef>
          </c:yVal>
          <c:smooth val="1"/>
        </c:ser>
        <c:ser>
          <c:idx val="2"/>
          <c:order val="2"/>
          <c:tx>
            <c:v>实值</c:v>
          </c:tx>
          <c:marker>
            <c:symbol val="none"/>
          </c:marker>
          <c:xVal>
            <c:numRef>
              <c:f>Delta!$C$41:$O$41</c:f>
              <c:numCache>
                <c:formatCode>0%</c:formatCode>
                <c:ptCount val="13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0.3</c:v>
                </c:pt>
                <c:pt idx="6">
                  <c:v>0.4</c:v>
                </c:pt>
                <c:pt idx="7">
                  <c:v>0.5</c:v>
                </c:pt>
                <c:pt idx="8">
                  <c:v>0.6</c:v>
                </c:pt>
                <c:pt idx="9">
                  <c:v>0.7</c:v>
                </c:pt>
                <c:pt idx="10">
                  <c:v>0.8</c:v>
                </c:pt>
                <c:pt idx="11">
                  <c:v>0.9</c:v>
                </c:pt>
                <c:pt idx="12">
                  <c:v>1</c:v>
                </c:pt>
              </c:numCache>
            </c:numRef>
          </c:xVal>
          <c:yVal>
            <c:numRef>
              <c:f>Delta!$C$48:$O$48</c:f>
              <c:numCache>
                <c:formatCode>0.0000_ </c:formatCode>
                <c:ptCount val="13"/>
                <c:pt idx="0">
                  <c:v>0.8207472571879656</c:v>
                </c:pt>
                <c:pt idx="1">
                  <c:v>0.82819424203685976</c:v>
                </c:pt>
                <c:pt idx="2">
                  <c:v>0.84898640140352633</c:v>
                </c:pt>
                <c:pt idx="3">
                  <c:v>0.87861459594335367</c:v>
                </c:pt>
                <c:pt idx="4">
                  <c:v>0.92089070846455878</c:v>
                </c:pt>
                <c:pt idx="5">
                  <c:v>0.94530487464192636</c:v>
                </c:pt>
                <c:pt idx="6">
                  <c:v>0.95793392856680237</c:v>
                </c:pt>
                <c:pt idx="7">
                  <c:v>0.96378558278236515</c:v>
                </c:pt>
                <c:pt idx="8">
                  <c:v>0.96621421511743488</c:v>
                </c:pt>
                <c:pt idx="9">
                  <c:v>0.96711706609986781</c:v>
                </c:pt>
                <c:pt idx="10">
                  <c:v>0.96741769935921806</c:v>
                </c:pt>
                <c:pt idx="11">
                  <c:v>0.96750736368215651</c:v>
                </c:pt>
                <c:pt idx="12">
                  <c:v>0.96753131661403291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56704"/>
        <c:axId val="34458624"/>
      </c:scatterChart>
      <c:valAx>
        <c:axId val="34456704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利率</a:t>
                </a:r>
                <a:r>
                  <a:rPr lang="en-US" altLang="en-US"/>
                  <a:t> 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34458624"/>
        <c:crosses val="autoZero"/>
        <c:crossBetween val="midCat"/>
      </c:valAx>
      <c:valAx>
        <c:axId val="344586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altLang="en-US"/>
                  <a:t>Delta</a:t>
                </a:r>
              </a:p>
            </c:rich>
          </c:tx>
          <c:overlay val="0"/>
        </c:title>
        <c:numFmt formatCode="0.00_ " sourceLinked="0"/>
        <c:majorTickMark val="out"/>
        <c:minorTickMark val="none"/>
        <c:tickLblPos val="nextTo"/>
        <c:crossAx val="3445670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en-US" sz="1100" b="0"/>
              <a:t>看跌期权</a:t>
            </a:r>
            <a:r>
              <a:rPr lang="en-US" altLang="zh-CN" sz="1100" b="0"/>
              <a:t>Delta</a:t>
            </a:r>
            <a:r>
              <a:rPr lang="zh-CN" altLang="en-US" sz="1100" b="0"/>
              <a:t>与利率的关系</a:t>
            </a:r>
            <a:r>
              <a:rPr lang="en-US" altLang="en-US" sz="1100" b="0"/>
              <a:t> </a:t>
            </a:r>
          </a:p>
        </c:rich>
      </c:tx>
      <c:layout>
        <c:manualLayout>
          <c:xMode val="edge"/>
          <c:yMode val="edge"/>
          <c:x val="0.30754126808529098"/>
          <c:y val="5.82241630276564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38508926053665"/>
          <c:y val="9.0247452692867547E-2"/>
          <c:w val="0.59079903147699753"/>
          <c:h val="0.86899563318777295"/>
        </c:manualLayout>
      </c:layout>
      <c:scatterChart>
        <c:scatterStyle val="smoothMarker"/>
        <c:varyColors val="0"/>
        <c:ser>
          <c:idx val="0"/>
          <c:order val="0"/>
          <c:tx>
            <c:v>实值</c:v>
          </c:tx>
          <c:marker>
            <c:symbol val="none"/>
          </c:marker>
          <c:xVal>
            <c:numRef>
              <c:f>Delta!$C$54:$O$54</c:f>
              <c:numCache>
                <c:formatCode>0%</c:formatCode>
                <c:ptCount val="13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0.3</c:v>
                </c:pt>
                <c:pt idx="6">
                  <c:v>0.4</c:v>
                </c:pt>
                <c:pt idx="7">
                  <c:v>0.5</c:v>
                </c:pt>
                <c:pt idx="8">
                  <c:v>0.6</c:v>
                </c:pt>
                <c:pt idx="9">
                  <c:v>0.7</c:v>
                </c:pt>
                <c:pt idx="10">
                  <c:v>0.8</c:v>
                </c:pt>
                <c:pt idx="11">
                  <c:v>0.9</c:v>
                </c:pt>
                <c:pt idx="12">
                  <c:v>1</c:v>
                </c:pt>
              </c:numCache>
            </c:numRef>
          </c:xVal>
          <c:yVal>
            <c:numRef>
              <c:f>Delta!$C$57:$O$57</c:f>
              <c:numCache>
                <c:formatCode>0.0000_ </c:formatCode>
                <c:ptCount val="13"/>
                <c:pt idx="0">
                  <c:v>-0.93354870368797516</c:v>
                </c:pt>
                <c:pt idx="1">
                  <c:v>-0.93098850887178719</c:v>
                </c:pt>
                <c:pt idx="2">
                  <c:v>-0.92235416560321271</c:v>
                </c:pt>
                <c:pt idx="3">
                  <c:v>-0.90441734133416651</c:v>
                </c:pt>
                <c:pt idx="4">
                  <c:v>-0.85273185397272522</c:v>
                </c:pt>
                <c:pt idx="5">
                  <c:v>-0.77687024911362401</c:v>
                </c:pt>
                <c:pt idx="6">
                  <c:v>-0.67713166935613034</c:v>
                </c:pt>
                <c:pt idx="7">
                  <c:v>-0.55967074221539259</c:v>
                </c:pt>
                <c:pt idx="8">
                  <c:v>-0.43575868455814853</c:v>
                </c:pt>
                <c:pt idx="9">
                  <c:v>-0.31866758680768176</c:v>
                </c:pt>
                <c:pt idx="10">
                  <c:v>-0.21955608193399015</c:v>
                </c:pt>
                <c:pt idx="11">
                  <c:v>-0.1444087920100057</c:v>
                </c:pt>
                <c:pt idx="12">
                  <c:v>-9.3371188624604473E-2</c:v>
                </c:pt>
              </c:numCache>
            </c:numRef>
          </c:yVal>
          <c:smooth val="1"/>
        </c:ser>
        <c:ser>
          <c:idx val="1"/>
          <c:order val="1"/>
          <c:tx>
            <c:v>平价</c:v>
          </c:tx>
          <c:marker>
            <c:symbol val="none"/>
          </c:marker>
          <c:xVal>
            <c:numRef>
              <c:f>Delta!$C$54:$O$54</c:f>
              <c:numCache>
                <c:formatCode>0%</c:formatCode>
                <c:ptCount val="13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0.3</c:v>
                </c:pt>
                <c:pt idx="6">
                  <c:v>0.4</c:v>
                </c:pt>
                <c:pt idx="7">
                  <c:v>0.5</c:v>
                </c:pt>
                <c:pt idx="8">
                  <c:v>0.6</c:v>
                </c:pt>
                <c:pt idx="9">
                  <c:v>0.7</c:v>
                </c:pt>
                <c:pt idx="10">
                  <c:v>0.8</c:v>
                </c:pt>
                <c:pt idx="11">
                  <c:v>0.9</c:v>
                </c:pt>
                <c:pt idx="12">
                  <c:v>1</c:v>
                </c:pt>
              </c:numCache>
            </c:numRef>
          </c:xVal>
          <c:yVal>
            <c:numRef>
              <c:f>Delta!$C$59:$O$59</c:f>
              <c:numCache>
                <c:formatCode>0.0000_ </c:formatCode>
                <c:ptCount val="13"/>
                <c:pt idx="0">
                  <c:v>-0.53395937686909023</c:v>
                </c:pt>
                <c:pt idx="1">
                  <c:v>-0.52154692705558636</c:v>
                </c:pt>
                <c:pt idx="2">
                  <c:v>-0.48421782203801678</c:v>
                </c:pt>
                <c:pt idx="3">
                  <c:v>-0.42252261254068563</c:v>
                </c:pt>
                <c:pt idx="4">
                  <c:v>-0.30691301871109866</c:v>
                </c:pt>
                <c:pt idx="5">
                  <c:v>-0.21021484205767402</c:v>
                </c:pt>
                <c:pt idx="6">
                  <c:v>-0.13776596923033471</c:v>
                </c:pt>
                <c:pt idx="7">
                  <c:v>-8.9144005121021275E-2</c:v>
                </c:pt>
                <c:pt idx="8">
                  <c:v>-5.991467041010283E-2</c:v>
                </c:pt>
                <c:pt idx="9">
                  <c:v>-4.4175260002620162E-2</c:v>
                </c:pt>
                <c:pt idx="10">
                  <c:v>-3.6583576181495166E-2</c:v>
                </c:pt>
                <c:pt idx="11">
                  <c:v>-3.330364730931689E-2</c:v>
                </c:pt>
                <c:pt idx="12">
                  <c:v>-3.2034349678160282E-2</c:v>
                </c:pt>
              </c:numCache>
            </c:numRef>
          </c:yVal>
          <c:smooth val="1"/>
        </c:ser>
        <c:ser>
          <c:idx val="2"/>
          <c:order val="2"/>
          <c:tx>
            <c:v>虚值</c:v>
          </c:tx>
          <c:marker>
            <c:symbol val="none"/>
          </c:marker>
          <c:xVal>
            <c:numRef>
              <c:f>Delta!$C$54:$O$54</c:f>
              <c:numCache>
                <c:formatCode>0%</c:formatCode>
                <c:ptCount val="13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0.3</c:v>
                </c:pt>
                <c:pt idx="6">
                  <c:v>0.4</c:v>
                </c:pt>
                <c:pt idx="7">
                  <c:v>0.5</c:v>
                </c:pt>
                <c:pt idx="8">
                  <c:v>0.6</c:v>
                </c:pt>
                <c:pt idx="9">
                  <c:v>0.7</c:v>
                </c:pt>
                <c:pt idx="10">
                  <c:v>0.8</c:v>
                </c:pt>
                <c:pt idx="11">
                  <c:v>0.9</c:v>
                </c:pt>
                <c:pt idx="12">
                  <c:v>1</c:v>
                </c:pt>
              </c:numCache>
            </c:numRef>
          </c:xVal>
          <c:yVal>
            <c:numRef>
              <c:f>Delta!$C$61:$O$61</c:f>
              <c:numCache>
                <c:formatCode>0.0000_ </c:formatCode>
                <c:ptCount val="13"/>
                <c:pt idx="0">
                  <c:v>-0.17343394058273898</c:v>
                </c:pt>
                <c:pt idx="1">
                  <c:v>-0.16622869558875858</c:v>
                </c:pt>
                <c:pt idx="2">
                  <c:v>-0.14611147966438839</c:v>
                </c:pt>
                <c:pt idx="3">
                  <c:v>-0.11744505899610024</c:v>
                </c:pt>
                <c:pt idx="4">
                  <c:v>-7.6541289982309593E-2</c:v>
                </c:pt>
                <c:pt idx="5">
                  <c:v>-5.2919642805492106E-2</c:v>
                </c:pt>
                <c:pt idx="6">
                  <c:v>-4.070054616204536E-2</c:v>
                </c:pt>
                <c:pt idx="7">
                  <c:v>-3.5038845071106668E-2</c:v>
                </c:pt>
                <c:pt idx="8">
                  <c:v>-3.2689049639861946E-2</c:v>
                </c:pt>
                <c:pt idx="9">
                  <c:v>-3.1815506500795253E-2</c:v>
                </c:pt>
                <c:pt idx="10">
                  <c:v>-3.1524632230078946E-2</c:v>
                </c:pt>
                <c:pt idx="11">
                  <c:v>-3.1437878540216561E-2</c:v>
                </c:pt>
                <c:pt idx="12">
                  <c:v>-3.141470315501093E-2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95808"/>
        <c:axId val="36297728"/>
      </c:scatterChart>
      <c:valAx>
        <c:axId val="36295808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利率</a:t>
                </a:r>
                <a:r>
                  <a:rPr lang="en-US" altLang="en-US"/>
                  <a:t> 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36297728"/>
        <c:crosses val="autoZero"/>
        <c:crossBetween val="midCat"/>
        <c:majorUnit val="0.5"/>
      </c:valAx>
      <c:valAx>
        <c:axId val="3629772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altLang="en-US"/>
                  <a:t>Delta</a:t>
                </a:r>
              </a:p>
            </c:rich>
          </c:tx>
          <c:overlay val="0"/>
        </c:title>
        <c:numFmt formatCode="0.00_ " sourceLinked="0"/>
        <c:majorTickMark val="out"/>
        <c:minorTickMark val="none"/>
        <c:tickLblPos val="nextTo"/>
        <c:crossAx val="3629580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CA40551-BB72-41D3-90F0-DE59CC221F91}" type="datetimeFigureOut">
              <a:rPr lang="zh-CN" altLang="en-US" smtClean="0"/>
              <a:t>2013/9/22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528D525-BC54-4357-BEE0-DCCB8AC1C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92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4912-9744-409D-8085-B97C9A000F49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9B4FC3-438F-4094-8A67-A72A5430CD59}" type="datetime1">
              <a:rPr lang="zh-CN" altLang="en-US" smtClean="0"/>
              <a:pPr/>
              <a:t>2013/9/22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32D1B0-F0D1-4F4D-8301-637F6504F87D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52</a:t>
            </a:fld>
            <a:endParaRPr lang="en-US" altLang="zh-C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z="26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灯片编号占位符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B23780-2C93-48FA-8C11-F58CABE1936E}" type="slidenum">
              <a:rPr lang="zh-CN" altLang="en-US" smtClean="0"/>
              <a:pPr>
                <a:defRPr/>
              </a:pPr>
              <a:t>72</a:t>
            </a:fld>
            <a:endParaRPr lang="zh-CN" altLang="en-US" smtClean="0"/>
          </a:p>
        </p:txBody>
      </p:sp>
      <p:sp>
        <p:nvSpPr>
          <p:cNvPr id="33792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337925" name="灯片编号占位符 3"/>
          <p:cNvSpPr txBox="1">
            <a:spLocks noGrp="1"/>
          </p:cNvSpPr>
          <p:nvPr/>
        </p:nvSpPr>
        <p:spPr bwMode="auto">
          <a:xfrm>
            <a:off x="4021138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/>
            <a:fld id="{773F800C-FC50-4F86-BE2A-D2DE8103261A}" type="slidenum">
              <a:rPr lang="zh-CN" altLang="en-US" sz="1300"/>
              <a:pPr algn="r"/>
              <a:t>72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FFAE2D4-1AA9-4BD0-96C2-4F08A330AFE4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z="26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89176-44D7-42BE-A334-7DC5347B7419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en-US" altLang="zh-C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z="26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E07F6E6-CA10-4550-983E-7156A9A2C367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5</a:t>
            </a:fld>
            <a:endParaRPr lang="en-US" altLang="zh-C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z="26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37DC319-44C1-4360-A97D-C0FEFA519E32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6</a:t>
            </a:fld>
            <a:endParaRPr lang="en-US" altLang="zh-CN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B491AFA-0F38-4C45-AA1C-8BC547200B70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26</a:t>
            </a:fld>
            <a:endParaRPr lang="en-US" altLang="zh-CN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E48EE7E-2001-42AB-B277-629C11FAE54D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27</a:t>
            </a:fld>
            <a:endParaRPr lang="en-US" altLang="zh-CN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AA4C7F-0D36-47E7-A4DC-9795832AF2A0}" type="slidenum">
              <a:rPr lang="en-US" altLang="zh-CN">
                <a:latin typeface="Calibri" pitchFamily="34" charset="0"/>
              </a:rPr>
              <a:pPr eaLnBrk="1" hangingPunct="1"/>
              <a:t>42</a:t>
            </a:fld>
            <a:endParaRPr lang="en-US" altLang="zh-CN">
              <a:latin typeface="Calibri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z="26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CE7B7B0-DD68-46A6-8660-80A6A83024C0}" type="slidenum">
              <a:rPr lang="en-US" altLang="zh-CN">
                <a:latin typeface="Calibri" pitchFamily="34" charset="0"/>
              </a:rPr>
              <a:pPr eaLnBrk="1" hangingPunct="1"/>
              <a:t>44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4509" y="1196752"/>
            <a:ext cx="8229600" cy="1584176"/>
          </a:xfrm>
        </p:spPr>
        <p:txBody>
          <a:bodyPr/>
          <a:lstStyle>
            <a:lvl1pPr algn="ctr" defTabSz="0">
              <a:defRPr sz="3600" b="1">
                <a:solidFill>
                  <a:srgbClr val="006600"/>
                </a:solidFill>
                <a:latin typeface="Adobe Jenson Pro Capt" pitchFamily="18" charset="0"/>
                <a:ea typeface="楷体" pitchFamily="49" charset="-122"/>
              </a:defRPr>
            </a:lvl1pPr>
          </a:lstStyle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单击此处编辑章节标题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3692" y="6525344"/>
            <a:ext cx="9144000" cy="0"/>
          </a:xfrm>
          <a:prstGeom prst="line">
            <a:avLst/>
          </a:prstGeom>
          <a:ln w="12700">
            <a:solidFill>
              <a:srgbClr val="006600"/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 txBox="1">
            <a:spLocks/>
          </p:cNvSpPr>
          <p:nvPr/>
        </p:nvSpPr>
        <p:spPr bwMode="auto">
          <a:xfrm>
            <a:off x="457200" y="2996952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600" b="1">
                <a:latin typeface="楷体" pitchFamily="49" charset="-122"/>
                <a:ea typeface="楷体" pitchFamily="49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0" baseline="0" dirty="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  <a:cs typeface="Arial" pitchFamily="34" charset="0"/>
              </a:rPr>
              <a:t>郑振龙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dobe Jenson Pro" pitchFamily="18" charset="0"/>
              <a:ea typeface="Adobe 黑体 Std R" pitchFamily="34" charset="-122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baseline="0" dirty="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  <a:cs typeface="Arial" pitchFamily="34" charset="0"/>
              </a:rPr>
              <a:t>厦门大学金融系  </a:t>
            </a:r>
            <a:endParaRPr lang="en-US" altLang="zh-CN" sz="1800" b="0" baseline="0" dirty="0" smtClean="0">
              <a:solidFill>
                <a:srgbClr val="2A0015"/>
              </a:solidFill>
              <a:latin typeface="Adobe 楷体 Std R" pitchFamily="18" charset="-122"/>
              <a:ea typeface="Adobe 楷体 Std R" pitchFamily="18" charset="-122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baseline="0" dirty="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  <a:cs typeface="Arial" pitchFamily="34" charset="0"/>
              </a:rPr>
              <a:t>厦门大学金融工程研究中心  </a:t>
            </a:r>
            <a:endParaRPr lang="en-US" altLang="zh-CN" sz="1800" b="0" baseline="0" dirty="0" smtClean="0">
              <a:solidFill>
                <a:srgbClr val="2A0015"/>
              </a:solidFill>
              <a:latin typeface="Adobe 楷体 Std R" pitchFamily="18" charset="-122"/>
              <a:ea typeface="Adobe 楷体 Std R" pitchFamily="18" charset="-122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1" baseline="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dirty="0" smtClean="0">
                <a:solidFill>
                  <a:srgbClr val="2A0015"/>
                </a:solidFill>
                <a:latin typeface="Adobe Jenson Pro Capt" pitchFamily="18" charset="0"/>
                <a:cs typeface="Arial" pitchFamily="34" charset="0"/>
              </a:rPr>
              <a:t>http://</a:t>
            </a:r>
            <a:r>
              <a:rPr lang="en-US" altLang="zh-CN" sz="1800" b="1" baseline="0" dirty="0" smtClean="0">
                <a:solidFill>
                  <a:srgbClr val="2A0015"/>
                </a:solidFill>
                <a:latin typeface="Adobe Jenson Pro Capt" pitchFamily="18" charset="0"/>
                <a:cs typeface="Arial" pitchFamily="34" charset="0"/>
              </a:rPr>
              <a:t> efinance.org.cn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baseline="0" dirty="0" smtClean="0">
                <a:solidFill>
                  <a:srgbClr val="2A0015"/>
                </a:solidFill>
                <a:latin typeface="Adobe Jenson Pro Capt" pitchFamily="18" charset="0"/>
                <a:cs typeface="Arial" pitchFamily="34" charset="0"/>
              </a:rPr>
              <a:t>zlzheng@xmu.edu.cn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1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1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>
              <a:defRPr/>
            </a:pPr>
            <a:endParaRPr lang="en-US" altLang="zh-CN" sz="1800" b="1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>
              <a:defRPr/>
            </a:pPr>
            <a:endParaRPr lang="en-US" altLang="zh-CN" sz="1800" b="1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>
              <a:defRPr/>
            </a:pPr>
            <a:endParaRPr lang="en-US" altLang="zh-CN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dobe Jenson Pro Capt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dobe Jenson Pro" pitchFamily="18" charset="0"/>
              <a:ea typeface="Adobe 黑体 Std R" pitchFamily="34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29" name="图片 28" descr="11824837100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920" y="4797152"/>
            <a:ext cx="1556792" cy="1556792"/>
          </a:xfrm>
          <a:prstGeom prst="rect">
            <a:avLst/>
          </a:prstGeom>
          <a:ln>
            <a:noFill/>
          </a:ln>
        </p:spPr>
      </p:pic>
      <p:sp>
        <p:nvSpPr>
          <p:cNvPr id="30" name="TextBox 29"/>
          <p:cNvSpPr txBox="1"/>
          <p:nvPr userDrawn="1"/>
        </p:nvSpPr>
        <p:spPr>
          <a:xfrm>
            <a:off x="2595232" y="6522366"/>
            <a:ext cx="3488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 smtClean="0">
                <a:solidFill>
                  <a:srgbClr val="2A0015"/>
                </a:solidFill>
                <a:latin typeface="Adobe Jenson Pro" pitchFamily="18" charset="0"/>
                <a:ea typeface="Adobe 黑体 Std R" pitchFamily="34" charset="-122"/>
              </a:rPr>
              <a:t>Copyright © 2013 </a:t>
            </a:r>
            <a:r>
              <a:rPr lang="en-US" altLang="zh-CN" sz="1400" dirty="0" err="1" smtClean="0">
                <a:solidFill>
                  <a:srgbClr val="2A0015"/>
                </a:solidFill>
                <a:latin typeface="Adobe Jenson Pro" pitchFamily="18" charset="0"/>
                <a:ea typeface="Adobe 黑体 Std R" pitchFamily="34" charset="-122"/>
              </a:rPr>
              <a:t>Zhenlong</a:t>
            </a:r>
            <a:r>
              <a:rPr lang="en-US" altLang="zh-CN" sz="1400" dirty="0" smtClean="0">
                <a:solidFill>
                  <a:srgbClr val="2A0015"/>
                </a:solidFill>
                <a:latin typeface="Adobe Jenson Pro" pitchFamily="18" charset="0"/>
                <a:ea typeface="Adobe 黑体 Std R" pitchFamily="34" charset="-122"/>
              </a:rPr>
              <a:t> </a:t>
            </a:r>
            <a:r>
              <a:rPr lang="en-US" altLang="zh-CN" sz="1400" dirty="0" err="1" smtClean="0">
                <a:solidFill>
                  <a:srgbClr val="2A0015"/>
                </a:solidFill>
                <a:latin typeface="Adobe Jenson Pro" pitchFamily="18" charset="0"/>
                <a:ea typeface="Adobe 黑体 Std R" pitchFamily="34" charset="-122"/>
              </a:rPr>
              <a:t>Zheng</a:t>
            </a:r>
            <a:endParaRPr lang="en-US" altLang="zh-CN" sz="1400" dirty="0" smtClean="0">
              <a:solidFill>
                <a:srgbClr val="2A0015"/>
              </a:solidFill>
              <a:latin typeface="Adobe Jenson Pro" pitchFamily="18" charset="0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54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2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1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2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23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92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67" y="14520"/>
            <a:ext cx="2565366" cy="113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3894"/>
            <a:ext cx="9144000" cy="2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051720" y="2636912"/>
            <a:ext cx="5688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latin typeface="Bradley Hand ITC" pitchFamily="66" charset="0"/>
                <a:ea typeface="Adobe 仿宋 Std R" pitchFamily="18" charset="-122"/>
                <a:cs typeface="Arial Unicode MS" pitchFamily="34" charset="-122"/>
              </a:rPr>
              <a:t>The End.</a:t>
            </a:r>
            <a:endParaRPr lang="zh-CN" altLang="en-US" sz="9600" dirty="0">
              <a:latin typeface="Bradley Hand ITC" pitchFamily="66" charset="0"/>
              <a:ea typeface="Adobe 仿宋 Std R" pitchFamily="18" charset="-122"/>
              <a:cs typeface="Arial Unicode MS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395536" y="1052736"/>
            <a:ext cx="83529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8172400" y="6394471"/>
            <a:ext cx="973833" cy="46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21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Copyright@2013 Zheng Zhenlong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2B108-31DF-4FE0-8872-C4A8491C00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94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13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7544" y="332656"/>
            <a:ext cx="8229600" cy="846931"/>
          </a:xfrm>
        </p:spPr>
        <p:txBody>
          <a:bodyPr bIns="36000" anchor="b"/>
          <a:lstStyle>
            <a:lvl1pPr>
              <a:defRPr>
                <a:latin typeface="Adobe Jenson Pro Capt" pitchFamily="18" charset="0"/>
                <a:ea typeface="Adobe 黑体 Std R" pitchFamily="34" charset="-122"/>
              </a:defRPr>
            </a:lvl1pPr>
          </a:lstStyle>
          <a:p>
            <a:r>
              <a:rPr lang="zh-TW" altLang="en-US" dirty="0" smtClean="0"/>
              <a:t>按一下此處編輯母版標題樣式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5184576"/>
          </a:xfr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1pPr>
            <a:lvl2pPr marL="669925" indent="-325438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2pPr>
            <a:lvl3pPr marL="1022350" indent="-350838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3pPr>
            <a:lvl4pPr marL="1339850" indent="-315913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4pPr>
            <a:lvl5pPr marL="1681163" indent="-339725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5pPr>
          </a:lstStyle>
          <a:p>
            <a:pPr lvl="0"/>
            <a:r>
              <a:rPr lang="zh-TW" altLang="en-US" dirty="0" smtClean="0"/>
              <a:t>按一下此處編輯母版文本樣式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第二級</a:t>
            </a:r>
          </a:p>
          <a:p>
            <a:pPr lvl="2"/>
            <a:r>
              <a:rPr lang="zh-CN" altLang="en-US" dirty="0" smtClean="0"/>
              <a:t>第三級</a:t>
            </a:r>
          </a:p>
          <a:p>
            <a:pPr lvl="3"/>
            <a:r>
              <a:rPr lang="zh-CN" altLang="en-US" dirty="0" smtClean="0"/>
              <a:t>第四級</a:t>
            </a:r>
          </a:p>
          <a:p>
            <a:pPr lvl="4"/>
            <a:r>
              <a:rPr lang="zh-CN" altLang="en-US" dirty="0" smtClean="0"/>
              <a:t>第五級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Jenson Pro Capt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75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83568" y="2492896"/>
            <a:ext cx="7772400" cy="1362075"/>
          </a:xfrm>
        </p:spPr>
        <p:txBody>
          <a:bodyPr/>
          <a:lstStyle>
            <a:lvl1pPr algn="l">
              <a:defRPr sz="4000" b="0" cap="all" baseline="0">
                <a:solidFill>
                  <a:srgbClr val="002060"/>
                </a:solidFill>
                <a:latin typeface="Adobe Jenson Pro" pitchFamily="18" charset="0"/>
              </a:defRPr>
            </a:lvl1pPr>
          </a:lstStyle>
          <a:p>
            <a:r>
              <a:rPr lang="zh-CN" altLang="en-US" dirty="0" smtClean="0"/>
              <a:t>    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3568" y="4077072"/>
            <a:ext cx="7772400" cy="1500187"/>
          </a:xfrm>
        </p:spPr>
        <p:txBody>
          <a:bodyPr anchor="t"/>
          <a:lstStyle>
            <a:lvl1pPr marL="0" indent="0">
              <a:buNone/>
              <a:defRPr sz="3600" b="0">
                <a:solidFill>
                  <a:srgbClr val="0020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8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8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27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3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1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84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按一下此處編輯母版標題樣式</a:t>
            </a:r>
            <a:endParaRPr lang="zh-CN" alt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按一下此處編輯母版文本樣式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第二級</a:t>
            </a:r>
          </a:p>
          <a:p>
            <a:pPr lvl="2"/>
            <a:r>
              <a:rPr lang="zh-CN" altLang="en-US" dirty="0" smtClean="0"/>
              <a:t>第三級</a:t>
            </a:r>
          </a:p>
          <a:p>
            <a:pPr lvl="3"/>
            <a:r>
              <a:rPr lang="zh-CN" altLang="en-US" dirty="0" smtClean="0"/>
              <a:t>第四級</a:t>
            </a:r>
          </a:p>
          <a:p>
            <a:pPr lvl="4"/>
            <a:r>
              <a:rPr lang="zh-CN" altLang="en-US" dirty="0" smtClean="0"/>
              <a:t>第五級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224" y="6525344"/>
            <a:ext cx="21336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A0015"/>
                </a:solidFill>
                <a:latin typeface="Adobe Jenson Pro Capt" pitchFamily="18" charset="0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453336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467544" y="1196752"/>
            <a:ext cx="8208912" cy="0"/>
          </a:xfrm>
          <a:prstGeom prst="line">
            <a:avLst/>
          </a:prstGeom>
          <a:ln w="12700">
            <a:solidFill>
              <a:srgbClr val="006600"/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3282516" y="6562097"/>
            <a:ext cx="25789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2A0015"/>
                </a:solidFill>
                <a:latin typeface="Adobe Jenson Pro Capt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</a:rPr>
              <a:t>Copyright © 2013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</a:rPr>
              <a:t>Zhenlong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</a:rPr>
              <a:t>Zheng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234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8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0">
          <a:solidFill>
            <a:srgbClr val="006600"/>
          </a:solidFill>
          <a:latin typeface="Adobe Jenson Pro Capt" pitchFamily="18" charset="0"/>
          <a:ea typeface="Adobe 黑体 Std R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chemeClr val="accent6">
            <a:lumMod val="75000"/>
          </a:schemeClr>
        </a:buClr>
        <a:buSzPct val="65000"/>
        <a:buFontTx/>
        <a:buBlip>
          <a:blip r:embed="rId18"/>
        </a:buBlip>
        <a:defRPr sz="30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  <a:cs typeface="+mn-cs"/>
        </a:defRPr>
      </a:lvl1pPr>
      <a:lvl2pPr marL="669925" indent="-325438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rgbClr val="000066"/>
        </a:buClr>
        <a:buSzPct val="60000"/>
        <a:buFontTx/>
        <a:buBlip>
          <a:blip r:embed="rId18"/>
        </a:buBlip>
        <a:defRPr sz="26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</a:defRPr>
      </a:lvl2pPr>
      <a:lvl3pPr marL="1022350" indent="-350838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chemeClr val="accent6">
            <a:lumMod val="75000"/>
          </a:schemeClr>
        </a:buClr>
        <a:buSzPct val="65000"/>
        <a:buFontTx/>
        <a:buBlip>
          <a:blip r:embed="rId18"/>
        </a:buBlip>
        <a:defRPr sz="22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</a:defRPr>
      </a:lvl3pPr>
      <a:lvl4pPr marL="1339850" indent="-315913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rgbClr val="000066"/>
        </a:buClr>
        <a:buSzPct val="70000"/>
        <a:buFontTx/>
        <a:buBlip>
          <a:blip r:embed="rId18"/>
        </a:buBlip>
        <a:defRPr sz="20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</a:defRPr>
      </a:lvl4pPr>
      <a:lvl5pPr marL="1681163" indent="-339725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chemeClr val="accent6">
            <a:lumMod val="75000"/>
          </a:schemeClr>
        </a:buClr>
        <a:buSzPct val="75000"/>
        <a:buFontTx/>
        <a:buBlip>
          <a:blip r:embed="rId18"/>
        </a:buBlip>
        <a:defRPr sz="20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18</a:t>
            </a:r>
            <a:r>
              <a:rPr lang="zh-CN" altLang="en-US" dirty="0" smtClean="0"/>
              <a:t>章  期权的风险管理与复制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32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期权的</a:t>
            </a:r>
            <a:r>
              <a:rPr lang="en-US" altLang="zh-CN" dirty="0"/>
              <a:t>Delta</a:t>
            </a:r>
            <a:r>
              <a:rPr lang="zh-CN" altLang="en-US" dirty="0"/>
              <a:t>（</a:t>
            </a:r>
            <a:r>
              <a:rPr lang="el-GR" altLang="zh-CN" dirty="0"/>
              <a:t>Δ</a:t>
            </a:r>
            <a:r>
              <a:rPr lang="zh-CN" altLang="el-GR" dirty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980407" y="2052229"/>
            <a:ext cx="5456238" cy="3365500"/>
            <a:chOff x="1113" y="1685"/>
            <a:chExt cx="3437" cy="212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113" y="1685"/>
              <a:ext cx="12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zh-CN" altLang="en-US" sz="2400" dirty="0" smtClean="0">
                  <a:ea typeface="宋体" pitchFamily="2" charset="-122"/>
                </a:rPr>
                <a:t>看涨期权价格</a:t>
              </a:r>
              <a:endParaRPr lang="en-US" altLang="zh-CN" sz="2400" dirty="0">
                <a:ea typeface="宋体" pitchFamily="2" charset="-122"/>
              </a:endParaRPr>
            </a:p>
          </p:txBody>
        </p: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1276" y="1938"/>
              <a:ext cx="3274" cy="1867"/>
              <a:chOff x="1276" y="1938"/>
              <a:chExt cx="3274" cy="1867"/>
            </a:xfrm>
          </p:grpSpPr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>
                <a:off x="1494" y="1938"/>
                <a:ext cx="0" cy="15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1494" y="3492"/>
                <a:ext cx="26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494" y="2292"/>
                <a:ext cx="2533" cy="1196"/>
                <a:chOff x="1494" y="2292"/>
                <a:chExt cx="2533" cy="1196"/>
              </a:xfrm>
            </p:grpSpPr>
            <p:sp>
              <p:nvSpPr>
                <p:cNvPr id="20" name="Freeform 7"/>
                <p:cNvSpPr>
                  <a:spLocks/>
                </p:cNvSpPr>
                <p:nvPr/>
              </p:nvSpPr>
              <p:spPr bwMode="auto">
                <a:xfrm>
                  <a:off x="1494" y="3455"/>
                  <a:ext cx="461" cy="33"/>
                </a:xfrm>
                <a:custGeom>
                  <a:avLst/>
                  <a:gdLst>
                    <a:gd name="T0" fmla="*/ 0 w 461"/>
                    <a:gd name="T1" fmla="*/ 32 h 33"/>
                    <a:gd name="T2" fmla="*/ 6 w 461"/>
                    <a:gd name="T3" fmla="*/ 30 h 33"/>
                    <a:gd name="T4" fmla="*/ 17 w 461"/>
                    <a:gd name="T5" fmla="*/ 30 h 33"/>
                    <a:gd name="T6" fmla="*/ 24 w 461"/>
                    <a:gd name="T7" fmla="*/ 28 h 33"/>
                    <a:gd name="T8" fmla="*/ 35 w 461"/>
                    <a:gd name="T9" fmla="*/ 30 h 33"/>
                    <a:gd name="T10" fmla="*/ 42 w 461"/>
                    <a:gd name="T11" fmla="*/ 28 h 33"/>
                    <a:gd name="T12" fmla="*/ 143 w 461"/>
                    <a:gd name="T13" fmla="*/ 30 h 33"/>
                    <a:gd name="T14" fmla="*/ 244 w 461"/>
                    <a:gd name="T15" fmla="*/ 28 h 33"/>
                    <a:gd name="T16" fmla="*/ 368 w 461"/>
                    <a:gd name="T17" fmla="*/ 18 h 33"/>
                    <a:gd name="T18" fmla="*/ 415 w 461"/>
                    <a:gd name="T19" fmla="*/ 7 h 33"/>
                    <a:gd name="T20" fmla="*/ 460 w 461"/>
                    <a:gd name="T21" fmla="*/ 0 h 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61"/>
                    <a:gd name="T34" fmla="*/ 0 h 33"/>
                    <a:gd name="T35" fmla="*/ 461 w 461"/>
                    <a:gd name="T36" fmla="*/ 33 h 3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61" h="33">
                      <a:moveTo>
                        <a:pt x="0" y="32"/>
                      </a:moveTo>
                      <a:lnTo>
                        <a:pt x="6" y="30"/>
                      </a:lnTo>
                      <a:lnTo>
                        <a:pt x="17" y="30"/>
                      </a:lnTo>
                      <a:lnTo>
                        <a:pt x="24" y="28"/>
                      </a:lnTo>
                      <a:lnTo>
                        <a:pt x="35" y="30"/>
                      </a:lnTo>
                      <a:lnTo>
                        <a:pt x="42" y="28"/>
                      </a:lnTo>
                      <a:lnTo>
                        <a:pt x="143" y="30"/>
                      </a:lnTo>
                      <a:lnTo>
                        <a:pt x="244" y="28"/>
                      </a:lnTo>
                      <a:lnTo>
                        <a:pt x="368" y="18"/>
                      </a:lnTo>
                      <a:lnTo>
                        <a:pt x="415" y="7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" name="Freeform 8"/>
                <p:cNvSpPr>
                  <a:spLocks/>
                </p:cNvSpPr>
                <p:nvPr/>
              </p:nvSpPr>
              <p:spPr bwMode="auto">
                <a:xfrm>
                  <a:off x="1962" y="3274"/>
                  <a:ext cx="685" cy="179"/>
                </a:xfrm>
                <a:custGeom>
                  <a:avLst/>
                  <a:gdLst>
                    <a:gd name="T0" fmla="*/ 0 w 685"/>
                    <a:gd name="T1" fmla="*/ 178 h 179"/>
                    <a:gd name="T2" fmla="*/ 204 w 685"/>
                    <a:gd name="T3" fmla="*/ 143 h 179"/>
                    <a:gd name="T4" fmla="*/ 469 w 685"/>
                    <a:gd name="T5" fmla="*/ 69 h 179"/>
                    <a:gd name="T6" fmla="*/ 684 w 685"/>
                    <a:gd name="T7" fmla="*/ 0 h 17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"/>
                    <a:gd name="T13" fmla="*/ 0 h 179"/>
                    <a:gd name="T14" fmla="*/ 685 w 685"/>
                    <a:gd name="T15" fmla="*/ 179 h 17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" h="179">
                      <a:moveTo>
                        <a:pt x="0" y="178"/>
                      </a:moveTo>
                      <a:lnTo>
                        <a:pt x="204" y="143"/>
                      </a:lnTo>
                      <a:lnTo>
                        <a:pt x="469" y="69"/>
                      </a:lnTo>
                      <a:lnTo>
                        <a:pt x="684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" name="Freeform 9"/>
                <p:cNvSpPr>
                  <a:spLocks/>
                </p:cNvSpPr>
                <p:nvPr/>
              </p:nvSpPr>
              <p:spPr bwMode="auto">
                <a:xfrm>
                  <a:off x="2646" y="2959"/>
                  <a:ext cx="640" cy="316"/>
                </a:xfrm>
                <a:custGeom>
                  <a:avLst/>
                  <a:gdLst>
                    <a:gd name="T0" fmla="*/ 0 w 640"/>
                    <a:gd name="T1" fmla="*/ 315 h 316"/>
                    <a:gd name="T2" fmla="*/ 220 w 640"/>
                    <a:gd name="T3" fmla="*/ 224 h 316"/>
                    <a:gd name="T4" fmla="*/ 381 w 640"/>
                    <a:gd name="T5" fmla="*/ 146 h 316"/>
                    <a:gd name="T6" fmla="*/ 639 w 640"/>
                    <a:gd name="T7" fmla="*/ 0 h 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40"/>
                    <a:gd name="T13" fmla="*/ 0 h 316"/>
                    <a:gd name="T14" fmla="*/ 640 w 640"/>
                    <a:gd name="T15" fmla="*/ 316 h 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40" h="316">
                      <a:moveTo>
                        <a:pt x="0" y="315"/>
                      </a:moveTo>
                      <a:lnTo>
                        <a:pt x="220" y="224"/>
                      </a:lnTo>
                      <a:lnTo>
                        <a:pt x="381" y="146"/>
                      </a:lnTo>
                      <a:lnTo>
                        <a:pt x="639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0"/>
                <p:cNvSpPr>
                  <a:spLocks/>
                </p:cNvSpPr>
                <p:nvPr/>
              </p:nvSpPr>
              <p:spPr bwMode="auto">
                <a:xfrm>
                  <a:off x="3285" y="2535"/>
                  <a:ext cx="539" cy="425"/>
                </a:xfrm>
                <a:custGeom>
                  <a:avLst/>
                  <a:gdLst>
                    <a:gd name="T0" fmla="*/ 0 w 539"/>
                    <a:gd name="T1" fmla="*/ 424 h 425"/>
                    <a:gd name="T2" fmla="*/ 210 w 539"/>
                    <a:gd name="T3" fmla="*/ 285 h 425"/>
                    <a:gd name="T4" fmla="*/ 333 w 539"/>
                    <a:gd name="T5" fmla="*/ 190 h 425"/>
                    <a:gd name="T6" fmla="*/ 467 w 539"/>
                    <a:gd name="T7" fmla="*/ 73 h 425"/>
                    <a:gd name="T8" fmla="*/ 538 w 539"/>
                    <a:gd name="T9" fmla="*/ 0 h 4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9"/>
                    <a:gd name="T16" fmla="*/ 0 h 425"/>
                    <a:gd name="T17" fmla="*/ 539 w 539"/>
                    <a:gd name="T18" fmla="*/ 425 h 4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9" h="425">
                      <a:moveTo>
                        <a:pt x="0" y="424"/>
                      </a:moveTo>
                      <a:lnTo>
                        <a:pt x="210" y="285"/>
                      </a:lnTo>
                      <a:lnTo>
                        <a:pt x="333" y="190"/>
                      </a:lnTo>
                      <a:lnTo>
                        <a:pt x="467" y="73"/>
                      </a:lnTo>
                      <a:lnTo>
                        <a:pt x="538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1"/>
                <p:cNvSpPr>
                  <a:spLocks/>
                </p:cNvSpPr>
                <p:nvPr/>
              </p:nvSpPr>
              <p:spPr bwMode="auto">
                <a:xfrm>
                  <a:off x="3823" y="2292"/>
                  <a:ext cx="204" cy="244"/>
                </a:xfrm>
                <a:custGeom>
                  <a:avLst/>
                  <a:gdLst>
                    <a:gd name="T0" fmla="*/ 0 w 204"/>
                    <a:gd name="T1" fmla="*/ 243 h 244"/>
                    <a:gd name="T2" fmla="*/ 54 w 204"/>
                    <a:gd name="T3" fmla="*/ 191 h 244"/>
                    <a:gd name="T4" fmla="*/ 107 w 204"/>
                    <a:gd name="T5" fmla="*/ 130 h 244"/>
                    <a:gd name="T6" fmla="*/ 161 w 204"/>
                    <a:gd name="T7" fmla="*/ 60 h 244"/>
                    <a:gd name="T8" fmla="*/ 203 w 204"/>
                    <a:gd name="T9" fmla="*/ 0 h 2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4"/>
                    <a:gd name="T16" fmla="*/ 0 h 244"/>
                    <a:gd name="T17" fmla="*/ 204 w 204"/>
                    <a:gd name="T18" fmla="*/ 244 h 2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4" h="244">
                      <a:moveTo>
                        <a:pt x="0" y="243"/>
                      </a:moveTo>
                      <a:lnTo>
                        <a:pt x="54" y="191"/>
                      </a:lnTo>
                      <a:lnTo>
                        <a:pt x="107" y="130"/>
                      </a:lnTo>
                      <a:lnTo>
                        <a:pt x="161" y="60"/>
                      </a:lnTo>
                      <a:lnTo>
                        <a:pt x="203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2190" y="2812"/>
                <a:ext cx="1561" cy="675"/>
              </a:xfrm>
              <a:custGeom>
                <a:avLst/>
                <a:gdLst>
                  <a:gd name="T0" fmla="*/ 0 w 1561"/>
                  <a:gd name="T1" fmla="*/ 674 h 675"/>
                  <a:gd name="T2" fmla="*/ 1560 w 1561"/>
                  <a:gd name="T3" fmla="*/ 0 h 675"/>
                  <a:gd name="T4" fmla="*/ 0 60000 65536"/>
                  <a:gd name="T5" fmla="*/ 0 60000 65536"/>
                  <a:gd name="T6" fmla="*/ 0 w 1561"/>
                  <a:gd name="T7" fmla="*/ 0 h 675"/>
                  <a:gd name="T8" fmla="*/ 1561 w 1561"/>
                  <a:gd name="T9" fmla="*/ 675 h 6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61" h="675">
                    <a:moveTo>
                      <a:pt x="0" y="674"/>
                    </a:moveTo>
                    <a:lnTo>
                      <a:pt x="156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2838" y="3201"/>
                <a:ext cx="0" cy="2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H="1">
                <a:off x="1494" y="3208"/>
                <a:ext cx="13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2732" y="3514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zh-CN" sz="2400">
                    <a:ea typeface="宋体" pitchFamily="2" charset="-122"/>
                  </a:rPr>
                  <a:t>A</a:t>
                </a:r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1276" y="3024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zh-CN" sz="2400">
                    <a:ea typeface="宋体" pitchFamily="2" charset="-122"/>
                  </a:rPr>
                  <a:t>B</a:t>
                </a: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3616" y="2848"/>
                <a:ext cx="93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zh-CN" altLang="en-US" sz="2400" dirty="0">
                    <a:ea typeface="宋体" pitchFamily="2" charset="-122"/>
                  </a:rPr>
                  <a:t>斜率</a:t>
                </a:r>
                <a:r>
                  <a:rPr lang="en-US" altLang="zh-CN" sz="2400" dirty="0" smtClean="0">
                    <a:ea typeface="宋体" pitchFamily="2" charset="-122"/>
                  </a:rPr>
                  <a:t> </a:t>
                </a:r>
                <a:r>
                  <a:rPr lang="en-US" altLang="zh-CN" sz="2400" dirty="0">
                    <a:ea typeface="宋体" pitchFamily="2" charset="-122"/>
                  </a:rPr>
                  <a:t>= </a:t>
                </a:r>
                <a:r>
                  <a:rPr lang="en-US" altLang="zh-CN" sz="2400" dirty="0">
                    <a:latin typeface="Symbol" pitchFamily="18" charset="2"/>
                    <a:ea typeface="宋体" pitchFamily="2" charset="-122"/>
                  </a:rPr>
                  <a:t>D </a:t>
                </a:r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3775" y="3514"/>
                <a:ext cx="50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zh-CN" altLang="en-US" sz="2400" dirty="0">
                    <a:ea typeface="宋体" pitchFamily="2" charset="-122"/>
                  </a:rPr>
                  <a:t>股价</a:t>
                </a:r>
                <a:endParaRPr lang="en-US" altLang="zh-CN" sz="2400" dirty="0">
                  <a:ea typeface="宋体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1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期权</a:t>
            </a:r>
            <a:r>
              <a:rPr lang="el-GR" altLang="zh-CN" dirty="0"/>
              <a:t>Δ</a:t>
            </a:r>
            <a:r>
              <a:rPr lang="zh-CN" altLang="en-US" dirty="0"/>
              <a:t>的计算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无收益资产欧式看涨期权的</a:t>
            </a:r>
            <a:r>
              <a:rPr lang="en-US" altLang="zh-CN" dirty="0"/>
              <a:t>Δ </a:t>
            </a:r>
            <a:r>
              <a:rPr lang="zh-CN" altLang="en-US" dirty="0"/>
              <a:t>值为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  Δ </a:t>
            </a:r>
            <a:r>
              <a:rPr lang="en-US" altLang="zh-CN" dirty="0"/>
              <a:t>= N(d</a:t>
            </a:r>
            <a:r>
              <a:rPr lang="en-US" altLang="zh-CN" baseline="-25000" dirty="0"/>
              <a:t>1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无收益资产欧式看跌期权的</a:t>
            </a:r>
            <a:r>
              <a:rPr lang="en-US" altLang="zh-CN" dirty="0"/>
              <a:t>Δ </a:t>
            </a:r>
            <a:r>
              <a:rPr lang="zh-CN" altLang="en-US" dirty="0"/>
              <a:t>值为</a:t>
            </a:r>
          </a:p>
          <a:p>
            <a:pPr marL="0" indent="0">
              <a:buNone/>
            </a:pPr>
            <a:r>
              <a:rPr lang="en-US" altLang="zh-CN" dirty="0" smtClean="0"/>
              <a:t>                     Δ </a:t>
            </a:r>
            <a:r>
              <a:rPr lang="en-US" altLang="zh-CN" dirty="0"/>
              <a:t>= -</a:t>
            </a:r>
            <a:r>
              <a:rPr lang="en-US" altLang="zh-CN" dirty="0" smtClean="0"/>
              <a:t>N(-d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)=</a:t>
            </a:r>
            <a:r>
              <a:rPr lang="en-US" altLang="zh-CN" dirty="0"/>
              <a:t>N(d</a:t>
            </a:r>
            <a:r>
              <a:rPr lang="en-US" altLang="zh-CN" baseline="-25000" dirty="0"/>
              <a:t>1</a:t>
            </a:r>
            <a:r>
              <a:rPr lang="en-US" altLang="zh-CN" dirty="0" smtClean="0"/>
              <a:t>)-1</a:t>
            </a:r>
            <a:endParaRPr lang="en-US" altLang="zh-CN" dirty="0"/>
          </a:p>
          <a:p>
            <a:r>
              <a:rPr lang="zh-CN" altLang="en-US" dirty="0" smtClean="0"/>
              <a:t>支付</a:t>
            </a:r>
            <a:r>
              <a:rPr lang="zh-CN" altLang="en-US" dirty="0"/>
              <a:t>已知红利率</a:t>
            </a:r>
            <a:r>
              <a:rPr lang="en-US" altLang="zh-CN" dirty="0"/>
              <a:t>q </a:t>
            </a:r>
            <a:r>
              <a:rPr lang="zh-CN" altLang="en-US" dirty="0"/>
              <a:t>的欧式看涨期权的</a:t>
            </a:r>
            <a:r>
              <a:rPr lang="en-US" altLang="zh-CN" dirty="0"/>
              <a:t>Δ </a:t>
            </a:r>
            <a:r>
              <a:rPr lang="zh-CN" altLang="en-US" dirty="0"/>
              <a:t>值为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Δ </a:t>
            </a:r>
            <a:r>
              <a:rPr lang="en-US" altLang="zh-CN" dirty="0"/>
              <a:t>= e</a:t>
            </a:r>
            <a:r>
              <a:rPr lang="en-US" altLang="zh-CN" baseline="30000" dirty="0"/>
              <a:t>−q(T−t)</a:t>
            </a:r>
            <a:r>
              <a:rPr lang="en-US" altLang="zh-CN" dirty="0"/>
              <a:t>N(d</a:t>
            </a:r>
            <a:r>
              <a:rPr lang="en-US" altLang="zh-CN" baseline="-25000" dirty="0"/>
              <a:t>1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51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期权</a:t>
            </a:r>
            <a:r>
              <a:rPr lang="el-GR" altLang="zh-CN" dirty="0"/>
              <a:t>Δ</a:t>
            </a:r>
            <a:r>
              <a:rPr lang="zh-CN" altLang="en-US" dirty="0"/>
              <a:t>的性质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30725"/>
              </a:xfrm>
            </p:spPr>
            <p:txBody>
              <a:bodyPr/>
              <a:lstStyle/>
              <a:p>
                <a:r>
                  <a:rPr lang="zh-CN" altLang="en-US" dirty="0" smtClean="0"/>
                  <a:t>概率分布的性质：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0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)≤1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无收益资产看涨期权的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值在</a:t>
                </a:r>
                <a:r>
                  <a:rPr lang="en-US" altLang="zh-CN" dirty="0"/>
                  <a:t>0 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1 </a:t>
                </a:r>
                <a:r>
                  <a:rPr lang="zh-CN" altLang="en-US" dirty="0"/>
                  <a:t>之间，无收益</a:t>
                </a:r>
                <a:r>
                  <a:rPr lang="zh-CN" altLang="en-US" dirty="0" smtClean="0"/>
                  <a:t>资产</a:t>
                </a:r>
                <a:r>
                  <a:rPr lang="zh-CN" altLang="en-US" dirty="0"/>
                  <a:t>看跌期权的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值</a:t>
                </a:r>
                <a:r>
                  <a:rPr lang="zh-CN" altLang="en-US" dirty="0" smtClean="0"/>
                  <a:t>在</a:t>
                </a:r>
                <a:r>
                  <a:rPr lang="en-US" altLang="zh-CN" dirty="0" smtClean="0"/>
                  <a:t>-1</a:t>
                </a:r>
                <a:r>
                  <a:rPr lang="zh-CN" altLang="en-US" dirty="0" smtClean="0"/>
                  <a:t>和</a:t>
                </a:r>
                <a:r>
                  <a:rPr lang="en-US" altLang="zh-CN" dirty="0"/>
                  <a:t>0 </a:t>
                </a:r>
                <a:r>
                  <a:rPr lang="zh-CN" altLang="en-US" dirty="0" smtClean="0"/>
                  <a:t>之间。</a:t>
                </a:r>
                <a:endParaRPr lang="zh-CN" altLang="en-US" dirty="0"/>
              </a:p>
              <a:p>
                <a:r>
                  <a:rPr lang="zh-CN" altLang="en-US" dirty="0"/>
                  <a:t>无收益资产看涨期权空头的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值</a:t>
                </a:r>
                <a:r>
                  <a:rPr lang="zh-CN" altLang="en-US" dirty="0" smtClean="0"/>
                  <a:t>在</a:t>
                </a:r>
                <a:r>
                  <a:rPr lang="en-US" altLang="zh-CN" dirty="0"/>
                  <a:t>-1</a:t>
                </a:r>
                <a:r>
                  <a:rPr lang="zh-CN" altLang="en-US" dirty="0" smtClean="0"/>
                  <a:t>和</a:t>
                </a:r>
                <a:r>
                  <a:rPr lang="en-US" altLang="zh-CN" dirty="0"/>
                  <a:t>0 </a:t>
                </a:r>
                <a:r>
                  <a:rPr lang="zh-CN" altLang="en-US" dirty="0"/>
                  <a:t>之间，</a:t>
                </a:r>
                <a:r>
                  <a:rPr lang="zh-CN" altLang="en-US" dirty="0" smtClean="0"/>
                  <a:t>无收益</a:t>
                </a:r>
                <a:r>
                  <a:rPr lang="zh-CN" altLang="en-US" dirty="0"/>
                  <a:t>资产看跌期权空头的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值在</a:t>
                </a:r>
                <a:r>
                  <a:rPr lang="en-US" altLang="zh-CN" dirty="0"/>
                  <a:t>0 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1 </a:t>
                </a:r>
                <a:r>
                  <a:rPr lang="zh-CN" altLang="en-US" dirty="0" smtClean="0"/>
                  <a:t>之间。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30725"/>
              </a:xfrm>
              <a:blipFill rotWithShape="1">
                <a:blip r:embed="rId2"/>
                <a:stretch>
                  <a:fillRect l="-578" t="-18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597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Adobe 楷体 Std R" pitchFamily="18" charset="-122"/>
                <a:ea typeface="Adobe 楷体 Std R" pitchFamily="18" charset="-122"/>
              </a:rPr>
              <a:t>无收益资产看涨期权和看跌期权   值与标的资产价格的关系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441573"/>
              </p:ext>
            </p:extLst>
          </p:nvPr>
        </p:nvGraphicFramePr>
        <p:xfrm>
          <a:off x="6948264" y="116632"/>
          <a:ext cx="36004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公式" r:id="rId3" imgW="139579" imgH="164957" progId="Equation.3">
                  <p:embed/>
                </p:oleObj>
              </mc:Choice>
              <mc:Fallback>
                <p:oleObj name="公式" r:id="rId3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16632"/>
                        <a:ext cx="360040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48883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Adobe 楷体 Std R" pitchFamily="18" charset="-122"/>
                <a:ea typeface="Adobe 楷体 Std R" pitchFamily="18" charset="-122"/>
              </a:rPr>
              <a:t>无收益资产看涨期权和欧式看跌期权   值与到期期限之间的关系 </a:t>
            </a:r>
            <a:endParaRPr lang="zh-CN" altLang="en-US" sz="36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810137"/>
              </p:ext>
            </p:extLst>
          </p:nvPr>
        </p:nvGraphicFramePr>
        <p:xfrm>
          <a:off x="7884368" y="116632"/>
          <a:ext cx="36036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公式" r:id="rId3" imgW="139579" imgH="164957" progId="Equation.3">
                  <p:embed/>
                </p:oleObj>
              </mc:Choice>
              <mc:Fallback>
                <p:oleObj name="公式" r:id="rId3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116632"/>
                        <a:ext cx="360362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92088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3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8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52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47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Adobe 楷体 Std R" pitchFamily="18" charset="-122"/>
                <a:ea typeface="Adobe 楷体 Std R" pitchFamily="18" charset="-122"/>
              </a:rPr>
              <a:t>无收益资产看涨期权和欧式看跌期权</a:t>
            </a:r>
            <a:r>
              <a:rPr lang="en-US" altLang="zh-CN" sz="3600" dirty="0">
                <a:latin typeface="Adobe 楷体 Std R" pitchFamily="18" charset="-122"/>
                <a:ea typeface="Adobe 楷体 Std R" pitchFamily="18" charset="-122"/>
              </a:rPr>
              <a:t>Delta</a:t>
            </a:r>
            <a:r>
              <a:rPr lang="zh-CN" altLang="en-US" sz="3600" dirty="0">
                <a:latin typeface="Adobe 楷体 Std R" pitchFamily="18" charset="-122"/>
                <a:ea typeface="Adobe 楷体 Std R" pitchFamily="18" charset="-122"/>
              </a:rPr>
              <a:t>值与</a:t>
            </a:r>
            <a:r>
              <a:rPr lang="en-US" altLang="zh-CN" sz="3600" dirty="0">
                <a:latin typeface="Adobe 楷体 Std R" pitchFamily="18" charset="-122"/>
                <a:ea typeface="Adobe 楷体 Std R" pitchFamily="18" charset="-122"/>
              </a:rPr>
              <a:t>r</a:t>
            </a:r>
            <a:r>
              <a:rPr lang="zh-CN" altLang="en-US" sz="3600" dirty="0">
                <a:latin typeface="Adobe 楷体 Std R" pitchFamily="18" charset="-122"/>
                <a:ea typeface="Adobe 楷体 Std R" pitchFamily="18" charset="-122"/>
              </a:rPr>
              <a:t>之间的关系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773850"/>
              </p:ext>
            </p:extLst>
          </p:nvPr>
        </p:nvGraphicFramePr>
        <p:xfrm>
          <a:off x="457200" y="1341438"/>
          <a:ext cx="4114800" cy="518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016950"/>
              </p:ext>
            </p:extLst>
          </p:nvPr>
        </p:nvGraphicFramePr>
        <p:xfrm>
          <a:off x="4499992" y="1988840"/>
          <a:ext cx="4464496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51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期权</a:t>
                </a:r>
                <a:r>
                  <a:rPr lang="en-US" altLang="zh-CN" dirty="0"/>
                  <a:t>Δ</a:t>
                </a:r>
                <a:r>
                  <a:rPr lang="zh-CN" altLang="en-US" dirty="0"/>
                  <a:t>值</a:t>
                </a:r>
                <a:r>
                  <a:rPr lang="zh-CN" altLang="en-US" dirty="0" smtClean="0"/>
                  <a:t>与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𝝈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zh-CN" altLang="en-US" dirty="0"/>
                  <a:t>之间的关系</a:t>
                </a: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15" t="-128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标的资产价格波动率对期权</a:t>
            </a:r>
            <a:r>
              <a:rPr lang="en-US" altLang="zh-CN" dirty="0"/>
              <a:t>Δ </a:t>
            </a:r>
            <a:r>
              <a:rPr lang="zh-CN" altLang="en-US" dirty="0"/>
              <a:t>值的影响较难确定，</a:t>
            </a:r>
            <a:r>
              <a:rPr lang="zh-CN" altLang="en-US" dirty="0" smtClean="0"/>
              <a:t>它取决于</a:t>
            </a:r>
            <a:r>
              <a:rPr lang="zh-CN" altLang="en-US" dirty="0"/>
              <a:t>无风险利率水平、</a:t>
            </a:r>
            <a:r>
              <a:rPr lang="en-US" altLang="zh-CN" dirty="0"/>
              <a:t>S </a:t>
            </a:r>
            <a:r>
              <a:rPr lang="zh-CN" altLang="en-US" dirty="0"/>
              <a:t>与</a:t>
            </a:r>
            <a:r>
              <a:rPr lang="en-US" altLang="zh-CN" dirty="0"/>
              <a:t>X </a:t>
            </a:r>
            <a:r>
              <a:rPr lang="zh-CN" altLang="en-US" dirty="0"/>
              <a:t>的差距、期权</a:t>
            </a:r>
            <a:r>
              <a:rPr lang="zh-CN" altLang="en-US" dirty="0" smtClean="0"/>
              <a:t>有效期等</a:t>
            </a:r>
            <a:r>
              <a:rPr lang="zh-CN" altLang="en-US" dirty="0"/>
              <a:t>因素。</a:t>
            </a:r>
          </a:p>
          <a:p>
            <a:r>
              <a:rPr lang="zh-CN" altLang="en-US" dirty="0"/>
              <a:t>对于较深度虚值的看涨期权和较深度实值的看跌</a:t>
            </a:r>
            <a:r>
              <a:rPr lang="zh-CN" altLang="en-US" dirty="0" smtClean="0"/>
              <a:t>期权来说</a:t>
            </a:r>
            <a:r>
              <a:rPr lang="zh-CN" altLang="en-US" dirty="0"/>
              <a:t>， </a:t>
            </a:r>
            <a:r>
              <a:rPr lang="en-US" altLang="zh-CN" dirty="0"/>
              <a:t>Δ </a:t>
            </a:r>
            <a:r>
              <a:rPr lang="zh-CN" altLang="en-US" dirty="0"/>
              <a:t>是𝝈的递增函数。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3077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期权</a:t>
            </a:r>
            <a:r>
              <a:rPr lang="en-US" altLang="zh-CN" dirty="0"/>
              <a:t>Δ</a:t>
            </a:r>
            <a:r>
              <a:rPr lang="zh-CN" altLang="en-US" dirty="0"/>
              <a:t>值与𝝈之间的关系</a:t>
            </a:r>
            <a:r>
              <a:rPr lang="en-US" altLang="zh-CN" dirty="0"/>
              <a:t>(cont.)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pic>
        <p:nvPicPr>
          <p:cNvPr id="464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572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4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392488" cy="476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8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dobe 仿宋 Std R" pitchFamily="18" charset="-122"/>
                <a:ea typeface="Adobe 仿宋 Std R" pitchFamily="18" charset="-122"/>
              </a:rPr>
              <a:t>目录</a:t>
            </a:r>
            <a:endParaRPr lang="zh-CN" altLang="en-US" dirty="0">
              <a:latin typeface="Adobe 仿宋 Std R" pitchFamily="18" charset="-122"/>
              <a:ea typeface="Adobe 仿宋 Std R" pitchFamily="18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307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dirty="0">
                <a:solidFill>
                  <a:srgbClr val="002060"/>
                </a:solidFill>
              </a:rPr>
              <a:t>一</a:t>
            </a:r>
            <a:r>
              <a:rPr lang="zh-CN" altLang="en-US" dirty="0" smtClean="0">
                <a:solidFill>
                  <a:srgbClr val="002060"/>
                </a:solidFill>
              </a:rPr>
              <a:t>个例子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002060"/>
                </a:solidFill>
              </a:rPr>
              <a:t>Delta </a:t>
            </a:r>
            <a:r>
              <a:rPr lang="zh-CN" altLang="en-US" dirty="0">
                <a:solidFill>
                  <a:srgbClr val="002060"/>
                </a:solidFill>
              </a:rPr>
              <a:t>与期权的套期保值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002060"/>
                </a:solidFill>
              </a:rPr>
              <a:t>Theta </a:t>
            </a:r>
            <a:r>
              <a:rPr lang="zh-CN" altLang="en-US" dirty="0" smtClean="0">
                <a:solidFill>
                  <a:srgbClr val="002060"/>
                </a:solidFill>
              </a:rPr>
              <a:t>与期权的套</a:t>
            </a:r>
            <a:r>
              <a:rPr lang="zh-CN" altLang="en-US" dirty="0">
                <a:solidFill>
                  <a:srgbClr val="002060"/>
                </a:solidFill>
              </a:rPr>
              <a:t>期保值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dirty="0">
                <a:solidFill>
                  <a:srgbClr val="002060"/>
                </a:solidFill>
              </a:rPr>
              <a:t>Gamma </a:t>
            </a:r>
            <a:r>
              <a:rPr lang="zh-CN" altLang="en-US" dirty="0" smtClean="0">
                <a:solidFill>
                  <a:srgbClr val="002060"/>
                </a:solidFill>
              </a:rPr>
              <a:t>与期权的套</a:t>
            </a:r>
            <a:r>
              <a:rPr lang="zh-CN" altLang="en-US" dirty="0">
                <a:solidFill>
                  <a:srgbClr val="002060"/>
                </a:solidFill>
              </a:rPr>
              <a:t>期保值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dirty="0">
                <a:solidFill>
                  <a:srgbClr val="002060"/>
                </a:solidFill>
              </a:rPr>
              <a:t>Vega </a:t>
            </a:r>
            <a:r>
              <a:rPr lang="zh-CN" altLang="en-US" dirty="0">
                <a:solidFill>
                  <a:srgbClr val="002060"/>
                </a:solidFill>
              </a:rPr>
              <a:t>、</a:t>
            </a:r>
            <a:r>
              <a:rPr lang="en-US" altLang="zh-CN" dirty="0">
                <a:solidFill>
                  <a:srgbClr val="002060"/>
                </a:solidFill>
              </a:rPr>
              <a:t>rho </a:t>
            </a:r>
            <a:r>
              <a:rPr lang="zh-CN" altLang="en-US" dirty="0" smtClean="0">
                <a:solidFill>
                  <a:srgbClr val="002060"/>
                </a:solidFill>
              </a:rPr>
              <a:t>与期权的套</a:t>
            </a:r>
            <a:r>
              <a:rPr lang="zh-CN" altLang="en-US" dirty="0">
                <a:solidFill>
                  <a:srgbClr val="002060"/>
                </a:solidFill>
              </a:rPr>
              <a:t>期保值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dirty="0">
                <a:solidFill>
                  <a:srgbClr val="002060"/>
                </a:solidFill>
              </a:rPr>
              <a:t>交易费用与套期</a:t>
            </a:r>
            <a:r>
              <a:rPr lang="zh-CN" altLang="en-US" dirty="0" smtClean="0">
                <a:solidFill>
                  <a:srgbClr val="002060"/>
                </a:solidFill>
              </a:rPr>
              <a:t>保值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dirty="0" smtClean="0">
                <a:solidFill>
                  <a:srgbClr val="002060"/>
                </a:solidFill>
              </a:rPr>
              <a:t>期权复制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endParaRPr lang="zh-CN" altLang="en-US" dirty="0" smtClean="0">
              <a:solidFill>
                <a:srgbClr val="00206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其他证券的</a:t>
            </a:r>
            <a:r>
              <a:rPr lang="en-US" altLang="zh-CN" dirty="0"/>
              <a:t>Δ</a:t>
            </a:r>
            <a:r>
              <a:rPr lang="zh-CN" altLang="en-US" dirty="0"/>
              <a:t>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/>
          <a:lstStyle/>
          <a:p>
            <a:r>
              <a:rPr lang="zh-CN" altLang="en-US" dirty="0"/>
              <a:t>期权标的现货资产的</a:t>
            </a:r>
            <a:r>
              <a:rPr lang="en-US" altLang="zh-CN" dirty="0"/>
              <a:t>Δ </a:t>
            </a:r>
            <a:r>
              <a:rPr lang="zh-CN" altLang="en-US" dirty="0"/>
              <a:t>值为</a:t>
            </a:r>
            <a:r>
              <a:rPr lang="en-US" altLang="zh-CN" dirty="0"/>
              <a:t>1 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远期合约的</a:t>
            </a:r>
            <a:r>
              <a:rPr lang="en-US" altLang="zh-CN" dirty="0"/>
              <a:t>Δ </a:t>
            </a:r>
            <a:r>
              <a:rPr lang="zh-CN" altLang="en-US" dirty="0"/>
              <a:t>值同样为</a:t>
            </a:r>
            <a:r>
              <a:rPr lang="en-US" altLang="zh-CN" dirty="0"/>
              <a:t>1 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无收益资产和支付已知现金收益资产的期货</a:t>
            </a:r>
            <a:r>
              <a:rPr lang="zh-CN" altLang="en-US" dirty="0" smtClean="0"/>
              <a:t>合约的</a:t>
            </a:r>
            <a:r>
              <a:rPr lang="en-US" altLang="zh-CN" dirty="0"/>
              <a:t>Δ </a:t>
            </a:r>
            <a:r>
              <a:rPr lang="zh-CN" altLang="en-US" dirty="0"/>
              <a:t>值为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       Δ =</a:t>
            </a:r>
            <a:r>
              <a:rPr lang="en-US" altLang="zh-CN" dirty="0" err="1" smtClean="0"/>
              <a:t>e</a:t>
            </a:r>
            <a:r>
              <a:rPr lang="en-US" altLang="zh-CN" baseline="30000" dirty="0" err="1" smtClean="0"/>
              <a:t>r</a:t>
            </a:r>
            <a:r>
              <a:rPr lang="en-US" altLang="zh-CN" baseline="30000" dirty="0" smtClean="0"/>
              <a:t>(T</a:t>
            </a:r>
            <a:r>
              <a:rPr lang="en-US" altLang="zh-CN" baseline="30000" dirty="0"/>
              <a:t>−t)</a:t>
            </a:r>
          </a:p>
          <a:p>
            <a:r>
              <a:rPr lang="zh-CN" altLang="en-US" dirty="0"/>
              <a:t>支付已知连续收益率</a:t>
            </a:r>
            <a:r>
              <a:rPr lang="en-US" altLang="zh-CN" dirty="0"/>
              <a:t>q </a:t>
            </a:r>
            <a:r>
              <a:rPr lang="zh-CN" altLang="en-US" dirty="0"/>
              <a:t>资产的期货合约的</a:t>
            </a:r>
            <a:r>
              <a:rPr lang="en-US" altLang="zh-CN" dirty="0"/>
              <a:t>Δ </a:t>
            </a:r>
            <a:r>
              <a:rPr lang="zh-CN" altLang="en-US" dirty="0"/>
              <a:t>值为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   Δ </a:t>
            </a:r>
            <a:r>
              <a:rPr lang="en-US" altLang="zh-CN" dirty="0"/>
              <a:t>= </a:t>
            </a:r>
            <a:r>
              <a:rPr lang="en-US" altLang="zh-CN" dirty="0" smtClean="0"/>
              <a:t>e</a:t>
            </a:r>
            <a:r>
              <a:rPr lang="en-US" altLang="zh-CN" baseline="30000" dirty="0" smtClean="0"/>
              <a:t>(r</a:t>
            </a:r>
            <a:r>
              <a:rPr lang="en-US" altLang="zh-CN" baseline="30000" dirty="0"/>
              <a:t>−q)(T−t)</a:t>
            </a:r>
          </a:p>
          <a:p>
            <a:r>
              <a:rPr lang="zh-CN" altLang="en-US" dirty="0"/>
              <a:t>上述</a:t>
            </a:r>
            <a:r>
              <a:rPr lang="en-US" altLang="zh-CN" dirty="0"/>
              <a:t>Δ </a:t>
            </a:r>
            <a:r>
              <a:rPr lang="zh-CN" altLang="en-US" dirty="0"/>
              <a:t>都是针对多头而言的，空头符号相反。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1794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证券组合的</a:t>
            </a:r>
            <a:r>
              <a:rPr lang="en-US" altLang="zh-CN" dirty="0"/>
              <a:t>Δ</a:t>
            </a:r>
            <a:r>
              <a:rPr lang="zh-CN" altLang="en-US" dirty="0"/>
              <a:t>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证券组合的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值等于组合中单个资产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值的总和（</a:t>
                </a:r>
                <a:r>
                  <a:rPr lang="zh-CN" altLang="en-US" dirty="0" smtClean="0"/>
                  <a:t>标的</a:t>
                </a:r>
                <a:r>
                  <a:rPr lang="zh-CN" altLang="en-US" dirty="0"/>
                  <a:t>资产相同）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                     Δ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其中，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表示第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种证券的数量，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表示第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种</a:t>
                </a:r>
                <a:r>
                  <a:rPr lang="zh-CN" altLang="en-US" dirty="0" smtClean="0"/>
                  <a:t>证券的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值。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153" r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654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/>
              <a:t>Δ</a:t>
            </a:r>
            <a:r>
              <a:rPr lang="zh-CN" altLang="en-US" dirty="0"/>
              <a:t>中性状态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Δ </a:t>
            </a:r>
            <a:r>
              <a:rPr lang="zh-CN" altLang="en-US" dirty="0"/>
              <a:t>值为</a:t>
            </a:r>
            <a:r>
              <a:rPr lang="en-US" altLang="zh-CN" dirty="0"/>
              <a:t>0 </a:t>
            </a:r>
            <a:r>
              <a:rPr lang="zh-CN" altLang="en-US" dirty="0"/>
              <a:t>的证券组合被称为处于</a:t>
            </a:r>
            <a:r>
              <a:rPr lang="en-US" altLang="zh-CN" dirty="0"/>
              <a:t>Δ </a:t>
            </a:r>
            <a:r>
              <a:rPr lang="zh-CN" altLang="en-US" dirty="0"/>
              <a:t>中性状态。</a:t>
            </a:r>
          </a:p>
          <a:p>
            <a:r>
              <a:rPr lang="zh-CN" altLang="en-US" dirty="0"/>
              <a:t>当证券组合处于</a:t>
            </a:r>
            <a:r>
              <a:rPr lang="en-US" altLang="zh-CN" dirty="0"/>
              <a:t>Δ </a:t>
            </a:r>
            <a:r>
              <a:rPr lang="zh-CN" altLang="en-US" dirty="0"/>
              <a:t>中性状态时，组合的价值不受标</a:t>
            </a:r>
            <a:r>
              <a:rPr lang="zh-CN" altLang="en-US" dirty="0" smtClean="0"/>
              <a:t>的资产</a:t>
            </a:r>
            <a:r>
              <a:rPr lang="zh-CN" altLang="en-US" dirty="0"/>
              <a:t>价格波动的影响，从而实现相对标的资产价格</a:t>
            </a:r>
            <a:r>
              <a:rPr lang="zh-CN" altLang="en-US" dirty="0" smtClean="0"/>
              <a:t>的套</a:t>
            </a:r>
            <a:r>
              <a:rPr lang="zh-CN" altLang="en-US" dirty="0"/>
              <a:t>期保值。</a:t>
            </a:r>
          </a:p>
          <a:p>
            <a:r>
              <a:rPr lang="zh-CN" altLang="en-US" dirty="0"/>
              <a:t>除了标的资产本身和远期合约的</a:t>
            </a:r>
            <a:r>
              <a:rPr lang="en-US" altLang="zh-CN" dirty="0"/>
              <a:t>Δ </a:t>
            </a:r>
            <a:r>
              <a:rPr lang="zh-CN" altLang="en-US" dirty="0"/>
              <a:t>值恒等于</a:t>
            </a:r>
            <a:r>
              <a:rPr lang="en-US" altLang="zh-CN" dirty="0"/>
              <a:t>1 </a:t>
            </a:r>
            <a:r>
              <a:rPr lang="zh-CN" altLang="en-US" dirty="0"/>
              <a:t>，</a:t>
            </a:r>
            <a:r>
              <a:rPr lang="zh-CN" altLang="en-US" dirty="0" smtClean="0"/>
              <a:t>其他衍生</a:t>
            </a:r>
            <a:r>
              <a:rPr lang="zh-CN" altLang="en-US" dirty="0"/>
              <a:t>产品的</a:t>
            </a:r>
            <a:r>
              <a:rPr lang="en-US" altLang="zh-CN" dirty="0"/>
              <a:t>Δ </a:t>
            </a:r>
            <a:r>
              <a:rPr lang="zh-CN" altLang="en-US" dirty="0"/>
              <a:t>值可能随时不断变化。因此证券组合</a:t>
            </a:r>
            <a:r>
              <a:rPr lang="zh-CN" altLang="en-US" dirty="0" smtClean="0"/>
              <a:t>处于</a:t>
            </a:r>
            <a:r>
              <a:rPr lang="en-US" altLang="zh-CN" dirty="0"/>
              <a:t>Δ </a:t>
            </a:r>
            <a:r>
              <a:rPr lang="zh-CN" altLang="en-US" dirty="0"/>
              <a:t>中性状态只能维持一个很短的时间。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208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/>
              <a:t>Δ</a:t>
            </a:r>
            <a:r>
              <a:rPr lang="zh-CN" altLang="el-GR" dirty="0"/>
              <a:t>中性套期保值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30725"/>
          </a:xfrm>
        </p:spPr>
        <p:txBody>
          <a:bodyPr/>
          <a:lstStyle/>
          <a:p>
            <a:r>
              <a:rPr lang="en-US" altLang="zh-CN" dirty="0"/>
              <a:t>Δ </a:t>
            </a:r>
            <a:r>
              <a:rPr lang="zh-CN" altLang="en-US" dirty="0"/>
              <a:t>中性保值的实现：运用同一标的资产的现货、</a:t>
            </a:r>
            <a:r>
              <a:rPr lang="zh-CN" altLang="en-US" dirty="0" smtClean="0"/>
              <a:t>期权和</a:t>
            </a:r>
            <a:r>
              <a:rPr lang="zh-CN" altLang="en-US" dirty="0"/>
              <a:t>期货等进行相互套期保值，使证券组合的</a:t>
            </a:r>
            <a:r>
              <a:rPr lang="en-US" altLang="zh-CN" dirty="0"/>
              <a:t>Δ </a:t>
            </a:r>
            <a:r>
              <a:rPr lang="zh-CN" altLang="en-US" dirty="0"/>
              <a:t>值</a:t>
            </a:r>
            <a:r>
              <a:rPr lang="zh-CN" altLang="en-US" dirty="0" smtClean="0"/>
              <a:t>等于</a:t>
            </a:r>
            <a:r>
              <a:rPr lang="en-US" altLang="zh-CN" dirty="0"/>
              <a:t>0 </a:t>
            </a:r>
            <a:r>
              <a:rPr lang="zh-CN" altLang="en-US" dirty="0"/>
              <a:t>。</a:t>
            </a:r>
          </a:p>
          <a:p>
            <a:r>
              <a:rPr lang="en-US" altLang="zh-CN" dirty="0"/>
              <a:t>Δ </a:t>
            </a:r>
            <a:r>
              <a:rPr lang="zh-CN" altLang="en-US" dirty="0"/>
              <a:t>中性保值的特点：动态套期保值，需要不断调整</a:t>
            </a:r>
            <a:r>
              <a:rPr lang="zh-CN" altLang="en-US" dirty="0" smtClean="0"/>
              <a:t>保值</a:t>
            </a:r>
            <a:r>
              <a:rPr lang="zh-CN" altLang="en-US" dirty="0"/>
              <a:t>头寸以使保值组合重新处于</a:t>
            </a:r>
            <a:r>
              <a:rPr lang="en-US" altLang="zh-CN" dirty="0"/>
              <a:t>Δ </a:t>
            </a:r>
            <a:r>
              <a:rPr lang="zh-CN" altLang="en-US" dirty="0"/>
              <a:t>中性状态，这种</a:t>
            </a:r>
            <a:r>
              <a:rPr lang="zh-CN" altLang="en-US" dirty="0" smtClean="0"/>
              <a:t>调整称为</a:t>
            </a:r>
            <a:r>
              <a:rPr lang="zh-CN" altLang="en-US" dirty="0"/>
              <a:t>再均衡（ </a:t>
            </a:r>
            <a:r>
              <a:rPr lang="en-US" altLang="zh-CN" dirty="0"/>
              <a:t>Rebalancing </a:t>
            </a:r>
            <a:r>
              <a:rPr lang="zh-CN" altLang="en-US" dirty="0"/>
              <a:t>）。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575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</a:t>
            </a:r>
            <a:r>
              <a:rPr lang="en-US" altLang="zh-CN" dirty="0" smtClean="0"/>
              <a:t>1 </a:t>
            </a:r>
            <a:r>
              <a:rPr lang="zh-CN" altLang="en-US" dirty="0"/>
              <a:t>：期权的</a:t>
            </a:r>
            <a:r>
              <a:rPr lang="en-US" altLang="zh-CN" dirty="0"/>
              <a:t>Delta </a:t>
            </a:r>
            <a:r>
              <a:rPr lang="zh-CN" altLang="en-US" dirty="0"/>
              <a:t>中性保值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某金融机构在</a:t>
            </a:r>
            <a:r>
              <a:rPr lang="en-US" altLang="zh-CN" dirty="0"/>
              <a:t>OTC </a:t>
            </a:r>
            <a:r>
              <a:rPr lang="zh-CN" altLang="en-US" dirty="0"/>
              <a:t>市场出售了基于</a:t>
            </a:r>
            <a:r>
              <a:rPr lang="en-US" altLang="zh-CN" dirty="0"/>
              <a:t>100000 </a:t>
            </a:r>
            <a:r>
              <a:rPr lang="zh-CN" altLang="en-US" dirty="0"/>
              <a:t>股不付</a:t>
            </a:r>
            <a:r>
              <a:rPr lang="zh-CN" altLang="en-US" dirty="0" smtClean="0"/>
              <a:t>红利</a:t>
            </a:r>
            <a:r>
              <a:rPr lang="zh-CN" altLang="en-US" dirty="0"/>
              <a:t>股票的欧式看涨期权，</a:t>
            </a:r>
            <a:r>
              <a:rPr lang="zh-CN" altLang="en-US" dirty="0" smtClean="0"/>
              <a:t>收入</a:t>
            </a:r>
            <a:r>
              <a:rPr lang="en-US" altLang="zh-CN" dirty="0" smtClean="0"/>
              <a:t>300 </a:t>
            </a:r>
            <a:r>
              <a:rPr lang="en-US" altLang="zh-CN" dirty="0"/>
              <a:t>000 </a:t>
            </a:r>
            <a:r>
              <a:rPr lang="zh-CN" altLang="en-US" dirty="0"/>
              <a:t>元</a:t>
            </a:r>
            <a:r>
              <a:rPr lang="zh-CN" altLang="en-US" dirty="0" smtClean="0"/>
              <a:t>。</a:t>
            </a:r>
            <a:r>
              <a:rPr lang="zh-CN" altLang="en-US" dirty="0"/>
              <a:t>该股票的</a:t>
            </a:r>
            <a:r>
              <a:rPr lang="zh-CN" altLang="en-US" dirty="0" smtClean="0"/>
              <a:t>市场价格</a:t>
            </a:r>
            <a:r>
              <a:rPr lang="zh-CN" altLang="en-US" dirty="0"/>
              <a:t>为</a:t>
            </a:r>
            <a:r>
              <a:rPr lang="en-US" altLang="zh-CN" dirty="0"/>
              <a:t>49 </a:t>
            </a:r>
            <a:r>
              <a:rPr lang="zh-CN" altLang="en-US" dirty="0" smtClean="0"/>
              <a:t>元</a:t>
            </a:r>
            <a:r>
              <a:rPr lang="zh-CN" altLang="en-US" dirty="0"/>
              <a:t>，执行价格为</a:t>
            </a:r>
            <a:r>
              <a:rPr lang="en-US" altLang="zh-CN" dirty="0"/>
              <a:t>50 </a:t>
            </a:r>
            <a:r>
              <a:rPr lang="zh-CN" altLang="en-US" dirty="0" smtClean="0"/>
              <a:t>元</a:t>
            </a:r>
            <a:r>
              <a:rPr lang="zh-CN" altLang="en-US" dirty="0"/>
              <a:t>，无风险利率为连续</a:t>
            </a:r>
            <a:r>
              <a:rPr lang="zh-CN" altLang="en-US" dirty="0" smtClean="0"/>
              <a:t>复利</a:t>
            </a:r>
            <a:r>
              <a:rPr lang="zh-CN" altLang="en-US" dirty="0"/>
              <a:t>年利率</a:t>
            </a:r>
            <a:r>
              <a:rPr lang="en-US" altLang="zh-CN" dirty="0"/>
              <a:t>5% </a:t>
            </a:r>
            <a:r>
              <a:rPr lang="zh-CN" altLang="en-US" dirty="0"/>
              <a:t>，股票价格年波动率为</a:t>
            </a:r>
            <a:r>
              <a:rPr lang="en-US" altLang="zh-CN" dirty="0"/>
              <a:t>20% </a:t>
            </a:r>
            <a:r>
              <a:rPr lang="zh-CN" altLang="en-US" dirty="0"/>
              <a:t>，距离到期</a:t>
            </a:r>
            <a:r>
              <a:rPr lang="zh-CN" altLang="en-US" dirty="0" smtClean="0"/>
              <a:t>时间为</a:t>
            </a:r>
            <a:r>
              <a:rPr lang="en-US" altLang="zh-CN" dirty="0"/>
              <a:t>20 </a:t>
            </a:r>
            <a:r>
              <a:rPr lang="zh-CN" altLang="en-US" dirty="0"/>
              <a:t>周。由于该金融机构无法在市场上找到相应的看涨</a:t>
            </a:r>
            <a:r>
              <a:rPr lang="zh-CN" altLang="en-US" dirty="0" smtClean="0"/>
              <a:t>期权</a:t>
            </a:r>
            <a:r>
              <a:rPr lang="zh-CN" altLang="en-US" dirty="0"/>
              <a:t>多头对冲，这样就面临着风险管理的问题。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416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案例</a:t>
            </a:r>
            <a:r>
              <a:rPr lang="en-US" altLang="zh-CN" sz="3600" dirty="0" smtClean="0"/>
              <a:t>1 </a:t>
            </a:r>
            <a:r>
              <a:rPr lang="zh-CN" altLang="en-US" sz="3600" dirty="0"/>
              <a:t>：期权的</a:t>
            </a:r>
            <a:r>
              <a:rPr lang="en-US" altLang="zh-CN" sz="3600" dirty="0"/>
              <a:t>Delta </a:t>
            </a:r>
            <a:r>
              <a:rPr lang="zh-CN" altLang="en-US" sz="3600" dirty="0"/>
              <a:t>中性保值</a:t>
            </a:r>
            <a:r>
              <a:rPr lang="en-US" altLang="zh-CN" sz="3600" dirty="0"/>
              <a:t>(cont.)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用</a:t>
            </a:r>
            <a:r>
              <a:rPr lang="zh-CN" altLang="en-US" dirty="0"/>
              <a:t>标的资产（股票）多头为此期权进行套期保值操作。</a:t>
            </a:r>
          </a:p>
          <a:p>
            <a:r>
              <a:rPr lang="zh-CN" altLang="en-US" dirty="0"/>
              <a:t>应进行动态套期保值，以维持资产组合的</a:t>
            </a:r>
            <a:r>
              <a:rPr lang="en-US" altLang="zh-CN" dirty="0"/>
              <a:t>Δ </a:t>
            </a:r>
            <a:r>
              <a:rPr lang="zh-CN" altLang="en-US" dirty="0"/>
              <a:t>中性。</a:t>
            </a:r>
            <a:r>
              <a:rPr lang="zh-CN" altLang="en-US" dirty="0" smtClean="0"/>
              <a:t>但在</a:t>
            </a:r>
            <a:r>
              <a:rPr lang="zh-CN" altLang="en-US" dirty="0"/>
              <a:t>实际中，过于频繁的动态调整需要相当的交易费用</a:t>
            </a:r>
            <a:r>
              <a:rPr lang="zh-CN" altLang="en-US" dirty="0" smtClean="0"/>
              <a:t>，因此</a:t>
            </a:r>
            <a:r>
              <a:rPr lang="zh-CN" altLang="en-US" dirty="0"/>
              <a:t>我们假设保值调整每周进行一次。</a:t>
            </a:r>
          </a:p>
          <a:p>
            <a:r>
              <a:rPr lang="zh-CN" altLang="en-US" dirty="0"/>
              <a:t>相关参数为</a:t>
            </a:r>
          </a:p>
          <a:p>
            <a:pPr marL="0" indent="0">
              <a:buNone/>
            </a:pPr>
            <a:r>
              <a:rPr lang="en-US" altLang="zh-CN" dirty="0" smtClean="0"/>
              <a:t>    S </a:t>
            </a:r>
            <a:r>
              <a:rPr lang="en-US" altLang="zh-CN" dirty="0"/>
              <a:t>= 49; X = 50; r = 0:05</a:t>
            </a:r>
            <a:r>
              <a:rPr lang="en-US" altLang="zh-CN" dirty="0" smtClean="0"/>
              <a:t>;</a:t>
            </a:r>
            <a:r>
              <a:rPr lang="zh-CN" altLang="en-US" dirty="0"/>
              <a:t>𝝈</a:t>
            </a:r>
            <a:r>
              <a:rPr lang="en-US" altLang="zh-CN" dirty="0" smtClean="0"/>
              <a:t>= </a:t>
            </a:r>
            <a:r>
              <a:rPr lang="en-US" altLang="zh-CN" dirty="0"/>
              <a:t>0:20; </a:t>
            </a:r>
            <a:r>
              <a:rPr lang="en-US" altLang="zh-CN" dirty="0" smtClean="0"/>
              <a:t>T-t </a:t>
            </a:r>
            <a:r>
              <a:rPr lang="en-US" altLang="zh-CN" dirty="0"/>
              <a:t>= </a:t>
            </a:r>
            <a:r>
              <a:rPr lang="en-US" altLang="zh-CN" dirty="0" smtClean="0"/>
              <a:t>0.3846</a:t>
            </a:r>
            <a:endParaRPr lang="en-US" altLang="zh-CN" dirty="0"/>
          </a:p>
          <a:p>
            <a:r>
              <a:rPr lang="en-US" altLang="zh-CN" dirty="0"/>
              <a:t>Delta </a:t>
            </a:r>
            <a:r>
              <a:rPr lang="zh-CN" altLang="en-US" dirty="0"/>
              <a:t>对冲模拟过程参看表</a:t>
            </a:r>
            <a:r>
              <a:rPr lang="en-US" altLang="zh-CN" dirty="0"/>
              <a:t>14.1 </a:t>
            </a:r>
            <a:r>
              <a:rPr lang="zh-CN" altLang="en-US" dirty="0"/>
              <a:t>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0340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1295400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案例</a:t>
            </a:r>
            <a:r>
              <a:rPr lang="en-US" altLang="zh-CN" dirty="0" smtClean="0"/>
              <a:t>1 </a:t>
            </a:r>
            <a:r>
              <a:rPr lang="zh-CN" altLang="en-US" dirty="0"/>
              <a:t>：期权的</a:t>
            </a:r>
            <a:r>
              <a:rPr lang="en-CA" dirty="0"/>
              <a:t>Delta </a:t>
            </a:r>
            <a:r>
              <a:rPr lang="zh-CN" altLang="en-US" dirty="0"/>
              <a:t>中性保值</a:t>
            </a:r>
            <a:r>
              <a:rPr lang="en-US" altLang="zh-CN" dirty="0"/>
              <a:t>(</a:t>
            </a:r>
            <a:r>
              <a:rPr lang="en-CA" dirty="0"/>
              <a:t>cont.)</a:t>
            </a:r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DDE83E-CC04-47E7-805F-2976714153ED}" type="slidenum">
              <a:rPr lang="en-US" altLang="en-US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308824"/>
              </p:ext>
            </p:extLst>
          </p:nvPr>
        </p:nvGraphicFramePr>
        <p:xfrm>
          <a:off x="571500" y="2000250"/>
          <a:ext cx="8001000" cy="3752851"/>
        </p:xfrm>
        <a:graphic>
          <a:graphicData uri="http://schemas.openxmlformats.org/drawingml/2006/table">
            <a:tbl>
              <a:tblPr/>
              <a:tblGrid>
                <a:gridCol w="962025"/>
                <a:gridCol w="960438"/>
                <a:gridCol w="863600"/>
                <a:gridCol w="1308100"/>
                <a:gridCol w="1049337"/>
                <a:gridCol w="1643063"/>
                <a:gridCol w="1214437"/>
              </a:tblGrid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Arial" pitchFamily="34" charset="0"/>
                        </a:rPr>
                        <a:t>周次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Arial" pitchFamily="34" charset="0"/>
                        </a:rPr>
                        <a:t>股价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Delta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Arial" pitchFamily="34" charset="0"/>
                        </a:rPr>
                        <a:t>购买的股数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成本</a:t>
                      </a: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千元</a:t>
                      </a: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累计成本</a:t>
                      </a: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千元</a:t>
                      </a: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Arial" pitchFamily="34" charset="0"/>
                        </a:rPr>
                        <a:t>利息（千元）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49.00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0.522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52,200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2,557.8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2,557.8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48.12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0.458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(6,400)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(308.0)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2,252.3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47.37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0.400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(5,800)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(274.7)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1,979.8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1.9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19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55.87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1.000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1,000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55.9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5,258.2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5.1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57.25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1.000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5263.3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7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40737" cy="1143000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案例</a:t>
            </a:r>
            <a:r>
              <a:rPr lang="en-US" altLang="zh-CN" dirty="0" smtClean="0"/>
              <a:t>1 </a:t>
            </a:r>
            <a:r>
              <a:rPr lang="zh-CN" altLang="en-US" dirty="0"/>
              <a:t>：期权的</a:t>
            </a:r>
            <a:r>
              <a:rPr lang="en-CA" dirty="0"/>
              <a:t>Delta </a:t>
            </a:r>
            <a:r>
              <a:rPr lang="zh-CN" altLang="en-US" dirty="0"/>
              <a:t>中性保值</a:t>
            </a:r>
            <a:r>
              <a:rPr lang="en-US" altLang="zh-CN" dirty="0"/>
              <a:t>(</a:t>
            </a:r>
            <a:r>
              <a:rPr lang="en-CA" dirty="0"/>
              <a:t>cont.)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4F17173-A289-4EA6-A122-52793F6354BB}" type="slidenum">
              <a:rPr lang="en-US" altLang="en-US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144332"/>
              </p:ext>
            </p:extLst>
          </p:nvPr>
        </p:nvGraphicFramePr>
        <p:xfrm>
          <a:off x="611560" y="1916832"/>
          <a:ext cx="8001000" cy="3752851"/>
        </p:xfrm>
        <a:graphic>
          <a:graphicData uri="http://schemas.openxmlformats.org/drawingml/2006/table">
            <a:tbl>
              <a:tblPr/>
              <a:tblGrid>
                <a:gridCol w="962025"/>
                <a:gridCol w="960438"/>
                <a:gridCol w="863600"/>
                <a:gridCol w="1308100"/>
                <a:gridCol w="1049337"/>
                <a:gridCol w="1643063"/>
                <a:gridCol w="1214437"/>
              </a:tblGrid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Arial" pitchFamily="34" charset="0"/>
                        </a:rPr>
                        <a:t>周次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Arial" pitchFamily="34" charset="0"/>
                        </a:rPr>
                        <a:t>股价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Delta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Arial" pitchFamily="34" charset="0"/>
                        </a:rPr>
                        <a:t>购买的股数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成本</a:t>
                      </a: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千元</a:t>
                      </a: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累计成本</a:t>
                      </a: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千元</a:t>
                      </a: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Arial" pitchFamily="34" charset="0"/>
                        </a:rPr>
                        <a:t>利息（千元）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49.00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0.522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52,200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2,557.8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2,557.8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49.75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0.568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 4,600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228.9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2,789.2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52.00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0.705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13,700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712.4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3,504.3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3.4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19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46.63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0.007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(17,600)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(820.7)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290.0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0.3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48.12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(700)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(33.7)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256.6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6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理解期权的</a:t>
            </a:r>
            <a:r>
              <a:rPr lang="en-US" altLang="zh-CN" dirty="0"/>
              <a:t>Delta </a:t>
            </a:r>
            <a:r>
              <a:rPr lang="zh-CN" altLang="en-US" dirty="0"/>
              <a:t>中性保值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期权</a:t>
            </a:r>
            <a:r>
              <a:rPr lang="en-US" altLang="zh-CN" dirty="0"/>
              <a:t>Δ </a:t>
            </a:r>
            <a:r>
              <a:rPr lang="zh-CN" altLang="en-US" dirty="0"/>
              <a:t>中性套期保值的结果是</a:t>
            </a:r>
            <a:r>
              <a:rPr lang="zh-CN" altLang="en-US" dirty="0" smtClean="0"/>
              <a:t>：通过</a:t>
            </a:r>
            <a:r>
              <a:rPr lang="zh-CN" altLang="en-US" dirty="0"/>
              <a:t>标的资产</a:t>
            </a:r>
            <a:r>
              <a:rPr lang="zh-CN" altLang="en-US" dirty="0" smtClean="0"/>
              <a:t>构成</a:t>
            </a:r>
            <a:r>
              <a:rPr lang="zh-CN" altLang="en-US" dirty="0"/>
              <a:t>了一个“合成的期权头寸”。</a:t>
            </a:r>
          </a:p>
          <a:p>
            <a:r>
              <a:rPr lang="zh-CN" altLang="en-US" dirty="0"/>
              <a:t>套期保值的成本主要来源于“买高卖低”的过程，</a:t>
            </a:r>
            <a:r>
              <a:rPr lang="zh-CN" altLang="en-US" dirty="0" smtClean="0"/>
              <a:t>其总成本等于期权</a:t>
            </a:r>
            <a:r>
              <a:rPr lang="zh-CN" altLang="en-US" dirty="0"/>
              <a:t>价格。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867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理解期权的</a:t>
            </a:r>
            <a:r>
              <a:rPr lang="en-US" altLang="zh-CN" dirty="0"/>
              <a:t>Delta </a:t>
            </a:r>
            <a:r>
              <a:rPr lang="zh-CN" altLang="en-US" dirty="0"/>
              <a:t>中性保值</a:t>
            </a:r>
            <a:r>
              <a:rPr lang="en-US" altLang="zh-CN" dirty="0"/>
              <a:t>(cont.)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在实际操作中， </a:t>
            </a:r>
            <a:r>
              <a:rPr lang="en-US" altLang="zh-CN" dirty="0"/>
              <a:t>Δ </a:t>
            </a:r>
            <a:r>
              <a:rPr lang="zh-CN" altLang="en-US" dirty="0"/>
              <a:t>中性保值方法更常见的是利用</a:t>
            </a:r>
            <a:r>
              <a:rPr lang="zh-CN" altLang="en-US" dirty="0" smtClean="0"/>
              <a:t>同种标</a:t>
            </a:r>
            <a:r>
              <a:rPr lang="zh-CN" altLang="en-US" dirty="0"/>
              <a:t>的资产的期货头寸来进行保值，可以获得杠杆作用。</a:t>
            </a:r>
          </a:p>
          <a:p>
            <a:r>
              <a:rPr lang="zh-CN" altLang="en-US" dirty="0"/>
              <a:t>以无收益资产期货合约为例，</a:t>
            </a:r>
            <a:r>
              <a:rPr lang="zh-CN" altLang="en-US" dirty="0" smtClean="0"/>
              <a:t>由于其</a:t>
            </a:r>
            <a:r>
              <a:rPr lang="en-US" altLang="zh-CN" dirty="0" smtClean="0"/>
              <a:t>Δ </a:t>
            </a:r>
            <a:r>
              <a:rPr lang="en-US" altLang="zh-CN" dirty="0"/>
              <a:t>= </a:t>
            </a:r>
            <a:r>
              <a:rPr lang="en-US" altLang="zh-CN" dirty="0" err="1" smtClean="0"/>
              <a:t>e</a:t>
            </a:r>
            <a:r>
              <a:rPr lang="en-US" altLang="zh-CN" baseline="30000" dirty="0" err="1" smtClean="0"/>
              <a:t>r</a:t>
            </a:r>
            <a:r>
              <a:rPr lang="en-US" altLang="zh-CN" baseline="30000" dirty="0" smtClean="0"/>
              <a:t>(T</a:t>
            </a:r>
            <a:r>
              <a:rPr lang="en-US" altLang="zh-CN" baseline="30000" dirty="0"/>
              <a:t>−t)</a:t>
            </a:r>
            <a:r>
              <a:rPr lang="en-US" altLang="zh-CN" dirty="0"/>
              <a:t> </a:t>
            </a:r>
            <a:r>
              <a:rPr lang="zh-CN" altLang="en-US" dirty="0"/>
              <a:t>，这</a:t>
            </a:r>
            <a:r>
              <a:rPr lang="zh-CN" altLang="en-US" dirty="0" smtClean="0"/>
              <a:t>意味着</a:t>
            </a:r>
            <a:r>
              <a:rPr lang="en-US" altLang="zh-CN" dirty="0"/>
              <a:t>e</a:t>
            </a:r>
            <a:r>
              <a:rPr lang="en-US" altLang="zh-CN" baseline="30000" dirty="0"/>
              <a:t>−r(T−t) </a:t>
            </a:r>
            <a:r>
              <a:rPr lang="zh-CN" altLang="en-US" dirty="0"/>
              <a:t>个期货单位对标的资产价格变动的</a:t>
            </a:r>
            <a:r>
              <a:rPr lang="zh-CN" altLang="en-US" dirty="0" smtClean="0"/>
              <a:t>敏感性与</a:t>
            </a:r>
            <a:r>
              <a:rPr lang="zh-CN" altLang="en-US" dirty="0"/>
              <a:t>一个标的资产对其自身价格变化的敏感性是相同的，</a:t>
            </a:r>
          </a:p>
          <a:p>
            <a:r>
              <a:rPr lang="zh-CN" altLang="en-US" dirty="0"/>
              <a:t>因此</a:t>
            </a:r>
          </a:p>
          <a:p>
            <a:pPr marL="0" indent="0">
              <a:buNone/>
            </a:pPr>
            <a:r>
              <a:rPr lang="en-US" altLang="zh-CN" dirty="0" smtClean="0"/>
              <a:t>                     Q</a:t>
            </a:r>
            <a:r>
              <a:rPr lang="en-US" altLang="zh-CN" baseline="-25000" dirty="0" smtClean="0"/>
              <a:t>F </a:t>
            </a:r>
            <a:r>
              <a:rPr lang="en-US" altLang="zh-CN" dirty="0"/>
              <a:t>= e</a:t>
            </a:r>
            <a:r>
              <a:rPr lang="en-US" altLang="zh-CN" baseline="30000" dirty="0"/>
              <a:t>−r(T−</a:t>
            </a:r>
            <a:r>
              <a:rPr lang="en-US" altLang="zh-CN" baseline="30000" dirty="0" smtClean="0"/>
              <a:t>t)</a:t>
            </a:r>
            <a:r>
              <a:rPr lang="en-US" altLang="zh-CN" dirty="0" smtClean="0"/>
              <a:t>H</a:t>
            </a:r>
            <a:r>
              <a:rPr lang="en-US" altLang="zh-CN" baseline="-25000" dirty="0" smtClean="0"/>
              <a:t>A</a:t>
            </a:r>
            <a:r>
              <a:rPr lang="en-US" altLang="zh-CN" dirty="0" smtClean="0"/>
              <a:t>/N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540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165975" cy="1066800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800225"/>
            <a:ext cx="7210425" cy="3454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A bank has sold for $300,000 a European call option on 100,000 shares of a non-dividend paying stock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 </a:t>
            </a:r>
            <a:r>
              <a:rPr lang="en-US" altLang="zh-CN" sz="2400" i="1" smtClean="0">
                <a:latin typeface="Times New Roman" pitchFamily="18" charset="0"/>
                <a:ea typeface="宋体" pitchFamily="2" charset="-122"/>
              </a:rPr>
              <a:t>S</a:t>
            </a:r>
            <a:r>
              <a:rPr lang="en-US" altLang="zh-CN" sz="2400" baseline="-25000" smtClean="0">
                <a:latin typeface="Times New Roman" pitchFamily="18" charset="0"/>
                <a:ea typeface="宋体" pitchFamily="2" charset="-122"/>
              </a:rPr>
              <a:t>0</a:t>
            </a:r>
            <a:r>
              <a:rPr lang="en-US" altLang="zh-CN" sz="2400" smtClean="0">
                <a:ea typeface="宋体" pitchFamily="2" charset="-122"/>
              </a:rPr>
              <a:t>  = 49,  </a:t>
            </a:r>
            <a:r>
              <a:rPr lang="en-US" altLang="zh-CN" sz="2400" smtClean="0"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2400" i="1" smtClean="0">
                <a:latin typeface="Times New Roman" pitchFamily="18" charset="0"/>
                <a:ea typeface="宋体" pitchFamily="2" charset="-122"/>
              </a:rPr>
              <a:t>K </a:t>
            </a:r>
            <a:r>
              <a:rPr lang="en-US" altLang="zh-CN" sz="2400" smtClean="0">
                <a:ea typeface="宋体" pitchFamily="2" charset="-122"/>
              </a:rPr>
              <a:t> = 50,  </a:t>
            </a:r>
            <a:r>
              <a:rPr lang="en-US" altLang="zh-CN" sz="2400" i="1" smtClean="0">
                <a:latin typeface="Times New Roman" pitchFamily="18" charset="0"/>
                <a:ea typeface="宋体" pitchFamily="2" charset="-122"/>
              </a:rPr>
              <a:t>r</a:t>
            </a:r>
            <a:r>
              <a:rPr lang="en-US" altLang="zh-CN" sz="2400" smtClean="0">
                <a:ea typeface="宋体" pitchFamily="2" charset="-122"/>
              </a:rPr>
              <a:t>  = 5%, </a:t>
            </a:r>
            <a:r>
              <a:rPr lang="en-US" altLang="zh-CN" sz="240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smtClean="0">
                <a:latin typeface="Symbol" pitchFamily="18" charset="2"/>
                <a:ea typeface="宋体" pitchFamily="2" charset="-122"/>
              </a:rPr>
              <a:t>s </a:t>
            </a:r>
            <a:r>
              <a:rPr lang="en-US" altLang="zh-CN" sz="2400" smtClean="0">
                <a:ea typeface="宋体" pitchFamily="2" charset="-122"/>
              </a:rPr>
              <a:t>= 20%,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smtClean="0">
                <a:ea typeface="宋体" pitchFamily="2" charset="-122"/>
              </a:rPr>
              <a:t>	</a:t>
            </a:r>
            <a:r>
              <a:rPr lang="en-US" altLang="zh-CN" sz="2400" i="1" smtClean="0">
                <a:latin typeface="Times New Roman" pitchFamily="18" charset="0"/>
                <a:ea typeface="宋体" pitchFamily="2" charset="-122"/>
              </a:rPr>
              <a:t>T =</a:t>
            </a:r>
            <a:r>
              <a:rPr lang="en-US" altLang="zh-CN" sz="2400" smtClean="0">
                <a:ea typeface="宋体" pitchFamily="2" charset="-122"/>
              </a:rPr>
              <a:t> 20 weeks, </a:t>
            </a:r>
            <a:r>
              <a:rPr lang="en-US" altLang="zh-CN" sz="2400" smtClean="0">
                <a:latin typeface="Symbol" pitchFamily="18" charset="2"/>
                <a:ea typeface="宋体" pitchFamily="2" charset="-122"/>
              </a:rPr>
              <a:t>m </a:t>
            </a:r>
            <a:r>
              <a:rPr lang="en-US" altLang="zh-CN" sz="2400" smtClean="0">
                <a:ea typeface="宋体" pitchFamily="2" charset="-122"/>
              </a:rPr>
              <a:t>= 13%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The Black-Scholes-Merton value of the option is $240,000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ea typeface="宋体" pitchFamily="2" charset="-122"/>
              </a:rPr>
              <a:t>How does the bank hedge its risk to lock in a $60,000 profit?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40726A2-8A4A-4B35-99A4-6BB3B6AC6AC2}" type="slidenum">
              <a:rPr lang="en-US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9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理解期权的</a:t>
            </a:r>
            <a:r>
              <a:rPr lang="en-US" altLang="zh-CN" dirty="0"/>
              <a:t>Delta </a:t>
            </a:r>
            <a:r>
              <a:rPr lang="zh-CN" altLang="en-US" dirty="0"/>
              <a:t>中性保值</a:t>
            </a:r>
            <a:r>
              <a:rPr lang="en-US" altLang="zh-CN" dirty="0"/>
              <a:t>(cont.)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Δ </a:t>
            </a:r>
            <a:r>
              <a:rPr lang="zh-CN" altLang="en-US" dirty="0"/>
              <a:t>套期保值的意义：</a:t>
            </a:r>
          </a:p>
          <a:p>
            <a:pPr lvl="1"/>
            <a:r>
              <a:rPr lang="zh-CN" altLang="en-US" dirty="0" smtClean="0"/>
              <a:t>专业</a:t>
            </a:r>
            <a:r>
              <a:rPr lang="zh-CN" altLang="en-US" dirty="0"/>
              <a:t>的金融运营和风险运营机构的价格优势。</a:t>
            </a:r>
          </a:p>
          <a:p>
            <a:pPr lvl="1"/>
            <a:r>
              <a:rPr lang="zh-CN" altLang="en-US" dirty="0" smtClean="0"/>
              <a:t>机构</a:t>
            </a:r>
            <a:r>
              <a:rPr lang="zh-CN" altLang="en-US" dirty="0"/>
              <a:t>内部的风险对冲以及外部市场上的净</a:t>
            </a:r>
            <a:r>
              <a:rPr lang="en-US" altLang="zh-CN" dirty="0"/>
              <a:t>Δ</a:t>
            </a:r>
            <a:r>
              <a:rPr lang="zh-CN" altLang="en-US" dirty="0"/>
              <a:t>套期保值。</a:t>
            </a:r>
          </a:p>
          <a:p>
            <a:pPr lvl="1"/>
            <a:r>
              <a:rPr lang="zh-CN" altLang="en-US" dirty="0" smtClean="0"/>
              <a:t>高度</a:t>
            </a:r>
            <a:r>
              <a:rPr lang="zh-CN" altLang="en-US" dirty="0"/>
              <a:t>灵活性：金融机构可以结合自身的资产状况、</a:t>
            </a:r>
            <a:r>
              <a:rPr lang="zh-CN" altLang="en-US" dirty="0" smtClean="0"/>
              <a:t>市场</a:t>
            </a:r>
            <a:r>
              <a:rPr lang="zh-CN" altLang="en-US" dirty="0"/>
              <a:t>预期和风险目标来管理</a:t>
            </a:r>
            <a:r>
              <a:rPr lang="en-US" altLang="zh-CN" dirty="0"/>
              <a:t>Δ </a:t>
            </a:r>
            <a:r>
              <a:rPr lang="zh-CN" altLang="en-US" dirty="0"/>
              <a:t>指标，不同目标</a:t>
            </a:r>
            <a:r>
              <a:rPr lang="en-US" altLang="zh-CN" dirty="0"/>
              <a:t>Δ </a:t>
            </a:r>
            <a:r>
              <a:rPr lang="zh-CN" altLang="en-US" dirty="0"/>
              <a:t>值的</a:t>
            </a:r>
            <a:r>
              <a:rPr lang="zh-CN" altLang="en-US" dirty="0" smtClean="0"/>
              <a:t>设定</a:t>
            </a:r>
            <a:r>
              <a:rPr lang="zh-CN" altLang="en-US" dirty="0"/>
              <a:t>可以实现不同的风险管理策略。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688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18.3 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Theta</a:t>
            </a:r>
            <a:r>
              <a:rPr lang="zh-CN" altLang="en-US" dirty="0" smtClean="0"/>
              <a:t>与期权的套期保值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58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/>
              <a:t>Θ </a:t>
            </a:r>
            <a:r>
              <a:rPr lang="zh-CN" altLang="en-US" dirty="0"/>
              <a:t>值的定义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证券的</a:t>
                </a:r>
                <a:r>
                  <a:rPr lang="en-US" altLang="zh-CN" dirty="0" smtClean="0"/>
                  <a:t>Theta</a:t>
                </a:r>
                <a:r>
                  <a:rPr lang="zh-CN" altLang="en-US" dirty="0"/>
                  <a:t>（ </a:t>
                </a:r>
                <a:r>
                  <a:rPr lang="en-US" altLang="zh-CN" dirty="0"/>
                  <a:t>Θ </a:t>
                </a:r>
                <a:r>
                  <a:rPr lang="zh-CN" altLang="en-US" dirty="0"/>
                  <a:t>）是证券价格对时间</a:t>
                </a:r>
                <a:r>
                  <a:rPr lang="en-US" altLang="zh-CN" dirty="0"/>
                  <a:t>t </a:t>
                </a:r>
                <a:r>
                  <a:rPr lang="zh-CN" altLang="en-US" dirty="0"/>
                  <a:t>的偏导数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          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num>
                      <m:den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期权</a:t>
                </a:r>
                <a:r>
                  <a:rPr lang="en-US" altLang="zh-CN" dirty="0"/>
                  <a:t>Θ </a:t>
                </a:r>
                <a:r>
                  <a:rPr lang="zh-CN" altLang="en-US" dirty="0"/>
                  <a:t>是在其它条件不变情况下期权价格变化与</a:t>
                </a:r>
                <a:r>
                  <a:rPr lang="zh-CN" altLang="en-US" dirty="0" smtClean="0"/>
                  <a:t>时间变化</a:t>
                </a:r>
                <a:r>
                  <a:rPr lang="zh-CN" altLang="en-US" dirty="0"/>
                  <a:t>的比率，用于衡量期权价格对时间变化的敏感度，</a:t>
                </a:r>
              </a:p>
              <a:p>
                <a:r>
                  <a:rPr lang="zh-CN" altLang="en-US" dirty="0"/>
                  <a:t>衡量期权的价值随着时间推移而逐渐衰减的程度。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153" r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668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/>
              <a:t>Θ </a:t>
            </a:r>
            <a:r>
              <a:rPr lang="zh-CN" altLang="en-US" dirty="0"/>
              <a:t>值的性质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期权的</a:t>
            </a:r>
            <a:r>
              <a:rPr lang="en-US" altLang="zh-CN" dirty="0"/>
              <a:t>Θ </a:t>
            </a:r>
            <a:r>
              <a:rPr lang="zh-CN" altLang="en-US" dirty="0"/>
              <a:t>常常是负的：一般来说，随着到期日的临近</a:t>
            </a:r>
            <a:r>
              <a:rPr lang="zh-CN" altLang="en-US" dirty="0" smtClean="0"/>
              <a:t>，期权</a:t>
            </a:r>
            <a:r>
              <a:rPr lang="zh-CN" altLang="en-US" dirty="0"/>
              <a:t>价值逐渐衰减。</a:t>
            </a:r>
          </a:p>
          <a:p>
            <a:r>
              <a:rPr lang="zh-CN" altLang="en-US" dirty="0"/>
              <a:t>对于处于实值状态的无收益资产欧式看跌期权和</a:t>
            </a:r>
            <a:r>
              <a:rPr lang="zh-CN" altLang="en-US" dirty="0" smtClean="0"/>
              <a:t>处于实</a:t>
            </a:r>
            <a:r>
              <a:rPr lang="zh-CN" altLang="en-US" dirty="0"/>
              <a:t>值状态的很高利率的外汇的欧式看涨期权， </a:t>
            </a:r>
            <a:r>
              <a:rPr lang="en-US" altLang="zh-CN" dirty="0"/>
              <a:t>Θ </a:t>
            </a:r>
            <a:r>
              <a:rPr lang="zh-CN" altLang="en-US" dirty="0" smtClean="0"/>
              <a:t>可能为</a:t>
            </a:r>
            <a:r>
              <a:rPr lang="zh-CN" altLang="en-US" dirty="0"/>
              <a:t>正。</a:t>
            </a:r>
          </a:p>
          <a:p>
            <a:r>
              <a:rPr lang="zh-CN" altLang="en-US" dirty="0"/>
              <a:t>期权的</a:t>
            </a:r>
            <a:r>
              <a:rPr lang="en-US" altLang="zh-CN" dirty="0"/>
              <a:t>Θ </a:t>
            </a:r>
            <a:r>
              <a:rPr lang="zh-CN" altLang="en-US" dirty="0"/>
              <a:t>值同时受</a:t>
            </a:r>
            <a:r>
              <a:rPr lang="en-US" altLang="zh-CN" dirty="0"/>
              <a:t>S </a:t>
            </a:r>
            <a:r>
              <a:rPr lang="zh-CN" altLang="en-US" dirty="0"/>
              <a:t>、</a:t>
            </a:r>
            <a:r>
              <a:rPr lang="en-US" altLang="zh-CN" dirty="0" smtClean="0"/>
              <a:t>T-t </a:t>
            </a:r>
            <a:r>
              <a:rPr lang="zh-CN" altLang="en-US" dirty="0"/>
              <a:t>、</a:t>
            </a:r>
            <a:r>
              <a:rPr lang="en-US" altLang="zh-CN" dirty="0"/>
              <a:t>r </a:t>
            </a:r>
            <a:r>
              <a:rPr lang="zh-CN" altLang="en-US" dirty="0" smtClean="0"/>
              <a:t>和</a:t>
            </a:r>
            <a:r>
              <a:rPr lang="zh-CN" altLang="en-US" dirty="0"/>
              <a:t>𝝈</a:t>
            </a:r>
            <a:r>
              <a:rPr lang="zh-CN" altLang="en-US" dirty="0" smtClean="0"/>
              <a:t>的</a:t>
            </a:r>
            <a:r>
              <a:rPr lang="zh-CN" altLang="en-US" dirty="0"/>
              <a:t>影响。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8134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65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无收益资产看涨期权</a:t>
            </a:r>
            <a:r>
              <a:rPr lang="en-US" altLang="zh-CN" sz="3200" dirty="0"/>
              <a:t>Theta</a:t>
            </a:r>
            <a:r>
              <a:rPr lang="zh-CN" altLang="en-US" sz="3200" dirty="0" smtClean="0"/>
              <a:t>值与</a:t>
            </a:r>
            <a:r>
              <a:rPr lang="en-US" altLang="zh-CN" sz="3200" dirty="0" smtClean="0"/>
              <a:t>S</a:t>
            </a:r>
            <a:r>
              <a:rPr lang="zh-CN" altLang="en-US" sz="3200" dirty="0" smtClean="0"/>
              <a:t>的</a:t>
            </a:r>
            <a:r>
              <a:rPr lang="zh-CN" altLang="en-US" sz="3200" dirty="0"/>
              <a:t>关系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pic>
        <p:nvPicPr>
          <p:cNvPr id="465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3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Adobe 楷体 Std R" pitchFamily="18" charset="-122"/>
                <a:ea typeface="Adobe 楷体 Std R" pitchFamily="18" charset="-122"/>
              </a:rPr>
              <a:t>无收益资产看涨</a:t>
            </a:r>
            <a:r>
              <a:rPr lang="zh-CN" altLang="en-US" sz="3600" dirty="0" smtClean="0">
                <a:latin typeface="Adobe 楷体 Std R" pitchFamily="18" charset="-122"/>
                <a:ea typeface="Adobe 楷体 Std R" pitchFamily="18" charset="-122"/>
              </a:rPr>
              <a:t>期权</a:t>
            </a:r>
            <a:r>
              <a:rPr lang="en-US" altLang="zh-CN" sz="3600" dirty="0" smtClean="0">
                <a:latin typeface="Adobe 楷体 Std R" pitchFamily="18" charset="-122"/>
                <a:ea typeface="Adobe 楷体 Std R" pitchFamily="18" charset="-122"/>
              </a:rPr>
              <a:t>Theta</a:t>
            </a:r>
            <a:r>
              <a:rPr lang="zh-CN" altLang="en-US" sz="3600" dirty="0">
                <a:latin typeface="Adobe 楷体 Std R" pitchFamily="18" charset="-122"/>
                <a:ea typeface="Adobe 楷体 Std R" pitchFamily="18" charset="-122"/>
              </a:rPr>
              <a:t>值与有效期之间的关系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03A4C-2DF4-49F2-B7CB-8C43FF1529E7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48883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20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37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76"/>
            <a:ext cx="9144000" cy="627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09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38</a:t>
            </a:fld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32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Theta</a:t>
            </a:r>
            <a:r>
              <a:rPr lang="zh-CN" altLang="en-US" dirty="0"/>
              <a:t>与套期保值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dobe 楷体 Std R" pitchFamily="18" charset="-122"/>
                <a:ea typeface="Adobe 楷体 Std R" pitchFamily="18" charset="-122"/>
              </a:rPr>
              <a:t>由于时间的推移是确定的，没有风险可言。因此无需对时间进行套期保值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。</a:t>
            </a:r>
            <a:endParaRPr lang="en-US" altLang="zh-CN" dirty="0" smtClean="0">
              <a:latin typeface="Adobe 楷体 Std R" pitchFamily="18" charset="-122"/>
              <a:ea typeface="Adobe 楷体 Std R" pitchFamily="18" charset="-122"/>
            </a:endParaRPr>
          </a:p>
          <a:p>
            <a:r>
              <a:rPr lang="en-US" altLang="zh-CN" dirty="0" smtClean="0">
                <a:ea typeface="Adobe 楷体 Std R" pitchFamily="18" charset="-122"/>
              </a:rPr>
              <a:t>Theta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值与</a:t>
            </a:r>
            <a:r>
              <a:rPr lang="en-US" altLang="zh-CN" dirty="0" smtClean="0">
                <a:ea typeface="Adobe 楷体 Std R" pitchFamily="18" charset="-122"/>
              </a:rPr>
              <a:t>Delta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及</a:t>
            </a:r>
            <a:r>
              <a:rPr lang="zh-CN" altLang="en-US" dirty="0">
                <a:latin typeface="Adobe 楷体 Std R" pitchFamily="18" charset="-122"/>
                <a:ea typeface="Adobe 楷体 Std R" pitchFamily="18" charset="-122"/>
              </a:rPr>
              <a:t>下文的</a:t>
            </a:r>
            <a:r>
              <a:rPr lang="en-US" altLang="zh-CN" dirty="0">
                <a:ea typeface="Adobe 楷体 Std R" pitchFamily="18" charset="-122"/>
              </a:rPr>
              <a:t>Gamma</a:t>
            </a:r>
            <a:r>
              <a:rPr lang="zh-CN" altLang="en-US" dirty="0">
                <a:latin typeface="Adobe 楷体 Std R" pitchFamily="18" charset="-122"/>
                <a:ea typeface="Adobe 楷体 Std R" pitchFamily="18" charset="-122"/>
              </a:rPr>
              <a:t>值有较大关系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。</a:t>
            </a:r>
            <a:endParaRPr lang="en-US" altLang="zh-CN" dirty="0" smtClean="0">
              <a:latin typeface="Adobe 楷体 Std R" pitchFamily="18" charset="-122"/>
              <a:ea typeface="Adobe 楷体 Std R" pitchFamily="18" charset="-122"/>
            </a:endParaRPr>
          </a:p>
          <a:p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在</a:t>
            </a:r>
            <a:r>
              <a:rPr lang="zh-CN" altLang="en-US" dirty="0">
                <a:latin typeface="Adobe 楷体 Std R" pitchFamily="18" charset="-122"/>
                <a:ea typeface="Adobe 楷体 Std R" pitchFamily="18" charset="-122"/>
              </a:rPr>
              <a:t>期权交易中，尤其是在差期交易中，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由于</a:t>
            </a:r>
            <a:r>
              <a:rPr lang="en-US" altLang="zh-CN" dirty="0" smtClean="0">
                <a:solidFill>
                  <a:srgbClr val="000000"/>
                </a:solidFill>
                <a:ea typeface="Adobe 楷体 Std R" pitchFamily="18" charset="-122"/>
              </a:rPr>
              <a:t>Theta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值</a:t>
            </a:r>
            <a:r>
              <a:rPr lang="zh-CN" altLang="en-US" dirty="0">
                <a:latin typeface="Adobe 楷体 Std R" pitchFamily="18" charset="-122"/>
                <a:ea typeface="Adobe 楷体 Std R" pitchFamily="18" charset="-122"/>
              </a:rPr>
              <a:t>的大小反映了期权购买者随时间推移所损失的价值，因而无论对于避险者、套利者还是投资者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而言</a:t>
            </a:r>
            <a:r>
              <a:rPr lang="en-US" altLang="zh-CN" dirty="0" smtClean="0">
                <a:latin typeface="Adobe 楷体 Std R" pitchFamily="18" charset="-122"/>
                <a:ea typeface="Adobe 楷体 Std R" pitchFamily="18" charset="-122"/>
              </a:rPr>
              <a:t>,</a:t>
            </a:r>
            <a:r>
              <a:rPr lang="en-US" altLang="zh-CN" dirty="0">
                <a:solidFill>
                  <a:srgbClr val="000000"/>
                </a:solidFill>
                <a:ea typeface="Adobe 楷体 Std R" pitchFamily="18" charset="-122"/>
              </a:rPr>
              <a:t> Theta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值</a:t>
            </a:r>
            <a:r>
              <a:rPr lang="zh-CN" altLang="en-US" dirty="0">
                <a:latin typeface="Adobe 楷体 Std R" pitchFamily="18" charset="-122"/>
                <a:ea typeface="Adobe 楷体 Std R" pitchFamily="18" charset="-122"/>
              </a:rPr>
              <a:t>都是一个重要的敏感性指标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。</a:t>
            </a:r>
            <a:endParaRPr lang="zh-CN" altLang="en-US" dirty="0"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29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Naked &amp; Covered Positions</a:t>
            </a:r>
          </a:p>
        </p:txBody>
      </p:sp>
      <p:sp>
        <p:nvSpPr>
          <p:cNvPr id="12291" name="Content Placeholder 5"/>
          <p:cNvSpPr>
            <a:spLocks noGrp="1"/>
          </p:cNvSpPr>
          <p:nvPr>
            <p:ph idx="1"/>
          </p:nvPr>
        </p:nvSpPr>
        <p:spPr>
          <a:xfrm>
            <a:off x="683568" y="1268760"/>
            <a:ext cx="7772400" cy="4357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Naked position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Take no  action</a:t>
            </a: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Covered position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Buy 100,000 shares today</a:t>
            </a: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What are the risks associated with these strategies?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92DDCDB-4602-4987-BE38-A178FAC8258C}" type="slidenum">
              <a:rPr lang="en-US" alt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38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18.4 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Gamma</a:t>
            </a:r>
            <a:r>
              <a:rPr lang="zh-CN" altLang="en-US" dirty="0" smtClean="0"/>
              <a:t>与期权的套期保值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86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期权</a:t>
            </a:r>
            <a:r>
              <a:rPr lang="el-GR" altLang="zh-CN" dirty="0"/>
              <a:t>Γ </a:t>
            </a:r>
            <a:r>
              <a:rPr lang="zh-CN" altLang="en-US" dirty="0"/>
              <a:t>定义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340768"/>
                <a:ext cx="8229600" cy="5040560"/>
              </a:xfrm>
            </p:spPr>
            <p:txBody>
              <a:bodyPr/>
              <a:lstStyle/>
              <a:p>
                <a:r>
                  <a:rPr lang="zh-CN" altLang="en-US" sz="2600" dirty="0" smtClean="0"/>
                  <a:t>期权的</a:t>
                </a:r>
                <a:r>
                  <a:rPr lang="en-US" altLang="zh-CN" sz="2600" dirty="0"/>
                  <a:t>Gamma(Γ) </a:t>
                </a:r>
                <a:r>
                  <a:rPr lang="zh-CN" altLang="en-US" sz="2600" dirty="0"/>
                  <a:t>是期权价格对标的资产价格的二</a:t>
                </a:r>
                <a:r>
                  <a:rPr lang="zh-CN" altLang="en-US" sz="2600" dirty="0" smtClean="0"/>
                  <a:t>阶偏导数</a:t>
                </a:r>
                <a:r>
                  <a:rPr lang="zh-CN" altLang="en-US" sz="2600" dirty="0"/>
                  <a:t>，或期权</a:t>
                </a:r>
                <a:r>
                  <a:rPr lang="en-US" altLang="zh-CN" sz="2600" dirty="0"/>
                  <a:t>Δ </a:t>
                </a:r>
                <a:r>
                  <a:rPr lang="zh-CN" altLang="en-US" sz="2600" dirty="0"/>
                  <a:t>对标的资产价格的一阶</a:t>
                </a:r>
                <a:r>
                  <a:rPr lang="zh-CN" altLang="en-US" sz="2600" dirty="0" smtClean="0"/>
                  <a:t>偏导数</a:t>
                </a:r>
                <a:r>
                  <a:rPr lang="en-US" altLang="zh-CN" sz="2600" dirty="0"/>
                  <a:t> </a:t>
                </a:r>
                <a:r>
                  <a:rPr lang="en-US" altLang="zh-CN" sz="2600" dirty="0" smtClean="0"/>
                  <a:t>          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60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zh-CN" altLang="en-US" sz="2600" b="0" i="1" smtClean="0">
                          <a:latin typeface="Cambria Math"/>
                          <a:ea typeface="Cambria Math"/>
                        </a:rPr>
                        <m:t>＝</m:t>
                      </m:r>
                      <m:f>
                        <m:fPr>
                          <m:ctrlPr>
                            <a:rPr lang="en-US" altLang="zh-CN" sz="2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CN" altLang="en-US" sz="26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6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CN" altLang="en-US" sz="26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6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den>
                      </m:f>
                      <m:r>
                        <a:rPr lang="en-US" altLang="zh-CN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CN" altLang="en-US" sz="26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zh-CN" altLang="en-US" sz="26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num>
                        <m:den>
                          <m:r>
                            <a:rPr lang="zh-CN" altLang="en-US" sz="26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CN" sz="26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altLang="zh-CN" sz="2600" dirty="0"/>
              </a:p>
              <a:p>
                <a:r>
                  <a:rPr lang="zh-CN" altLang="en-US" sz="2600" dirty="0" smtClean="0"/>
                  <a:t>从</a:t>
                </a:r>
                <a:r>
                  <a:rPr lang="zh-CN" altLang="en-US" sz="2600" dirty="0"/>
                  <a:t>几何上看， </a:t>
                </a:r>
                <a:r>
                  <a:rPr lang="en-US" altLang="zh-CN" sz="2600" dirty="0"/>
                  <a:t>Γ </a:t>
                </a:r>
                <a:r>
                  <a:rPr lang="zh-CN" altLang="en-US" sz="2600" dirty="0"/>
                  <a:t>反映了期权价格与标的资产价格</a:t>
                </a:r>
                <a:r>
                  <a:rPr lang="zh-CN" altLang="en-US" sz="2600" dirty="0" smtClean="0"/>
                  <a:t>关系曲线</a:t>
                </a:r>
                <a:r>
                  <a:rPr lang="zh-CN" altLang="en-US" sz="2600" dirty="0"/>
                  <a:t>的凸度。</a:t>
                </a:r>
              </a:p>
              <a:p>
                <a:r>
                  <a:rPr lang="en-US" altLang="zh-CN" sz="2600" dirty="0"/>
                  <a:t>Γ </a:t>
                </a:r>
                <a:r>
                  <a:rPr lang="zh-CN" altLang="en-US" sz="2600" dirty="0"/>
                  <a:t>衡量了期权</a:t>
                </a:r>
                <a:r>
                  <a:rPr lang="en-US" altLang="zh-CN" sz="2600" dirty="0"/>
                  <a:t>Δ </a:t>
                </a:r>
                <a:r>
                  <a:rPr lang="zh-CN" altLang="en-US" sz="2600" dirty="0"/>
                  <a:t>值对标的资产价格变化的敏感度</a:t>
                </a:r>
                <a:r>
                  <a:rPr lang="zh-CN" altLang="en-US" sz="2600" dirty="0" smtClean="0"/>
                  <a:t>，是</a:t>
                </a:r>
                <a:r>
                  <a:rPr lang="en-US" altLang="zh-CN" sz="2600" dirty="0"/>
                  <a:t>Δ </a:t>
                </a:r>
                <a:r>
                  <a:rPr lang="zh-CN" altLang="en-US" sz="2600" dirty="0"/>
                  <a:t>的敏感性指标。</a:t>
                </a:r>
              </a:p>
              <a:p>
                <a:r>
                  <a:rPr lang="zh-CN" altLang="en-US" sz="2600" dirty="0"/>
                  <a:t>计算证券组合的</a:t>
                </a:r>
                <a:r>
                  <a:rPr lang="en-US" altLang="zh-CN" sz="2600" dirty="0"/>
                  <a:t>Γ </a:t>
                </a:r>
                <a:r>
                  <a:rPr lang="zh-CN" altLang="en-US" sz="2600" dirty="0"/>
                  <a:t>值对于套期保值的重要意义在于</a:t>
                </a:r>
                <a:r>
                  <a:rPr lang="zh-CN" altLang="en-US" sz="2600" dirty="0" smtClean="0"/>
                  <a:t>，它</a:t>
                </a:r>
                <a:r>
                  <a:rPr lang="zh-CN" altLang="en-US" sz="2600" dirty="0"/>
                  <a:t>衡量了</a:t>
                </a:r>
                <a:r>
                  <a:rPr lang="en-US" altLang="zh-CN" sz="2600" dirty="0"/>
                  <a:t>Δ </a:t>
                </a:r>
                <a:r>
                  <a:rPr lang="zh-CN" altLang="en-US" sz="2600" dirty="0"/>
                  <a:t>中性保值法的误差，误差大小取决于</a:t>
                </a:r>
                <a:r>
                  <a:rPr lang="zh-CN" altLang="en-US" sz="2600" dirty="0" smtClean="0"/>
                  <a:t>期权价格</a:t>
                </a:r>
                <a:r>
                  <a:rPr lang="zh-CN" altLang="en-US" sz="2600" dirty="0"/>
                  <a:t>与标的资产价格关系曲线的曲度。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340768"/>
                <a:ext cx="8229600" cy="5040560"/>
              </a:xfrm>
              <a:blipFill rotWithShape="1">
                <a:blip r:embed="rId2"/>
                <a:stretch>
                  <a:fillRect t="-1330" r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41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058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417513"/>
            <a:ext cx="8115498" cy="1067271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zh-CN" altLang="en-US" sz="4000" dirty="0"/>
              <a:t>期权</a:t>
            </a:r>
            <a:r>
              <a:rPr lang="el-GR" altLang="zh-CN" sz="4000" dirty="0"/>
              <a:t>Γ </a:t>
            </a:r>
            <a:r>
              <a:rPr lang="zh-CN" altLang="en-US" sz="4000" dirty="0"/>
              <a:t>定义</a:t>
            </a:r>
            <a:r>
              <a:rPr lang="en-US" altLang="zh-CN" sz="4000" dirty="0"/>
              <a:t>(cont.)</a:t>
            </a:r>
            <a:r>
              <a:rPr lang="en-US" altLang="zh-CN" sz="3200" dirty="0" smtClean="0">
                <a:solidFill>
                  <a:srgbClr val="40330F"/>
                </a:solidFill>
                <a:ea typeface="宋体" pitchFamily="2" charset="-122"/>
              </a:rPr>
              <a:t/>
            </a:r>
            <a:br>
              <a:rPr lang="en-US" altLang="zh-CN" sz="3200" dirty="0" smtClean="0">
                <a:solidFill>
                  <a:srgbClr val="40330F"/>
                </a:solidFill>
                <a:ea typeface="宋体" pitchFamily="2" charset="-122"/>
              </a:rPr>
            </a:br>
            <a:endParaRPr lang="en-US" altLang="zh-CN" sz="3200" dirty="0" smtClean="0">
              <a:solidFill>
                <a:srgbClr val="40330F"/>
              </a:solidFill>
              <a:ea typeface="宋体" pitchFamily="2" charset="-122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000" smtClean="0">
                <a:ea typeface="宋体" pitchFamily="2" charset="-122"/>
              </a:rPr>
              <a:t> </a:t>
            </a:r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1698BB6-14E0-4164-A323-9C3DEFF1DD1E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2295525" y="2093913"/>
            <a:ext cx="0" cy="3475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7" name="Line 5"/>
          <p:cNvSpPr>
            <a:spLocks noChangeShapeType="1"/>
          </p:cNvSpPr>
          <p:nvPr/>
        </p:nvSpPr>
        <p:spPr bwMode="auto">
          <a:xfrm>
            <a:off x="2295525" y="5568950"/>
            <a:ext cx="5227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5608" name="Group 11"/>
          <p:cNvGrpSpPr>
            <a:grpSpLocks/>
          </p:cNvGrpSpPr>
          <p:nvPr/>
        </p:nvGrpSpPr>
        <p:grpSpPr bwMode="auto">
          <a:xfrm>
            <a:off x="2295525" y="2889250"/>
            <a:ext cx="4021138" cy="2671763"/>
            <a:chOff x="1446" y="1820"/>
            <a:chExt cx="2533" cy="1683"/>
          </a:xfrm>
        </p:grpSpPr>
        <p:sp>
          <p:nvSpPr>
            <p:cNvPr id="25622" name="Freeform 6"/>
            <p:cNvSpPr>
              <a:spLocks/>
            </p:cNvSpPr>
            <p:nvPr/>
          </p:nvSpPr>
          <p:spPr bwMode="auto">
            <a:xfrm>
              <a:off x="1446" y="3458"/>
              <a:ext cx="461" cy="45"/>
            </a:xfrm>
            <a:custGeom>
              <a:avLst/>
              <a:gdLst>
                <a:gd name="T0" fmla="*/ 0 w 461"/>
                <a:gd name="T1" fmla="*/ 44 h 45"/>
                <a:gd name="T2" fmla="*/ 6 w 461"/>
                <a:gd name="T3" fmla="*/ 41 h 45"/>
                <a:gd name="T4" fmla="*/ 17 w 461"/>
                <a:gd name="T5" fmla="*/ 41 h 45"/>
                <a:gd name="T6" fmla="*/ 24 w 461"/>
                <a:gd name="T7" fmla="*/ 39 h 45"/>
                <a:gd name="T8" fmla="*/ 35 w 461"/>
                <a:gd name="T9" fmla="*/ 41 h 45"/>
                <a:gd name="T10" fmla="*/ 42 w 461"/>
                <a:gd name="T11" fmla="*/ 39 h 45"/>
                <a:gd name="T12" fmla="*/ 143 w 461"/>
                <a:gd name="T13" fmla="*/ 41 h 45"/>
                <a:gd name="T14" fmla="*/ 244 w 461"/>
                <a:gd name="T15" fmla="*/ 39 h 45"/>
                <a:gd name="T16" fmla="*/ 368 w 461"/>
                <a:gd name="T17" fmla="*/ 25 h 45"/>
                <a:gd name="T18" fmla="*/ 415 w 461"/>
                <a:gd name="T19" fmla="*/ 10 h 45"/>
                <a:gd name="T20" fmla="*/ 460 w 461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1"/>
                <a:gd name="T34" fmla="*/ 0 h 45"/>
                <a:gd name="T35" fmla="*/ 461 w 461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1" h="45">
                  <a:moveTo>
                    <a:pt x="0" y="44"/>
                  </a:moveTo>
                  <a:lnTo>
                    <a:pt x="6" y="41"/>
                  </a:lnTo>
                  <a:lnTo>
                    <a:pt x="17" y="41"/>
                  </a:lnTo>
                  <a:lnTo>
                    <a:pt x="24" y="39"/>
                  </a:lnTo>
                  <a:lnTo>
                    <a:pt x="35" y="41"/>
                  </a:lnTo>
                  <a:lnTo>
                    <a:pt x="42" y="39"/>
                  </a:lnTo>
                  <a:lnTo>
                    <a:pt x="143" y="41"/>
                  </a:lnTo>
                  <a:lnTo>
                    <a:pt x="244" y="39"/>
                  </a:lnTo>
                  <a:lnTo>
                    <a:pt x="368" y="25"/>
                  </a:lnTo>
                  <a:lnTo>
                    <a:pt x="415" y="10"/>
                  </a:lnTo>
                  <a:lnTo>
                    <a:pt x="46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3" name="Freeform 7"/>
            <p:cNvSpPr>
              <a:spLocks/>
            </p:cNvSpPr>
            <p:nvPr/>
          </p:nvSpPr>
          <p:spPr bwMode="auto">
            <a:xfrm>
              <a:off x="1914" y="3203"/>
              <a:ext cx="685" cy="252"/>
            </a:xfrm>
            <a:custGeom>
              <a:avLst/>
              <a:gdLst>
                <a:gd name="T0" fmla="*/ 0 w 685"/>
                <a:gd name="T1" fmla="*/ 251 h 252"/>
                <a:gd name="T2" fmla="*/ 204 w 685"/>
                <a:gd name="T3" fmla="*/ 202 h 252"/>
                <a:gd name="T4" fmla="*/ 469 w 685"/>
                <a:gd name="T5" fmla="*/ 98 h 252"/>
                <a:gd name="T6" fmla="*/ 684 w 685"/>
                <a:gd name="T7" fmla="*/ 0 h 2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5"/>
                <a:gd name="T13" fmla="*/ 0 h 252"/>
                <a:gd name="T14" fmla="*/ 685 w 685"/>
                <a:gd name="T15" fmla="*/ 252 h 2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5" h="252">
                  <a:moveTo>
                    <a:pt x="0" y="251"/>
                  </a:moveTo>
                  <a:lnTo>
                    <a:pt x="204" y="202"/>
                  </a:lnTo>
                  <a:lnTo>
                    <a:pt x="469" y="98"/>
                  </a:lnTo>
                  <a:lnTo>
                    <a:pt x="684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4" name="Freeform 8"/>
            <p:cNvSpPr>
              <a:spLocks/>
            </p:cNvSpPr>
            <p:nvPr/>
          </p:nvSpPr>
          <p:spPr bwMode="auto">
            <a:xfrm>
              <a:off x="2598" y="2759"/>
              <a:ext cx="640" cy="445"/>
            </a:xfrm>
            <a:custGeom>
              <a:avLst/>
              <a:gdLst>
                <a:gd name="T0" fmla="*/ 0 w 640"/>
                <a:gd name="T1" fmla="*/ 444 h 445"/>
                <a:gd name="T2" fmla="*/ 220 w 640"/>
                <a:gd name="T3" fmla="*/ 316 h 445"/>
                <a:gd name="T4" fmla="*/ 381 w 640"/>
                <a:gd name="T5" fmla="*/ 206 h 445"/>
                <a:gd name="T6" fmla="*/ 639 w 640"/>
                <a:gd name="T7" fmla="*/ 0 h 4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0"/>
                <a:gd name="T13" fmla="*/ 0 h 445"/>
                <a:gd name="T14" fmla="*/ 640 w 640"/>
                <a:gd name="T15" fmla="*/ 445 h 4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0" h="445">
                  <a:moveTo>
                    <a:pt x="0" y="444"/>
                  </a:moveTo>
                  <a:lnTo>
                    <a:pt x="220" y="316"/>
                  </a:lnTo>
                  <a:lnTo>
                    <a:pt x="381" y="206"/>
                  </a:lnTo>
                  <a:lnTo>
                    <a:pt x="639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5" name="Freeform 9"/>
            <p:cNvSpPr>
              <a:spLocks/>
            </p:cNvSpPr>
            <p:nvPr/>
          </p:nvSpPr>
          <p:spPr bwMode="auto">
            <a:xfrm>
              <a:off x="3237" y="2162"/>
              <a:ext cx="539" cy="598"/>
            </a:xfrm>
            <a:custGeom>
              <a:avLst/>
              <a:gdLst>
                <a:gd name="T0" fmla="*/ 0 w 539"/>
                <a:gd name="T1" fmla="*/ 597 h 598"/>
                <a:gd name="T2" fmla="*/ 210 w 539"/>
                <a:gd name="T3" fmla="*/ 401 h 598"/>
                <a:gd name="T4" fmla="*/ 333 w 539"/>
                <a:gd name="T5" fmla="*/ 268 h 598"/>
                <a:gd name="T6" fmla="*/ 467 w 539"/>
                <a:gd name="T7" fmla="*/ 103 h 598"/>
                <a:gd name="T8" fmla="*/ 538 w 539"/>
                <a:gd name="T9" fmla="*/ 0 h 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9"/>
                <a:gd name="T16" fmla="*/ 0 h 598"/>
                <a:gd name="T17" fmla="*/ 539 w 539"/>
                <a:gd name="T18" fmla="*/ 598 h 5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9" h="598">
                  <a:moveTo>
                    <a:pt x="0" y="597"/>
                  </a:moveTo>
                  <a:lnTo>
                    <a:pt x="210" y="401"/>
                  </a:lnTo>
                  <a:lnTo>
                    <a:pt x="333" y="268"/>
                  </a:lnTo>
                  <a:lnTo>
                    <a:pt x="467" y="103"/>
                  </a:lnTo>
                  <a:lnTo>
                    <a:pt x="538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6" name="Freeform 10"/>
            <p:cNvSpPr>
              <a:spLocks/>
            </p:cNvSpPr>
            <p:nvPr/>
          </p:nvSpPr>
          <p:spPr bwMode="auto">
            <a:xfrm>
              <a:off x="3775" y="1820"/>
              <a:ext cx="204" cy="343"/>
            </a:xfrm>
            <a:custGeom>
              <a:avLst/>
              <a:gdLst>
                <a:gd name="T0" fmla="*/ 0 w 204"/>
                <a:gd name="T1" fmla="*/ 342 h 343"/>
                <a:gd name="T2" fmla="*/ 54 w 204"/>
                <a:gd name="T3" fmla="*/ 269 h 343"/>
                <a:gd name="T4" fmla="*/ 107 w 204"/>
                <a:gd name="T5" fmla="*/ 183 h 343"/>
                <a:gd name="T6" fmla="*/ 161 w 204"/>
                <a:gd name="T7" fmla="*/ 85 h 343"/>
                <a:gd name="T8" fmla="*/ 203 w 204"/>
                <a:gd name="T9" fmla="*/ 0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343"/>
                <a:gd name="T17" fmla="*/ 204 w 204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343">
                  <a:moveTo>
                    <a:pt x="0" y="342"/>
                  </a:moveTo>
                  <a:lnTo>
                    <a:pt x="54" y="269"/>
                  </a:lnTo>
                  <a:lnTo>
                    <a:pt x="107" y="183"/>
                  </a:lnTo>
                  <a:lnTo>
                    <a:pt x="161" y="85"/>
                  </a:lnTo>
                  <a:lnTo>
                    <a:pt x="203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09" name="Freeform 12"/>
          <p:cNvSpPr>
            <a:spLocks/>
          </p:cNvSpPr>
          <p:nvPr/>
        </p:nvSpPr>
        <p:spPr bwMode="auto">
          <a:xfrm>
            <a:off x="3400425" y="4054475"/>
            <a:ext cx="2478088" cy="1504950"/>
          </a:xfrm>
          <a:custGeom>
            <a:avLst/>
            <a:gdLst>
              <a:gd name="T0" fmla="*/ 0 w 1561"/>
              <a:gd name="T1" fmla="*/ 2147483647 h 948"/>
              <a:gd name="T2" fmla="*/ 2147483647 w 1561"/>
              <a:gd name="T3" fmla="*/ 0 h 948"/>
              <a:gd name="T4" fmla="*/ 0 60000 65536"/>
              <a:gd name="T5" fmla="*/ 0 60000 65536"/>
              <a:gd name="T6" fmla="*/ 0 w 1561"/>
              <a:gd name="T7" fmla="*/ 0 h 948"/>
              <a:gd name="T8" fmla="*/ 1561 w 1561"/>
              <a:gd name="T9" fmla="*/ 948 h 9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61" h="948">
                <a:moveTo>
                  <a:pt x="0" y="947"/>
                </a:moveTo>
                <a:lnTo>
                  <a:pt x="156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>
            <a:off x="4429125" y="4918075"/>
            <a:ext cx="0" cy="6508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1" name="Line 14"/>
          <p:cNvSpPr>
            <a:spLocks noChangeShapeType="1"/>
          </p:cNvSpPr>
          <p:nvPr/>
        </p:nvSpPr>
        <p:spPr bwMode="auto">
          <a:xfrm flipH="1">
            <a:off x="2268538" y="4941888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2" name="Rectangle 15"/>
          <p:cNvSpPr>
            <a:spLocks noChangeArrowheads="1"/>
          </p:cNvSpPr>
          <p:nvPr/>
        </p:nvSpPr>
        <p:spPr bwMode="auto">
          <a:xfrm>
            <a:off x="4184650" y="558006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2800" i="1">
                <a:latin typeface="Times New Roman" pitchFamily="18" charset="0"/>
                <a:ea typeface="宋体" pitchFamily="2" charset="-122"/>
              </a:rPr>
              <a:t>S</a:t>
            </a:r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1692275" y="47244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2400" i="1">
                <a:latin typeface="Times New Roman" pitchFamily="18" charset="0"/>
                <a:ea typeface="宋体" pitchFamily="2" charset="-122"/>
              </a:rPr>
              <a:t>C</a:t>
            </a:r>
          </a:p>
        </p:txBody>
      </p:sp>
      <p:sp>
        <p:nvSpPr>
          <p:cNvPr id="25614" name="Rectangle 17"/>
          <p:cNvSpPr>
            <a:spLocks noChangeArrowheads="1"/>
          </p:cNvSpPr>
          <p:nvPr/>
        </p:nvSpPr>
        <p:spPr bwMode="auto">
          <a:xfrm>
            <a:off x="6804248" y="5105400"/>
            <a:ext cx="136344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zh-CN" altLang="en-US" sz="2400" dirty="0">
                <a:ea typeface="宋体" pitchFamily="2" charset="-122"/>
              </a:rPr>
              <a:t>股价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25615" name="Rectangle 18"/>
          <p:cNvSpPr>
            <a:spLocks noChangeArrowheads="1"/>
          </p:cNvSpPr>
          <p:nvPr/>
        </p:nvSpPr>
        <p:spPr bwMode="auto">
          <a:xfrm>
            <a:off x="5376863" y="5580063"/>
            <a:ext cx="500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2800" i="1">
                <a:latin typeface="Times New Roman" pitchFamily="18" charset="0"/>
                <a:ea typeface="宋体" pitchFamily="2" charset="-122"/>
              </a:rPr>
              <a:t>S</a:t>
            </a:r>
            <a:r>
              <a:rPr lang="en-US" altLang="zh-CN" sz="2800">
                <a:ea typeface="宋体" pitchFamily="2" charset="-122"/>
              </a:rPr>
              <a:t>'</a:t>
            </a:r>
          </a:p>
        </p:txBody>
      </p:sp>
      <p:sp>
        <p:nvSpPr>
          <p:cNvPr id="25616" name="Line 19"/>
          <p:cNvSpPr>
            <a:spLocks noChangeShapeType="1"/>
          </p:cNvSpPr>
          <p:nvPr/>
        </p:nvSpPr>
        <p:spPr bwMode="auto">
          <a:xfrm flipV="1">
            <a:off x="5567363" y="3968750"/>
            <a:ext cx="0" cy="16033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7" name="Line 20"/>
          <p:cNvSpPr>
            <a:spLocks noChangeShapeType="1"/>
          </p:cNvSpPr>
          <p:nvPr/>
        </p:nvSpPr>
        <p:spPr bwMode="auto">
          <a:xfrm flipH="1">
            <a:off x="2295525" y="4251325"/>
            <a:ext cx="32718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8" name="Line 21"/>
          <p:cNvSpPr>
            <a:spLocks noChangeShapeType="1"/>
          </p:cNvSpPr>
          <p:nvPr/>
        </p:nvSpPr>
        <p:spPr bwMode="auto">
          <a:xfrm flipH="1">
            <a:off x="2295525" y="3960813"/>
            <a:ext cx="32861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9" name="Rectangle 22"/>
          <p:cNvSpPr>
            <a:spLocks noChangeArrowheads="1"/>
          </p:cNvSpPr>
          <p:nvPr/>
        </p:nvSpPr>
        <p:spPr bwMode="auto">
          <a:xfrm>
            <a:off x="2362200" y="2306638"/>
            <a:ext cx="99060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zh-CN" altLang="en-US" sz="2400" dirty="0" smtClean="0">
                <a:ea typeface="宋体" pitchFamily="2" charset="-122"/>
              </a:rPr>
              <a:t>期权价格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25620" name="Rectangle 24"/>
          <p:cNvSpPr>
            <a:spLocks noChangeArrowheads="1"/>
          </p:cNvSpPr>
          <p:nvPr/>
        </p:nvSpPr>
        <p:spPr bwMode="auto">
          <a:xfrm>
            <a:off x="1692275" y="36449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2400" i="1">
                <a:latin typeface="Times New Roman" pitchFamily="18" charset="0"/>
                <a:ea typeface="宋体" pitchFamily="2" charset="-122"/>
              </a:rPr>
              <a:t>C</a:t>
            </a:r>
            <a:r>
              <a:rPr lang="en-US" altLang="zh-CN" sz="2400">
                <a:ea typeface="宋体" pitchFamily="2" charset="-122"/>
              </a:rPr>
              <a:t>''</a:t>
            </a:r>
          </a:p>
        </p:txBody>
      </p:sp>
      <p:sp>
        <p:nvSpPr>
          <p:cNvPr id="25621" name="Rectangle 32"/>
          <p:cNvSpPr>
            <a:spLocks noChangeArrowheads="1"/>
          </p:cNvSpPr>
          <p:nvPr/>
        </p:nvSpPr>
        <p:spPr bwMode="auto">
          <a:xfrm>
            <a:off x="1692275" y="4005263"/>
            <a:ext cx="88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zh-CN" sz="2400" i="1">
                <a:latin typeface="Times New Roman" pitchFamily="18" charset="0"/>
                <a:ea typeface="宋体" pitchFamily="2" charset="-122"/>
              </a:rPr>
              <a:t>C</a:t>
            </a:r>
            <a:r>
              <a:rPr lang="en-US" altLang="zh-CN" sz="2400">
                <a:ea typeface="宋体" pitchFamily="2" charset="-122"/>
              </a:rPr>
              <a:t>'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Copyright@2013 Zheng Zhenlong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8498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/>
              <a:t>Γ </a:t>
            </a:r>
            <a:r>
              <a:rPr lang="zh-CN" altLang="en-US" dirty="0"/>
              <a:t>值的计算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4824536"/>
              </a:xfrm>
            </p:spPr>
            <p:txBody>
              <a:bodyPr/>
              <a:lstStyle/>
              <a:p>
                <a:r>
                  <a:rPr lang="zh-CN" altLang="en-US" sz="2600" dirty="0" smtClean="0"/>
                  <a:t>根据</a:t>
                </a:r>
                <a:r>
                  <a:rPr lang="en-US" altLang="zh-CN" sz="2600" dirty="0"/>
                  <a:t>BSM </a:t>
                </a:r>
                <a:r>
                  <a:rPr lang="zh-CN" altLang="en-US" sz="2600" dirty="0"/>
                  <a:t>无收益资产欧式期权定价公式，无收益</a:t>
                </a:r>
                <a:r>
                  <a:rPr lang="zh-CN" altLang="en-US" sz="2600" dirty="0" smtClean="0"/>
                  <a:t>资产看涨</a:t>
                </a:r>
                <a:r>
                  <a:rPr lang="zh-CN" altLang="en-US" sz="2600" dirty="0"/>
                  <a:t>期权和欧式看跌期权的</a:t>
                </a:r>
                <a:r>
                  <a:rPr lang="en-US" altLang="zh-CN" sz="2600" dirty="0"/>
                  <a:t>Γ </a:t>
                </a:r>
                <a:r>
                  <a:rPr lang="zh-CN" altLang="en-US" sz="2600" dirty="0"/>
                  <a:t>值为：</a:t>
                </a:r>
              </a:p>
              <a:p>
                <a:pPr marL="0" indent="0">
                  <a:buNone/>
                </a:pPr>
                <a:r>
                  <a:rPr lang="en-US" altLang="zh-CN" sz="2600" dirty="0"/>
                  <a:t> </a:t>
                </a:r>
                <a:r>
                  <a:rPr lang="en-US" altLang="zh-CN" sz="260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altLang="zh-CN" sz="2600" b="0" i="0" smtClean="0">
                        <a:latin typeface="Cambria Math"/>
                        <a:ea typeface="Cambria Math"/>
                      </a:rPr>
                      <m:t>     </m:t>
                    </m:r>
                    <m:r>
                      <m:rPr>
                        <m:sty m:val="p"/>
                      </m:rPr>
                      <a:rPr lang="el-GR" altLang="zh-CN" sz="2600" i="1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zh-CN" altLang="en-US" sz="2600" b="0" i="1" smtClean="0">
                        <a:latin typeface="Cambria Math"/>
                        <a:ea typeface="Cambria Math"/>
                      </a:rPr>
                      <m:t>＝</m:t>
                    </m:r>
                    <m:f>
                      <m:fPr>
                        <m:ctrlPr>
                          <a:rPr lang="en-US" altLang="zh-CN" sz="2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atin typeface="Cambria Math"/>
                                <a:ea typeface="Cambria Math"/>
                              </a:rPr>
                              <m:t>−0.5</m:t>
                            </m:r>
                            <m:sSubSup>
                              <m:sSubSupPr>
                                <m:ctrlPr>
                                  <a:rPr lang="en-US" altLang="zh-CN" sz="2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altLang="zh-CN" sz="2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600" b="0" i="1" smtClean="0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6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b/>
                              <m:sup>
                                <m:r>
                                  <a:rPr lang="en-US" altLang="zh-CN" sz="2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sup>
                        </m:sSup>
                      </m:num>
                      <m:den>
                        <m:r>
                          <a:rPr lang="en-US" altLang="zh-CN" sz="26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zh-CN" altLang="en-US" sz="26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zh-CN" altLang="en-US" sz="2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zh-CN" altLang="en-US" sz="2600" b="0" i="1" smtClean="0">
                                <a:latin typeface="Cambria Math"/>
                              </a:rPr>
                              <m:t>𝜋</m:t>
                            </m:r>
                            <m:r>
                              <a:rPr lang="en-US" altLang="zh-CN" sz="26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600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CN" sz="2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26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CN" sz="2600" b="0" i="1" smtClean="0">
                                <a:latin typeface="Cambria Math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2600" dirty="0"/>
              </a:p>
              <a:p>
                <a:r>
                  <a:rPr lang="zh-CN" altLang="en-US" sz="2600" dirty="0" smtClean="0"/>
                  <a:t>其他</a:t>
                </a:r>
                <a:r>
                  <a:rPr lang="zh-CN" altLang="en-US" sz="2600" dirty="0"/>
                  <a:t>条件相同的看涨期权与看跌期权的</a:t>
                </a:r>
                <a:r>
                  <a:rPr lang="en-US" altLang="zh-CN" sz="2600" dirty="0"/>
                  <a:t>Δ </a:t>
                </a:r>
                <a:r>
                  <a:rPr lang="zh-CN" altLang="en-US" sz="2600" dirty="0"/>
                  <a:t>值之间只</a:t>
                </a:r>
                <a:r>
                  <a:rPr lang="zh-CN" altLang="en-US" sz="2600" dirty="0" smtClean="0"/>
                  <a:t>相差</a:t>
                </a:r>
                <a:r>
                  <a:rPr lang="zh-CN" altLang="en-US" sz="2600" dirty="0"/>
                  <a:t>一个常数，因此两者的</a:t>
                </a:r>
                <a:r>
                  <a:rPr lang="en-US" altLang="zh-CN" sz="2600" dirty="0"/>
                  <a:t>Γ </a:t>
                </a:r>
                <a:r>
                  <a:rPr lang="zh-CN" altLang="en-US" sz="2600" dirty="0"/>
                  <a:t>值总是相等的。</a:t>
                </a:r>
              </a:p>
              <a:p>
                <a:r>
                  <a:rPr lang="zh-CN" altLang="en-US" sz="2600" dirty="0"/>
                  <a:t>无收益资产期权多头的</a:t>
                </a:r>
                <a:r>
                  <a:rPr lang="en-US" altLang="zh-CN" sz="2600" dirty="0"/>
                  <a:t>Γ </a:t>
                </a:r>
                <a:r>
                  <a:rPr lang="zh-CN" altLang="en-US" sz="2600" dirty="0"/>
                  <a:t>值总为正值，期权</a:t>
                </a:r>
                <a:r>
                  <a:rPr lang="zh-CN" altLang="en-US" sz="2600" dirty="0" smtClean="0"/>
                  <a:t>空头的</a:t>
                </a:r>
                <a:r>
                  <a:rPr lang="en-US" altLang="zh-CN" sz="2600" dirty="0"/>
                  <a:t>Γ </a:t>
                </a:r>
                <a:r>
                  <a:rPr lang="zh-CN" altLang="en-US" sz="2600" dirty="0"/>
                  <a:t>值则总为负值。</a:t>
                </a:r>
              </a:p>
              <a:p>
                <a:r>
                  <a:rPr lang="zh-CN" altLang="en-US" sz="2600" dirty="0"/>
                  <a:t>期权的</a:t>
                </a:r>
                <a:r>
                  <a:rPr lang="en-US" altLang="zh-CN" sz="2600" dirty="0"/>
                  <a:t>Γ </a:t>
                </a:r>
                <a:r>
                  <a:rPr lang="zh-CN" altLang="en-US" sz="2600" dirty="0"/>
                  <a:t>值也随</a:t>
                </a:r>
                <a:r>
                  <a:rPr lang="en-US" altLang="zh-CN" sz="2600" dirty="0"/>
                  <a:t>S </a:t>
                </a:r>
                <a:r>
                  <a:rPr lang="zh-CN" altLang="en-US" sz="2600" dirty="0"/>
                  <a:t>、</a:t>
                </a:r>
                <a:r>
                  <a:rPr lang="en-US" altLang="zh-CN" sz="2600" dirty="0"/>
                  <a:t>r </a:t>
                </a:r>
                <a:r>
                  <a:rPr lang="zh-CN" altLang="en-US" sz="2600" dirty="0"/>
                  <a:t>、𝝈和</a:t>
                </a:r>
                <a:r>
                  <a:rPr lang="en-US" altLang="zh-CN" sz="2600" dirty="0" smtClean="0"/>
                  <a:t>T-t </a:t>
                </a:r>
                <a:r>
                  <a:rPr lang="zh-CN" altLang="en-US" sz="2600" dirty="0"/>
                  <a:t>变化</a:t>
                </a:r>
                <a:r>
                  <a:rPr lang="zh-CN" altLang="en-US" dirty="0"/>
                  <a:t>。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4824536"/>
              </a:xfrm>
              <a:blipFill rotWithShape="1">
                <a:blip r:embed="rId2"/>
                <a:stretch>
                  <a:fillRect t="-1391" r="-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43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842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zh-CN" altLang="en-US" dirty="0" smtClean="0"/>
                  <a:t>无收益资产看涨期权和欧式看跌期权</a:t>
                </a:r>
                <a:r>
                  <a:rPr lang="en-US" altLang="zh-CN" dirty="0"/>
                  <a:t>Gamma</a:t>
                </a:r>
                <a:r>
                  <a:rPr lang="zh-CN" altLang="en-US" dirty="0"/>
                  <a:t>值</a:t>
                </a:r>
                <a:r>
                  <a:rPr lang="zh-CN" altLang="en-US" dirty="0" smtClean="0"/>
                  <a:t>与</a:t>
                </a:r>
                <a:r>
                  <a:rPr lang="en-US" altLang="zh-CN" dirty="0"/>
                  <a:t>S</a:t>
                </a:r>
                <a:r>
                  <a:rPr lang="zh-CN" altLang="en-US" dirty="0" smtClean="0"/>
                  <a:t>的</a:t>
                </a:r>
                <a:r>
                  <a:rPr lang="zh-CN" altLang="en-US" dirty="0"/>
                  <a:t>关系 </a:t>
                </a:r>
                <a:r>
                  <a:rPr lang="en-US" altLang="zh-CN" dirty="0" smtClean="0"/>
                  <a:t/>
                </a:r>
                <a:br>
                  <a:rPr lang="en-US" altLang="zh-CN" dirty="0" smtClean="0"/>
                </a:br>
                <a:r>
                  <a:rPr lang="en-US" altLang="zh-CN" dirty="0"/>
                  <a:t/>
                </a:r>
                <a:br>
                  <a:rPr lang="en-US" altLang="zh-CN" dirty="0"/>
                </a:br>
                <a:r>
                  <a:rPr lang="en-US" altLang="zh-CN" dirty="0" smtClean="0"/>
                  <a:t/>
                </a:r>
                <a:br>
                  <a:rPr lang="en-US" altLang="zh-CN" dirty="0" smtClean="0"/>
                </a:br>
                <a:r>
                  <a:rPr lang="en-US" altLang="zh-CN" dirty="0"/>
                  <a:t/>
                </a:r>
                <a:br>
                  <a:rPr lang="en-US" altLang="zh-CN" dirty="0"/>
                </a:br>
                <a:r>
                  <a:rPr lang="en-US" altLang="zh-CN" dirty="0" smtClean="0"/>
                  <a:t/>
                </a:r>
                <a:br>
                  <a:rPr lang="en-US" altLang="zh-CN" dirty="0" smtClean="0"/>
                </a:br>
                <a:r>
                  <a:rPr lang="en-US" altLang="zh-CN" dirty="0" smtClean="0"/>
                  <a:t/>
                </a:r>
                <a:br>
                  <a:rPr lang="en-US" altLang="zh-CN" dirty="0" smtClean="0"/>
                </a:br>
                <a:r>
                  <a:rPr lang="zh-CN" altLang="en-US" sz="2800" dirty="0"/>
                  <a:t>当</a:t>
                </a:r>
                <a:r>
                  <a:rPr lang="en-US" altLang="zh-CN" sz="2800" dirty="0"/>
                  <a:t>S </a:t>
                </a:r>
                <a:r>
                  <a:rPr lang="zh-CN" altLang="en-US" sz="2800" dirty="0"/>
                  <a:t>在</a:t>
                </a:r>
                <a14:m>
                  <m:oMath xmlns:m="http://schemas.openxmlformats.org/officeDocument/2006/math">
                    <m:r>
                      <a:rPr lang="zh-CN" altLang="en-US" sz="3000" b="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+mn-cs"/>
                      </a:rPr>
                      <m:t>＝</m:t>
                    </m:r>
                    <m:r>
                      <a:rPr lang="en-US" altLang="zh-CN" sz="3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+mn-cs"/>
                      </a:rPr>
                      <m:t>𝑋</m:t>
                    </m:r>
                    <m:sSup>
                      <m:sSupPr>
                        <m:ctrlPr>
                          <a:rPr lang="en-US" altLang="zh-CN" sz="3000" b="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3000" b="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3000" b="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sz="3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3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zh-CN" sz="3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+1.5</m:t>
                        </m:r>
                        <m:sSubSup>
                          <m:sSubSupPr>
                            <m:ctrlPr>
                              <a:rPr lang="en-US" altLang="zh-CN" sz="3000" b="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zh-CN" altLang="en-US" sz="3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/>
                          <m:sup>
                            <m:r>
                              <a:rPr lang="en-US" altLang="zh-CN" sz="3000" b="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3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)(</m:t>
                        </m:r>
                        <m:r>
                          <a:rPr lang="en-US" altLang="zh-CN" sz="3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altLang="zh-CN" sz="3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sz="3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CN" sz="3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sz="2800" dirty="0"/>
                  <a:t>点时， </a:t>
                </a:r>
                <a:r>
                  <a:rPr lang="el-GR" altLang="zh-CN" sz="2800" dirty="0"/>
                  <a:t>Γ </a:t>
                </a:r>
                <a:r>
                  <a:rPr lang="zh-CN" altLang="en-US" sz="2800" dirty="0"/>
                  <a:t>值最大， </a:t>
                </a:r>
                <a:r>
                  <a:rPr lang="el-GR" altLang="zh-CN" sz="2800" dirty="0"/>
                  <a:t>Δ </a:t>
                </a:r>
                <a:r>
                  <a:rPr lang="zh-CN" altLang="en-US" sz="2800" dirty="0"/>
                  <a:t>值</a:t>
                </a:r>
                <a:r>
                  <a:rPr lang="zh-CN" altLang="en-US" sz="2800" dirty="0" smtClean="0"/>
                  <a:t>对于</a:t>
                </a:r>
                <a:r>
                  <a:rPr lang="en-US" altLang="zh-CN" sz="2800" dirty="0"/>
                  <a:t>S </a:t>
                </a:r>
                <a:r>
                  <a:rPr lang="zh-CN" altLang="en-US" sz="2800" dirty="0"/>
                  <a:t>最敏感。</a:t>
                </a:r>
                <a:endParaRPr lang="en-US" altLang="zh-CN" sz="2800" dirty="0" smtClean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457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815" t="-10695" b="-398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04B3314-E592-440C-81CB-580530CC7231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12879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5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Adobe 楷体 Std R" pitchFamily="18" charset="-122"/>
                <a:ea typeface="Adobe 楷体 Std R" pitchFamily="18" charset="-122"/>
              </a:rPr>
              <a:t>无收益资产看涨期权和欧式看跌</a:t>
            </a:r>
            <a:r>
              <a:rPr lang="zh-CN" altLang="en-US" sz="3200" dirty="0" smtClean="0">
                <a:latin typeface="Adobe 楷体 Std R" pitchFamily="18" charset="-122"/>
                <a:ea typeface="Adobe 楷体 Std R" pitchFamily="18" charset="-122"/>
              </a:rPr>
              <a:t>期权</a:t>
            </a:r>
            <a:r>
              <a:rPr lang="en-US" altLang="zh-CN" sz="3200" dirty="0" smtClean="0">
                <a:ea typeface="Adobe 楷体 Std R" pitchFamily="18" charset="-122"/>
              </a:rPr>
              <a:t>Gamma</a:t>
            </a:r>
            <a:r>
              <a:rPr lang="zh-CN" altLang="en-US" sz="3200" dirty="0" smtClean="0">
                <a:latin typeface="Adobe 楷体 Std R" pitchFamily="18" charset="-122"/>
                <a:ea typeface="Adobe 楷体 Std R" pitchFamily="18" charset="-122"/>
              </a:rPr>
              <a:t>值</a:t>
            </a:r>
            <a:r>
              <a:rPr lang="zh-CN" altLang="en-US" sz="3200" dirty="0">
                <a:latin typeface="Adobe 楷体 Std R" pitchFamily="18" charset="-122"/>
                <a:ea typeface="Adobe 楷体 Std R" pitchFamily="18" charset="-122"/>
              </a:rPr>
              <a:t>与</a:t>
            </a:r>
            <a:r>
              <a:rPr lang="en-US" altLang="zh-CN" sz="3200" dirty="0">
                <a:ea typeface="Adobe 楷体 Std R" pitchFamily="18" charset="-122"/>
              </a:rPr>
              <a:t>T-t</a:t>
            </a:r>
            <a:r>
              <a:rPr lang="zh-CN" altLang="en-US" sz="3200" dirty="0">
                <a:latin typeface="Adobe 楷体 Std R" pitchFamily="18" charset="-122"/>
                <a:ea typeface="Adobe 楷体 Std R" pitchFamily="18" charset="-122"/>
              </a:rPr>
              <a:t>的关系 </a:t>
            </a:r>
            <a:endParaRPr lang="zh-CN" altLang="en-US" sz="3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03A4C-2DF4-49F2-B7CB-8C43FF1529E7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7768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46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5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证券组合的</a:t>
            </a:r>
            <a:r>
              <a:rPr lang="en-US" altLang="zh-CN" dirty="0"/>
              <a:t>Γ </a:t>
            </a:r>
            <a:r>
              <a:rPr lang="zh-CN" altLang="en-US" dirty="0"/>
              <a:t>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只有期权有</a:t>
                </a:r>
                <a:r>
                  <a:rPr lang="en-US" altLang="zh-CN" dirty="0"/>
                  <a:t>Γ </a:t>
                </a:r>
                <a:r>
                  <a:rPr lang="zh-CN" altLang="en-US" dirty="0"/>
                  <a:t>值。</a:t>
                </a:r>
              </a:p>
              <a:p>
                <a:r>
                  <a:rPr lang="zh-CN" altLang="en-US" dirty="0"/>
                  <a:t>证券组合的</a:t>
                </a:r>
                <a:r>
                  <a:rPr lang="en-US" altLang="zh-CN" dirty="0"/>
                  <a:t>Γ </a:t>
                </a:r>
                <a:r>
                  <a:rPr lang="zh-CN" altLang="en-US" dirty="0"/>
                  <a:t>值等于组合内各种期权</a:t>
                </a:r>
                <a:r>
                  <a:rPr lang="en-US" altLang="zh-CN" dirty="0"/>
                  <a:t>Γ </a:t>
                </a:r>
                <a:r>
                  <a:rPr lang="zh-CN" altLang="en-US" dirty="0"/>
                  <a:t>值与其数量</a:t>
                </a:r>
                <a:r>
                  <a:rPr lang="zh-CN" altLang="en-US" dirty="0" smtClean="0"/>
                  <a:t>乘积</a:t>
                </a:r>
                <a:r>
                  <a:rPr lang="zh-CN" altLang="en-US" dirty="0"/>
                  <a:t>的</a:t>
                </a:r>
                <a:r>
                  <a:rPr lang="zh-CN" altLang="en-US" dirty="0" smtClean="0"/>
                  <a:t>总和：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       </a:t>
                </a:r>
                <a:r>
                  <a:rPr lang="en-US" altLang="zh-CN" dirty="0" smtClean="0">
                    <a:solidFill>
                      <a:srgbClr val="000000"/>
                    </a:solidFill>
                  </a:rPr>
                  <a:t>Γ 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solidFill>
                                  <a:srgbClr val="000000"/>
                                </a:solidFill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47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8087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/>
              <a:t>Γ </a:t>
            </a:r>
            <a:r>
              <a:rPr lang="zh-CN" altLang="en-US" dirty="0"/>
              <a:t>中性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证券组合</a:t>
            </a:r>
            <a:r>
              <a:rPr lang="en-US" altLang="zh-CN" dirty="0"/>
              <a:t>Γ </a:t>
            </a:r>
            <a:r>
              <a:rPr lang="zh-CN" altLang="en-US" dirty="0"/>
              <a:t>值为零时称为处于</a:t>
            </a:r>
            <a:r>
              <a:rPr lang="en-US" altLang="zh-CN" dirty="0"/>
              <a:t>Γ </a:t>
            </a:r>
            <a:r>
              <a:rPr lang="zh-CN" altLang="en-US" dirty="0"/>
              <a:t>中性状态。</a:t>
            </a:r>
          </a:p>
          <a:p>
            <a:r>
              <a:rPr lang="en-US" altLang="zh-CN" dirty="0"/>
              <a:t>Γ </a:t>
            </a:r>
            <a:r>
              <a:rPr lang="zh-CN" altLang="en-US" dirty="0"/>
              <a:t>中性是为了消除</a:t>
            </a:r>
            <a:r>
              <a:rPr lang="en-US" altLang="zh-CN" dirty="0"/>
              <a:t>Δ </a:t>
            </a:r>
            <a:r>
              <a:rPr lang="zh-CN" altLang="en-US" dirty="0"/>
              <a:t>中性保值的误差，同样也是</a:t>
            </a:r>
            <a:r>
              <a:rPr lang="zh-CN" altLang="en-US" dirty="0" smtClean="0"/>
              <a:t>动态的</a:t>
            </a:r>
            <a:r>
              <a:rPr lang="zh-CN" altLang="en-US" dirty="0"/>
              <a:t>概念。</a:t>
            </a:r>
          </a:p>
          <a:p>
            <a:r>
              <a:rPr lang="zh-CN" altLang="en-US" dirty="0"/>
              <a:t>由于保持</a:t>
            </a:r>
            <a:r>
              <a:rPr lang="en-US" altLang="zh-CN" dirty="0"/>
              <a:t>Γ </a:t>
            </a:r>
            <a:r>
              <a:rPr lang="zh-CN" altLang="en-US" dirty="0"/>
              <a:t>中性只能通过期权头寸的调整获得，</a:t>
            </a:r>
            <a:r>
              <a:rPr lang="zh-CN" altLang="en-US" dirty="0" smtClean="0"/>
              <a:t>实现</a:t>
            </a:r>
            <a:r>
              <a:rPr lang="en-US" altLang="zh-CN" dirty="0" smtClean="0"/>
              <a:t>Γ</a:t>
            </a:r>
            <a:r>
              <a:rPr lang="zh-CN" altLang="en-US" dirty="0" smtClean="0"/>
              <a:t>中性</a:t>
            </a:r>
            <a:r>
              <a:rPr lang="zh-CN" altLang="en-US" dirty="0"/>
              <a:t>的结果往往是</a:t>
            </a:r>
            <a:r>
              <a:rPr lang="en-US" altLang="zh-CN" dirty="0" smtClean="0"/>
              <a:t>Δ</a:t>
            </a:r>
            <a:r>
              <a:rPr lang="zh-CN" altLang="en-US" dirty="0" smtClean="0"/>
              <a:t>非</a:t>
            </a:r>
            <a:r>
              <a:rPr lang="zh-CN" altLang="en-US" dirty="0"/>
              <a:t>中性，因而常常还需要</a:t>
            </a:r>
            <a:r>
              <a:rPr lang="zh-CN" altLang="en-US" dirty="0" smtClean="0"/>
              <a:t>运用</a:t>
            </a:r>
            <a:r>
              <a:rPr lang="zh-CN" altLang="en-US" dirty="0"/>
              <a:t>标的资产或期货头寸进行调整，才能使得证券组合</a:t>
            </a:r>
          </a:p>
          <a:p>
            <a:r>
              <a:rPr lang="zh-CN" altLang="en-US" dirty="0"/>
              <a:t>同时实现</a:t>
            </a:r>
            <a:r>
              <a:rPr lang="en-US" altLang="zh-CN" dirty="0" smtClean="0"/>
              <a:t>Γ</a:t>
            </a:r>
            <a:r>
              <a:rPr lang="zh-CN" altLang="en-US" dirty="0" smtClean="0"/>
              <a:t>中性</a:t>
            </a:r>
            <a:r>
              <a:rPr lang="zh-CN" altLang="en-US" dirty="0"/>
              <a:t>和</a:t>
            </a:r>
            <a:r>
              <a:rPr lang="en-US" altLang="zh-CN" dirty="0" smtClean="0"/>
              <a:t>Δ</a:t>
            </a:r>
            <a:r>
              <a:rPr lang="zh-CN" altLang="en-US" dirty="0" smtClean="0"/>
              <a:t>中性</a:t>
            </a:r>
            <a:r>
              <a:rPr lang="zh-CN" altLang="en-US" dirty="0"/>
              <a:t>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48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748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</a:t>
            </a:r>
            <a:r>
              <a:rPr lang="en-US" altLang="zh-CN" dirty="0" smtClean="0"/>
              <a:t>2 </a:t>
            </a:r>
            <a:r>
              <a:rPr lang="zh-CN" altLang="en-US" dirty="0"/>
              <a:t>：</a:t>
            </a:r>
            <a:r>
              <a:rPr lang="en-US" altLang="zh-CN" dirty="0"/>
              <a:t>Gamma </a:t>
            </a:r>
            <a:r>
              <a:rPr lang="zh-CN" altLang="en-US" dirty="0"/>
              <a:t>中性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假设某</a:t>
            </a:r>
            <a:r>
              <a:rPr lang="en-US" altLang="zh-CN" dirty="0"/>
              <a:t>Delta </a:t>
            </a:r>
            <a:r>
              <a:rPr lang="zh-CN" altLang="en-US" dirty="0"/>
              <a:t>中性的保值组合的</a:t>
            </a:r>
            <a:r>
              <a:rPr lang="en-US" altLang="zh-CN" dirty="0"/>
              <a:t>Γ </a:t>
            </a:r>
            <a:r>
              <a:rPr lang="zh-CN" altLang="en-US" dirty="0"/>
              <a:t>值</a:t>
            </a:r>
            <a:r>
              <a:rPr lang="zh-CN" altLang="en-US" dirty="0" smtClean="0"/>
              <a:t>等于</a:t>
            </a:r>
            <a:r>
              <a:rPr lang="en-US" altLang="zh-CN" dirty="0" smtClean="0"/>
              <a:t>-5000 </a:t>
            </a:r>
            <a:r>
              <a:rPr lang="zh-CN" altLang="en-US" dirty="0"/>
              <a:t>，</a:t>
            </a:r>
            <a:r>
              <a:rPr lang="zh-CN" altLang="en-US" dirty="0" smtClean="0"/>
              <a:t>该组合</a:t>
            </a:r>
            <a:r>
              <a:rPr lang="zh-CN" altLang="en-US" dirty="0"/>
              <a:t>中标的资产的某个看涨期权多头的</a:t>
            </a:r>
            <a:r>
              <a:rPr lang="en-US" altLang="zh-CN" dirty="0"/>
              <a:t>Δ </a:t>
            </a:r>
            <a:r>
              <a:rPr lang="zh-CN" altLang="en-US" dirty="0"/>
              <a:t>和</a:t>
            </a:r>
            <a:r>
              <a:rPr lang="en-US" altLang="zh-CN" dirty="0"/>
              <a:t>Γ </a:t>
            </a:r>
            <a:r>
              <a:rPr lang="zh-CN" altLang="en-US" dirty="0"/>
              <a:t>值</a:t>
            </a:r>
            <a:r>
              <a:rPr lang="zh-CN" altLang="en-US" dirty="0" smtClean="0"/>
              <a:t>分别等于</a:t>
            </a:r>
            <a:r>
              <a:rPr lang="en-US" altLang="zh-CN" dirty="0"/>
              <a:t>0.80 </a:t>
            </a:r>
            <a:r>
              <a:rPr lang="zh-CN" altLang="en-US" dirty="0"/>
              <a:t>和</a:t>
            </a:r>
            <a:r>
              <a:rPr lang="en-US" altLang="zh-CN" dirty="0"/>
              <a:t>2.0 </a:t>
            </a:r>
            <a:r>
              <a:rPr lang="zh-CN" altLang="en-US" dirty="0"/>
              <a:t>。为使保值组合</a:t>
            </a:r>
            <a:r>
              <a:rPr lang="en-US" altLang="zh-CN" dirty="0"/>
              <a:t>Γ </a:t>
            </a:r>
            <a:r>
              <a:rPr lang="zh-CN" altLang="en-US" dirty="0"/>
              <a:t>中性，并保持</a:t>
            </a:r>
            <a:r>
              <a:rPr lang="en-US" altLang="zh-CN" dirty="0"/>
              <a:t>Δ </a:t>
            </a:r>
            <a:r>
              <a:rPr lang="zh-CN" altLang="en-US" dirty="0" smtClean="0"/>
              <a:t>中性</a:t>
            </a:r>
            <a:r>
              <a:rPr lang="zh-CN" altLang="en-US" dirty="0"/>
              <a:t>，该组合应购买多少份该期权，同时卖出多少份</a:t>
            </a:r>
            <a:r>
              <a:rPr lang="zh-CN" altLang="en-US" dirty="0" smtClean="0"/>
              <a:t>标的</a:t>
            </a:r>
            <a:r>
              <a:rPr lang="zh-CN" altLang="en-US" dirty="0"/>
              <a:t>资产？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49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132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Stop-Loss Strategy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33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mtClean="0">
              <a:ea typeface="宋体" pitchFamily="2" charset="-122"/>
            </a:endParaRPr>
          </a:p>
          <a:p>
            <a:pPr eaLnBrk="1" hangingPunct="1"/>
            <a:r>
              <a:rPr lang="en-US" altLang="zh-CN" smtClean="0">
                <a:ea typeface="宋体" pitchFamily="2" charset="-122"/>
              </a:rPr>
              <a:t>This involves:</a:t>
            </a:r>
          </a:p>
          <a:p>
            <a:pPr lvl="1" eaLnBrk="1" hangingPunct="1"/>
            <a:r>
              <a:rPr lang="en-US" altLang="zh-CN" smtClean="0">
                <a:ea typeface="宋体" pitchFamily="2" charset="-122"/>
              </a:rPr>
              <a:t>Buying 100,000 shares as soon as price reaches $50</a:t>
            </a:r>
          </a:p>
          <a:p>
            <a:pPr lvl="1" eaLnBrk="1" hangingPunct="1"/>
            <a:r>
              <a:rPr lang="en-US" altLang="zh-CN" smtClean="0">
                <a:ea typeface="宋体" pitchFamily="2" charset="-122"/>
              </a:rPr>
              <a:t>Selling 100,000 shares as soon as price falls below $50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宋体" pitchFamily="2" charset="-122"/>
            </a:endParaRP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B6090F4-83B1-4862-A945-56CD56DC8356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83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</a:t>
            </a:r>
            <a:r>
              <a:rPr lang="en-US" altLang="zh-CN" dirty="0" smtClean="0"/>
              <a:t>2 </a:t>
            </a:r>
            <a:r>
              <a:rPr lang="zh-CN" altLang="en-US" dirty="0"/>
              <a:t>：</a:t>
            </a:r>
            <a:r>
              <a:rPr lang="en-US" altLang="zh-CN" dirty="0"/>
              <a:t>Gamma </a:t>
            </a:r>
            <a:r>
              <a:rPr lang="zh-CN" altLang="en-US" dirty="0"/>
              <a:t>中性</a:t>
            </a:r>
            <a:r>
              <a:rPr lang="en-US" altLang="zh-CN" dirty="0"/>
              <a:t>(cont.)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该组合应购入的看涨期权数量等于：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5000</m:t>
                        </m:r>
                      </m:num>
                      <m:den>
                        <m:r>
                          <a:rPr lang="en-US" altLang="zh-CN" b="0" i="1" smtClean="0">
                            <a:latin typeface="Cambria Math"/>
                          </a:rPr>
                          <m:t>2.0</m:t>
                        </m:r>
                      </m:den>
                    </m:f>
                    <m:r>
                      <a:rPr lang="en-US" altLang="zh-CN" b="0" i="1" smtClean="0">
                        <a:latin typeface="Cambria Math"/>
                      </a:rPr>
                      <m:t>=2500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购入</a:t>
                </a:r>
                <a:r>
                  <a:rPr lang="en-US" altLang="zh-CN" dirty="0"/>
                  <a:t>2500 </a:t>
                </a:r>
                <a:r>
                  <a:rPr lang="zh-CN" altLang="en-US" dirty="0"/>
                  <a:t>份看涨期权后，新组合的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值将由</a:t>
                </a:r>
                <a:r>
                  <a:rPr lang="en-US" altLang="zh-CN" dirty="0"/>
                  <a:t>0 </a:t>
                </a:r>
                <a:r>
                  <a:rPr lang="zh-CN" altLang="en-US" dirty="0" smtClean="0"/>
                  <a:t>增加到</a:t>
                </a:r>
                <a:r>
                  <a:rPr lang="en-US" altLang="zh-CN" dirty="0"/>
                  <a:t>2500 ×</a:t>
                </a:r>
                <a:r>
                  <a:rPr lang="en-US" altLang="zh-CN" dirty="0" smtClean="0"/>
                  <a:t>0.80 </a:t>
                </a:r>
                <a:r>
                  <a:rPr lang="en-US" altLang="zh-CN" dirty="0"/>
                  <a:t>= 2000 </a:t>
                </a:r>
                <a:r>
                  <a:rPr lang="zh-CN" altLang="en-US" dirty="0"/>
                  <a:t>。因此为保持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中性，应</a:t>
                </a:r>
                <a:r>
                  <a:rPr lang="zh-CN" altLang="en-US" dirty="0" smtClean="0"/>
                  <a:t>出售</a:t>
                </a:r>
                <a:r>
                  <a:rPr lang="en-US" altLang="zh-CN" dirty="0"/>
                  <a:t>2000 </a:t>
                </a:r>
                <a:r>
                  <a:rPr lang="zh-CN" altLang="en-US" dirty="0"/>
                  <a:t>份标的资产。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4" r="-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50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689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/>
              <a:t>Δ</a:t>
            </a:r>
            <a:r>
              <a:rPr lang="zh-CN" altLang="el-GR" dirty="0"/>
              <a:t>、</a:t>
            </a:r>
            <a:r>
              <a:rPr lang="el-GR" altLang="zh-CN" dirty="0"/>
              <a:t>Θ </a:t>
            </a:r>
            <a:r>
              <a:rPr lang="zh-CN" altLang="en-US" dirty="0"/>
              <a:t>和</a:t>
            </a:r>
            <a:r>
              <a:rPr lang="el-GR" altLang="zh-CN" dirty="0"/>
              <a:t>Γ </a:t>
            </a:r>
            <a:r>
              <a:rPr lang="zh-CN" altLang="en-US" dirty="0"/>
              <a:t>之间的关系</a:t>
            </a:r>
            <a:r>
              <a:rPr lang="en-US" altLang="zh-CN" dirty="0"/>
              <a:t>(cont.)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如果</a:t>
            </a:r>
            <a:r>
              <a:rPr lang="en-US" altLang="zh-CN" dirty="0"/>
              <a:t>Δ </a:t>
            </a:r>
            <a:r>
              <a:rPr lang="zh-CN" altLang="en-US" dirty="0"/>
              <a:t>中性，</a:t>
            </a:r>
          </a:p>
          <a:p>
            <a:endParaRPr lang="en-US" altLang="zh-CN" dirty="0" smtClean="0"/>
          </a:p>
          <a:p>
            <a:pPr marL="327025" lvl="1" indent="0">
              <a:buNone/>
            </a:pPr>
            <a:r>
              <a:rPr lang="zh-CN" altLang="en-US" sz="3000" dirty="0">
                <a:cs typeface="+mn-cs"/>
              </a:rPr>
              <a:t>对于一个</a:t>
            </a:r>
            <a:r>
              <a:rPr lang="en-US" altLang="zh-CN" sz="3000" dirty="0">
                <a:cs typeface="+mn-cs"/>
              </a:rPr>
              <a:t>Δ </a:t>
            </a:r>
            <a:r>
              <a:rPr lang="zh-CN" altLang="en-US" sz="3000" dirty="0">
                <a:cs typeface="+mn-cs"/>
              </a:rPr>
              <a:t>中性组合，</a:t>
            </a:r>
            <a:r>
              <a:rPr lang="zh-CN" altLang="en-US" sz="3000" dirty="0" smtClean="0">
                <a:cs typeface="+mn-cs"/>
              </a:rPr>
              <a:t>若</a:t>
            </a:r>
            <a:r>
              <a:rPr lang="en-US" altLang="zh-CN" sz="3000" dirty="0"/>
              <a:t>Γ </a:t>
            </a:r>
            <a:r>
              <a:rPr lang="zh-CN" altLang="en-US" sz="3000" dirty="0" smtClean="0"/>
              <a:t>正值</a:t>
            </a:r>
            <a:r>
              <a:rPr lang="zh-CN" altLang="en-US" sz="3000" dirty="0"/>
              <a:t>并且也</a:t>
            </a:r>
            <a:r>
              <a:rPr lang="zh-CN" altLang="en-US" sz="3000" dirty="0" smtClean="0"/>
              <a:t>很大时，</a:t>
            </a:r>
            <a:r>
              <a:rPr lang="en-US" altLang="zh-CN" sz="3000" dirty="0" smtClean="0">
                <a:cs typeface="+mn-cs"/>
              </a:rPr>
              <a:t>Θ </a:t>
            </a:r>
            <a:r>
              <a:rPr lang="zh-CN" altLang="en-US" sz="3000" dirty="0" smtClean="0">
                <a:cs typeface="+mn-cs"/>
              </a:rPr>
              <a:t>将为</a:t>
            </a:r>
            <a:r>
              <a:rPr lang="zh-CN" altLang="en-US" sz="3000" dirty="0">
                <a:cs typeface="+mn-cs"/>
              </a:rPr>
              <a:t>负值</a:t>
            </a:r>
            <a:r>
              <a:rPr lang="zh-CN" altLang="en-US" sz="3000" dirty="0" smtClean="0">
                <a:cs typeface="+mn-cs"/>
              </a:rPr>
              <a:t>并且也很大 。</a:t>
            </a:r>
            <a:endParaRPr lang="zh-CN" altLang="en-US" sz="3000" dirty="0">
              <a:cs typeface="+mn-cs"/>
            </a:endParaRPr>
          </a:p>
          <a:p>
            <a:r>
              <a:rPr lang="zh-CN" altLang="en-US" dirty="0"/>
              <a:t>如果</a:t>
            </a:r>
            <a:r>
              <a:rPr lang="en-US" altLang="zh-CN" dirty="0"/>
              <a:t>Δ </a:t>
            </a:r>
            <a:r>
              <a:rPr lang="zh-CN" altLang="en-US" dirty="0"/>
              <a:t>和</a:t>
            </a:r>
            <a:r>
              <a:rPr lang="en-US" altLang="zh-CN" dirty="0"/>
              <a:t>Γ </a:t>
            </a:r>
            <a:r>
              <a:rPr lang="zh-CN" altLang="en-US" dirty="0"/>
              <a:t>同时中性，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            Θ </a:t>
            </a:r>
            <a:r>
              <a:rPr lang="en-US" altLang="zh-CN" dirty="0"/>
              <a:t>= </a:t>
            </a:r>
            <a:r>
              <a:rPr lang="en-US" altLang="zh-CN" dirty="0" err="1"/>
              <a:t>rf</a:t>
            </a:r>
            <a:endParaRPr lang="en-US" altLang="zh-CN" dirty="0"/>
          </a:p>
          <a:p>
            <a:pPr marL="327025" lvl="1" indent="0">
              <a:buNone/>
            </a:pPr>
            <a:r>
              <a:rPr lang="en-US" altLang="zh-CN" sz="3000" dirty="0">
                <a:cs typeface="+mn-cs"/>
              </a:rPr>
              <a:t>Δ </a:t>
            </a:r>
            <a:r>
              <a:rPr lang="zh-CN" altLang="en-US" sz="3000" dirty="0">
                <a:cs typeface="+mn-cs"/>
              </a:rPr>
              <a:t>中性和</a:t>
            </a:r>
            <a:r>
              <a:rPr lang="en-US" altLang="zh-CN" sz="3000" dirty="0">
                <a:cs typeface="+mn-cs"/>
              </a:rPr>
              <a:t>Γ </a:t>
            </a:r>
            <a:r>
              <a:rPr lang="zh-CN" altLang="en-US" sz="3000" dirty="0">
                <a:cs typeface="+mn-cs"/>
              </a:rPr>
              <a:t>中性组合的价值将随时间以无风险连续复利率的速度增长。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51</a:t>
            </a:fld>
            <a:endParaRPr lang="en-US" altLang="zh-CN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909074"/>
              </p:ext>
            </p:extLst>
          </p:nvPr>
        </p:nvGraphicFramePr>
        <p:xfrm>
          <a:off x="2743200" y="1772816"/>
          <a:ext cx="298092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3" imgW="1155600" imgH="393480" progId="Equation.DSMT4">
                  <p:embed/>
                </p:oleObj>
              </mc:Choice>
              <mc:Fallback>
                <p:oleObj name="Equation" r:id="rId3" imgW="1155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772816"/>
                        <a:ext cx="2980928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8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7031" y="404664"/>
            <a:ext cx="7846640" cy="792088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chemeClr val="tx2">
                    <a:satMod val="130000"/>
                  </a:schemeClr>
                </a:solidFill>
              </a:rPr>
              <a:t>Δ、Θ </a:t>
            </a:r>
            <a:r>
              <a:rPr lang="zh-CN" altLang="en-US" dirty="0">
                <a:solidFill>
                  <a:schemeClr val="tx2">
                    <a:satMod val="130000"/>
                  </a:schemeClr>
                </a:solidFill>
              </a:rPr>
              <a:t>和</a:t>
            </a:r>
            <a:r>
              <a:rPr lang="el-GR" dirty="0">
                <a:solidFill>
                  <a:schemeClr val="tx2">
                    <a:satMod val="130000"/>
                  </a:schemeClr>
                </a:solidFill>
              </a:rPr>
              <a:t>Γ </a:t>
            </a:r>
            <a:r>
              <a:rPr lang="zh-CN" altLang="en-US" dirty="0">
                <a:solidFill>
                  <a:schemeClr val="tx2">
                    <a:satMod val="130000"/>
                  </a:schemeClr>
                </a:solidFill>
              </a:rPr>
              <a:t>之间的关系</a:t>
            </a:r>
            <a:r>
              <a:rPr lang="en-US" altLang="zh-CN" dirty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cont.)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405605" y="1521558"/>
            <a:ext cx="8458200" cy="990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dirty="0"/>
              <a:t>对于一个</a:t>
            </a:r>
            <a:r>
              <a:rPr lang="en-US" altLang="zh-CN" dirty="0"/>
              <a:t>Δ </a:t>
            </a:r>
            <a:r>
              <a:rPr lang="zh-CN" altLang="en-US" dirty="0"/>
              <a:t>中性组合</a:t>
            </a:r>
            <a:r>
              <a:rPr lang="zh-CN" altLang="en-US" dirty="0" smtClean="0"/>
              <a:t>，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DP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»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i="1" dirty="0" err="1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 + ½</a:t>
            </a:r>
            <a:r>
              <a:rPr lang="en-US" dirty="0" smtClean="0">
                <a:latin typeface="Symbol" pitchFamily="18" charset="2"/>
              </a:rPr>
              <a:t>GD</a:t>
            </a:r>
            <a:r>
              <a:rPr lang="en-US" i="1" dirty="0" smtClean="0">
                <a:latin typeface="+mj-lt"/>
              </a:rPr>
              <a:t>S</a:t>
            </a:r>
            <a:r>
              <a:rPr lang="en-US" dirty="0" smtClean="0"/>
              <a:t> </a:t>
            </a:r>
            <a:r>
              <a:rPr lang="en-US" baseline="30000" dirty="0" smtClean="0"/>
              <a:t>2</a:t>
            </a:r>
            <a:r>
              <a:rPr lang="en-US" dirty="0" smtClean="0"/>
              <a:t>   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75193A-60A6-491E-87E6-02A9FEDD2EA4}" type="slidenum">
              <a:rPr lang="en-US" altLang="en-US">
                <a:solidFill>
                  <a:srgbClr val="000000"/>
                </a:solidFill>
              </a:rPr>
              <a:pPr eaLnBrk="1" hangingPunct="1"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6630" name="Group 31"/>
          <p:cNvGrpSpPr>
            <a:grpSpLocks/>
          </p:cNvGrpSpPr>
          <p:nvPr/>
        </p:nvGrpSpPr>
        <p:grpSpPr bwMode="auto">
          <a:xfrm>
            <a:off x="1752600" y="2484438"/>
            <a:ext cx="6381804" cy="3446032"/>
            <a:chOff x="1028700" y="2484438"/>
            <a:chExt cx="7086600" cy="3749675"/>
          </a:xfrm>
        </p:grpSpPr>
        <p:grpSp>
          <p:nvGrpSpPr>
            <p:cNvPr id="26631" name="Group 9"/>
            <p:cNvGrpSpPr>
              <a:grpSpLocks/>
            </p:cNvGrpSpPr>
            <p:nvPr/>
          </p:nvGrpSpPr>
          <p:grpSpPr bwMode="auto">
            <a:xfrm>
              <a:off x="5184775" y="3730625"/>
              <a:ext cx="2414588" cy="827088"/>
              <a:chOff x="3266" y="2350"/>
              <a:chExt cx="1521" cy="521"/>
            </a:xfrm>
          </p:grpSpPr>
          <p:sp>
            <p:nvSpPr>
              <p:cNvPr id="26651" name="Freeform 4"/>
              <p:cNvSpPr>
                <a:spLocks/>
              </p:cNvSpPr>
              <p:nvPr/>
            </p:nvSpPr>
            <p:spPr bwMode="auto">
              <a:xfrm>
                <a:off x="3266" y="2583"/>
                <a:ext cx="221" cy="284"/>
              </a:xfrm>
              <a:custGeom>
                <a:avLst/>
                <a:gdLst>
                  <a:gd name="T0" fmla="*/ 0 w 221"/>
                  <a:gd name="T1" fmla="*/ 283 h 284"/>
                  <a:gd name="T2" fmla="*/ 4 w 221"/>
                  <a:gd name="T3" fmla="*/ 283 h 284"/>
                  <a:gd name="T4" fmla="*/ 9 w 221"/>
                  <a:gd name="T5" fmla="*/ 275 h 284"/>
                  <a:gd name="T6" fmla="*/ 13 w 221"/>
                  <a:gd name="T7" fmla="*/ 271 h 284"/>
                  <a:gd name="T8" fmla="*/ 18 w 221"/>
                  <a:gd name="T9" fmla="*/ 262 h 284"/>
                  <a:gd name="T10" fmla="*/ 22 w 221"/>
                  <a:gd name="T11" fmla="*/ 258 h 284"/>
                  <a:gd name="T12" fmla="*/ 66 w 221"/>
                  <a:gd name="T13" fmla="*/ 185 h 284"/>
                  <a:gd name="T14" fmla="*/ 113 w 221"/>
                  <a:gd name="T15" fmla="*/ 115 h 284"/>
                  <a:gd name="T16" fmla="*/ 173 w 221"/>
                  <a:gd name="T17" fmla="*/ 41 h 284"/>
                  <a:gd name="T18" fmla="*/ 198 w 221"/>
                  <a:gd name="T19" fmla="*/ 25 h 284"/>
                  <a:gd name="T20" fmla="*/ 220 w 221"/>
                  <a:gd name="T21" fmla="*/ 0 h 2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1"/>
                  <a:gd name="T34" fmla="*/ 0 h 284"/>
                  <a:gd name="T35" fmla="*/ 221 w 221"/>
                  <a:gd name="T36" fmla="*/ 284 h 2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1" h="284">
                    <a:moveTo>
                      <a:pt x="0" y="283"/>
                    </a:moveTo>
                    <a:lnTo>
                      <a:pt x="4" y="283"/>
                    </a:lnTo>
                    <a:lnTo>
                      <a:pt x="9" y="275"/>
                    </a:lnTo>
                    <a:lnTo>
                      <a:pt x="13" y="271"/>
                    </a:lnTo>
                    <a:lnTo>
                      <a:pt x="18" y="262"/>
                    </a:lnTo>
                    <a:lnTo>
                      <a:pt x="22" y="258"/>
                    </a:lnTo>
                    <a:lnTo>
                      <a:pt x="66" y="185"/>
                    </a:lnTo>
                    <a:lnTo>
                      <a:pt x="113" y="115"/>
                    </a:lnTo>
                    <a:lnTo>
                      <a:pt x="173" y="41"/>
                    </a:lnTo>
                    <a:lnTo>
                      <a:pt x="198" y="25"/>
                    </a:lnTo>
                    <a:lnTo>
                      <a:pt x="22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2" name="Freeform 5"/>
              <p:cNvSpPr>
                <a:spLocks/>
              </p:cNvSpPr>
              <p:nvPr/>
            </p:nvSpPr>
            <p:spPr bwMode="auto">
              <a:xfrm>
                <a:off x="3490" y="2366"/>
                <a:ext cx="369" cy="218"/>
              </a:xfrm>
              <a:custGeom>
                <a:avLst/>
                <a:gdLst>
                  <a:gd name="T0" fmla="*/ 0 w 369"/>
                  <a:gd name="T1" fmla="*/ 217 h 218"/>
                  <a:gd name="T2" fmla="*/ 104 w 369"/>
                  <a:gd name="T3" fmla="*/ 123 h 218"/>
                  <a:gd name="T4" fmla="*/ 249 w 369"/>
                  <a:gd name="T5" fmla="*/ 45 h 218"/>
                  <a:gd name="T6" fmla="*/ 368 w 369"/>
                  <a:gd name="T7" fmla="*/ 0 h 2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9"/>
                  <a:gd name="T13" fmla="*/ 0 h 218"/>
                  <a:gd name="T14" fmla="*/ 369 w 369"/>
                  <a:gd name="T15" fmla="*/ 218 h 2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9" h="218">
                    <a:moveTo>
                      <a:pt x="0" y="217"/>
                    </a:moveTo>
                    <a:lnTo>
                      <a:pt x="104" y="123"/>
                    </a:lnTo>
                    <a:lnTo>
                      <a:pt x="249" y="45"/>
                    </a:lnTo>
                    <a:lnTo>
                      <a:pt x="368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3" name="Freeform 6"/>
              <p:cNvSpPr>
                <a:spLocks/>
              </p:cNvSpPr>
              <p:nvPr/>
            </p:nvSpPr>
            <p:spPr bwMode="auto">
              <a:xfrm>
                <a:off x="3858" y="2350"/>
                <a:ext cx="389" cy="36"/>
              </a:xfrm>
              <a:custGeom>
                <a:avLst/>
                <a:gdLst>
                  <a:gd name="T0" fmla="*/ 0 w 389"/>
                  <a:gd name="T1" fmla="*/ 16 h 36"/>
                  <a:gd name="T2" fmla="*/ 129 w 389"/>
                  <a:gd name="T3" fmla="*/ 0 h 36"/>
                  <a:gd name="T4" fmla="*/ 226 w 389"/>
                  <a:gd name="T5" fmla="*/ 0 h 36"/>
                  <a:gd name="T6" fmla="*/ 388 w 389"/>
                  <a:gd name="T7" fmla="*/ 35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9"/>
                  <a:gd name="T13" fmla="*/ 0 h 36"/>
                  <a:gd name="T14" fmla="*/ 389 w 389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9" h="36">
                    <a:moveTo>
                      <a:pt x="0" y="16"/>
                    </a:moveTo>
                    <a:lnTo>
                      <a:pt x="129" y="0"/>
                    </a:lnTo>
                    <a:lnTo>
                      <a:pt x="226" y="0"/>
                    </a:lnTo>
                    <a:lnTo>
                      <a:pt x="388" y="35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4" name="Freeform 7"/>
              <p:cNvSpPr>
                <a:spLocks/>
              </p:cNvSpPr>
              <p:nvPr/>
            </p:nvSpPr>
            <p:spPr bwMode="auto">
              <a:xfrm>
                <a:off x="4246" y="2385"/>
                <a:ext cx="375" cy="262"/>
              </a:xfrm>
              <a:custGeom>
                <a:avLst/>
                <a:gdLst>
                  <a:gd name="T0" fmla="*/ 0 w 375"/>
                  <a:gd name="T1" fmla="*/ 0 h 262"/>
                  <a:gd name="T2" fmla="*/ 138 w 375"/>
                  <a:gd name="T3" fmla="*/ 62 h 262"/>
                  <a:gd name="T4" fmla="*/ 223 w 375"/>
                  <a:gd name="T5" fmla="*/ 116 h 262"/>
                  <a:gd name="T6" fmla="*/ 321 w 375"/>
                  <a:gd name="T7" fmla="*/ 203 h 262"/>
                  <a:gd name="T8" fmla="*/ 374 w 375"/>
                  <a:gd name="T9" fmla="*/ 261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"/>
                  <a:gd name="T16" fmla="*/ 0 h 262"/>
                  <a:gd name="T17" fmla="*/ 375 w 375"/>
                  <a:gd name="T18" fmla="*/ 262 h 2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" h="262">
                    <a:moveTo>
                      <a:pt x="0" y="0"/>
                    </a:moveTo>
                    <a:lnTo>
                      <a:pt x="138" y="62"/>
                    </a:lnTo>
                    <a:lnTo>
                      <a:pt x="223" y="116"/>
                    </a:lnTo>
                    <a:lnTo>
                      <a:pt x="321" y="203"/>
                    </a:lnTo>
                    <a:lnTo>
                      <a:pt x="374" y="261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5" name="Freeform 8"/>
              <p:cNvSpPr>
                <a:spLocks/>
              </p:cNvSpPr>
              <p:nvPr/>
            </p:nvSpPr>
            <p:spPr bwMode="auto">
              <a:xfrm>
                <a:off x="4620" y="2646"/>
                <a:ext cx="167" cy="225"/>
              </a:xfrm>
              <a:custGeom>
                <a:avLst/>
                <a:gdLst>
                  <a:gd name="T0" fmla="*/ 0 w 167"/>
                  <a:gd name="T1" fmla="*/ 0 h 225"/>
                  <a:gd name="T2" fmla="*/ 40 w 167"/>
                  <a:gd name="T3" fmla="*/ 41 h 225"/>
                  <a:gd name="T4" fmla="*/ 83 w 167"/>
                  <a:gd name="T5" fmla="*/ 98 h 225"/>
                  <a:gd name="T6" fmla="*/ 128 w 167"/>
                  <a:gd name="T7" fmla="*/ 163 h 225"/>
                  <a:gd name="T8" fmla="*/ 166 w 167"/>
                  <a:gd name="T9" fmla="*/ 224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7"/>
                  <a:gd name="T16" fmla="*/ 0 h 225"/>
                  <a:gd name="T17" fmla="*/ 167 w 167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7" h="225">
                    <a:moveTo>
                      <a:pt x="0" y="0"/>
                    </a:moveTo>
                    <a:lnTo>
                      <a:pt x="40" y="41"/>
                    </a:lnTo>
                    <a:lnTo>
                      <a:pt x="83" y="98"/>
                    </a:lnTo>
                    <a:lnTo>
                      <a:pt x="128" y="163"/>
                    </a:lnTo>
                    <a:lnTo>
                      <a:pt x="166" y="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32" name="Group 12"/>
            <p:cNvGrpSpPr>
              <a:grpSpLocks/>
            </p:cNvGrpSpPr>
            <p:nvPr/>
          </p:nvGrpSpPr>
          <p:grpSpPr bwMode="auto">
            <a:xfrm>
              <a:off x="4914900" y="2514600"/>
              <a:ext cx="3200400" cy="3200400"/>
              <a:chOff x="3096" y="1584"/>
              <a:chExt cx="2016" cy="2016"/>
            </a:xfrm>
          </p:grpSpPr>
          <p:sp>
            <p:nvSpPr>
              <p:cNvPr id="26649" name="Line 10"/>
              <p:cNvSpPr>
                <a:spLocks noChangeShapeType="1"/>
              </p:cNvSpPr>
              <p:nvPr/>
            </p:nvSpPr>
            <p:spPr bwMode="auto">
              <a:xfrm>
                <a:off x="3096" y="2592"/>
                <a:ext cx="20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0" name="Line 11"/>
              <p:cNvSpPr>
                <a:spLocks noChangeShapeType="1"/>
              </p:cNvSpPr>
              <p:nvPr/>
            </p:nvSpPr>
            <p:spPr bwMode="auto">
              <a:xfrm flipV="1">
                <a:off x="4008" y="1584"/>
                <a:ext cx="0" cy="20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33" name="Rectangle 13"/>
            <p:cNvSpPr>
              <a:spLocks noChangeArrowheads="1"/>
            </p:cNvSpPr>
            <p:nvPr/>
          </p:nvSpPr>
          <p:spPr bwMode="auto">
            <a:xfrm>
              <a:off x="6346825" y="2484438"/>
              <a:ext cx="746125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altLang="zh-CN" sz="3200">
                  <a:solidFill>
                    <a:srgbClr val="000000"/>
                  </a:solidFill>
                  <a:latin typeface="Symbol" pitchFamily="18" charset="2"/>
                  <a:ea typeface="宋体" pitchFamily="2" charset="-122"/>
                </a:rPr>
                <a:t>DP</a:t>
              </a:r>
            </a:p>
          </p:txBody>
        </p:sp>
        <p:sp>
          <p:nvSpPr>
            <p:cNvPr id="26634" name="Rectangle 14"/>
            <p:cNvSpPr>
              <a:spLocks noChangeArrowheads="1"/>
            </p:cNvSpPr>
            <p:nvPr/>
          </p:nvSpPr>
          <p:spPr bwMode="auto">
            <a:xfrm>
              <a:off x="7261225" y="3551238"/>
              <a:ext cx="7493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altLang="zh-CN" sz="3200">
                  <a:solidFill>
                    <a:srgbClr val="000000"/>
                  </a:solidFill>
                  <a:latin typeface="Symbol" pitchFamily="18" charset="2"/>
                  <a:ea typeface="宋体" pitchFamily="2" charset="-122"/>
                </a:rPr>
                <a:t>D</a:t>
              </a:r>
              <a:r>
                <a:rPr lang="en-US" altLang="zh-CN" sz="3200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S</a:t>
              </a:r>
              <a:r>
                <a:rPr lang="en-US" altLang="zh-CN" sz="3200" i="1">
                  <a:solidFill>
                    <a:srgbClr val="000000"/>
                  </a:solidFill>
                  <a:ea typeface="宋体" pitchFamily="2" charset="-122"/>
                </a:rPr>
                <a:t> </a:t>
              </a:r>
            </a:p>
          </p:txBody>
        </p:sp>
        <p:sp>
          <p:nvSpPr>
            <p:cNvPr id="26635" name="Rectangle 15"/>
            <p:cNvSpPr>
              <a:spLocks noChangeArrowheads="1"/>
            </p:cNvSpPr>
            <p:nvPr/>
          </p:nvSpPr>
          <p:spPr bwMode="auto">
            <a:xfrm>
              <a:off x="5356225" y="5729288"/>
              <a:ext cx="1708835" cy="503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zh-CN" altLang="en-US" sz="2400" dirty="0">
                  <a:solidFill>
                    <a:srgbClr val="000000"/>
                  </a:solidFill>
                  <a:ea typeface="宋体" pitchFamily="2" charset="-122"/>
                </a:rPr>
                <a:t>负</a:t>
              </a:r>
              <a:r>
                <a:rPr lang="en-US" altLang="zh-CN" sz="2400" dirty="0" smtClean="0">
                  <a:solidFill>
                    <a:srgbClr val="000000"/>
                  </a:solidFill>
                  <a:ea typeface="宋体" pitchFamily="2" charset="-122"/>
                </a:rPr>
                <a:t>Gamma</a:t>
              </a:r>
              <a:endParaRPr lang="en-US" altLang="zh-CN" sz="240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grpSp>
          <p:nvGrpSpPr>
            <p:cNvPr id="26636" name="Group 25"/>
            <p:cNvGrpSpPr>
              <a:grpSpLocks/>
            </p:cNvGrpSpPr>
            <p:nvPr/>
          </p:nvGrpSpPr>
          <p:grpSpPr bwMode="auto">
            <a:xfrm>
              <a:off x="1028700" y="2514600"/>
              <a:ext cx="3200400" cy="3200400"/>
              <a:chOff x="648" y="1584"/>
              <a:chExt cx="2016" cy="2016"/>
            </a:xfrm>
          </p:grpSpPr>
          <p:grpSp>
            <p:nvGrpSpPr>
              <p:cNvPr id="26640" name="Group 21"/>
              <p:cNvGrpSpPr>
                <a:grpSpLocks/>
              </p:cNvGrpSpPr>
              <p:nvPr/>
            </p:nvGrpSpPr>
            <p:grpSpPr bwMode="auto">
              <a:xfrm>
                <a:off x="818" y="2350"/>
                <a:ext cx="1521" cy="521"/>
                <a:chOff x="818" y="2350"/>
                <a:chExt cx="1521" cy="521"/>
              </a:xfrm>
            </p:grpSpPr>
            <p:sp>
              <p:nvSpPr>
                <p:cNvPr id="26644" name="Freeform 16"/>
                <p:cNvSpPr>
                  <a:spLocks/>
                </p:cNvSpPr>
                <p:nvPr/>
              </p:nvSpPr>
              <p:spPr bwMode="auto">
                <a:xfrm>
                  <a:off x="818" y="2354"/>
                  <a:ext cx="221" cy="284"/>
                </a:xfrm>
                <a:custGeom>
                  <a:avLst/>
                  <a:gdLst>
                    <a:gd name="T0" fmla="*/ 0 w 221"/>
                    <a:gd name="T1" fmla="*/ 0 h 284"/>
                    <a:gd name="T2" fmla="*/ 4 w 221"/>
                    <a:gd name="T3" fmla="*/ 0 h 284"/>
                    <a:gd name="T4" fmla="*/ 9 w 221"/>
                    <a:gd name="T5" fmla="*/ 8 h 284"/>
                    <a:gd name="T6" fmla="*/ 13 w 221"/>
                    <a:gd name="T7" fmla="*/ 12 h 284"/>
                    <a:gd name="T8" fmla="*/ 18 w 221"/>
                    <a:gd name="T9" fmla="*/ 21 h 284"/>
                    <a:gd name="T10" fmla="*/ 22 w 221"/>
                    <a:gd name="T11" fmla="*/ 25 h 284"/>
                    <a:gd name="T12" fmla="*/ 66 w 221"/>
                    <a:gd name="T13" fmla="*/ 98 h 284"/>
                    <a:gd name="T14" fmla="*/ 113 w 221"/>
                    <a:gd name="T15" fmla="*/ 168 h 284"/>
                    <a:gd name="T16" fmla="*/ 173 w 221"/>
                    <a:gd name="T17" fmla="*/ 242 h 284"/>
                    <a:gd name="T18" fmla="*/ 198 w 221"/>
                    <a:gd name="T19" fmla="*/ 258 h 284"/>
                    <a:gd name="T20" fmla="*/ 220 w 221"/>
                    <a:gd name="T21" fmla="*/ 283 h 28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1"/>
                    <a:gd name="T34" fmla="*/ 0 h 284"/>
                    <a:gd name="T35" fmla="*/ 221 w 221"/>
                    <a:gd name="T36" fmla="*/ 284 h 28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1" h="28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8"/>
                      </a:lnTo>
                      <a:lnTo>
                        <a:pt x="13" y="12"/>
                      </a:lnTo>
                      <a:lnTo>
                        <a:pt x="18" y="21"/>
                      </a:lnTo>
                      <a:lnTo>
                        <a:pt x="22" y="25"/>
                      </a:lnTo>
                      <a:lnTo>
                        <a:pt x="66" y="98"/>
                      </a:lnTo>
                      <a:lnTo>
                        <a:pt x="113" y="168"/>
                      </a:lnTo>
                      <a:lnTo>
                        <a:pt x="173" y="242"/>
                      </a:lnTo>
                      <a:lnTo>
                        <a:pt x="198" y="258"/>
                      </a:lnTo>
                      <a:lnTo>
                        <a:pt x="220" y="283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45" name="Freeform 17"/>
                <p:cNvSpPr>
                  <a:spLocks/>
                </p:cNvSpPr>
                <p:nvPr/>
              </p:nvSpPr>
              <p:spPr bwMode="auto">
                <a:xfrm>
                  <a:off x="1042" y="2637"/>
                  <a:ext cx="369" cy="218"/>
                </a:xfrm>
                <a:custGeom>
                  <a:avLst/>
                  <a:gdLst>
                    <a:gd name="T0" fmla="*/ 0 w 369"/>
                    <a:gd name="T1" fmla="*/ 0 h 218"/>
                    <a:gd name="T2" fmla="*/ 104 w 369"/>
                    <a:gd name="T3" fmla="*/ 94 h 218"/>
                    <a:gd name="T4" fmla="*/ 249 w 369"/>
                    <a:gd name="T5" fmla="*/ 172 h 218"/>
                    <a:gd name="T6" fmla="*/ 368 w 369"/>
                    <a:gd name="T7" fmla="*/ 217 h 2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9"/>
                    <a:gd name="T13" fmla="*/ 0 h 218"/>
                    <a:gd name="T14" fmla="*/ 369 w 369"/>
                    <a:gd name="T15" fmla="*/ 218 h 2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9" h="218">
                      <a:moveTo>
                        <a:pt x="0" y="0"/>
                      </a:moveTo>
                      <a:lnTo>
                        <a:pt x="104" y="94"/>
                      </a:lnTo>
                      <a:lnTo>
                        <a:pt x="249" y="172"/>
                      </a:lnTo>
                      <a:lnTo>
                        <a:pt x="368" y="217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46" name="Freeform 18"/>
                <p:cNvSpPr>
                  <a:spLocks/>
                </p:cNvSpPr>
                <p:nvPr/>
              </p:nvSpPr>
              <p:spPr bwMode="auto">
                <a:xfrm>
                  <a:off x="1410" y="2835"/>
                  <a:ext cx="389" cy="36"/>
                </a:xfrm>
                <a:custGeom>
                  <a:avLst/>
                  <a:gdLst>
                    <a:gd name="T0" fmla="*/ 0 w 389"/>
                    <a:gd name="T1" fmla="*/ 19 h 36"/>
                    <a:gd name="T2" fmla="*/ 129 w 389"/>
                    <a:gd name="T3" fmla="*/ 35 h 36"/>
                    <a:gd name="T4" fmla="*/ 226 w 389"/>
                    <a:gd name="T5" fmla="*/ 35 h 36"/>
                    <a:gd name="T6" fmla="*/ 388 w 389"/>
                    <a:gd name="T7" fmla="*/ 0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9"/>
                    <a:gd name="T13" fmla="*/ 0 h 36"/>
                    <a:gd name="T14" fmla="*/ 389 w 389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9" h="36">
                      <a:moveTo>
                        <a:pt x="0" y="19"/>
                      </a:moveTo>
                      <a:lnTo>
                        <a:pt x="129" y="35"/>
                      </a:lnTo>
                      <a:lnTo>
                        <a:pt x="226" y="35"/>
                      </a:lnTo>
                      <a:lnTo>
                        <a:pt x="388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47" name="Freeform 19"/>
                <p:cNvSpPr>
                  <a:spLocks/>
                </p:cNvSpPr>
                <p:nvPr/>
              </p:nvSpPr>
              <p:spPr bwMode="auto">
                <a:xfrm>
                  <a:off x="1798" y="2574"/>
                  <a:ext cx="375" cy="262"/>
                </a:xfrm>
                <a:custGeom>
                  <a:avLst/>
                  <a:gdLst>
                    <a:gd name="T0" fmla="*/ 0 w 375"/>
                    <a:gd name="T1" fmla="*/ 261 h 262"/>
                    <a:gd name="T2" fmla="*/ 138 w 375"/>
                    <a:gd name="T3" fmla="*/ 199 h 262"/>
                    <a:gd name="T4" fmla="*/ 223 w 375"/>
                    <a:gd name="T5" fmla="*/ 145 h 262"/>
                    <a:gd name="T6" fmla="*/ 321 w 375"/>
                    <a:gd name="T7" fmla="*/ 58 h 262"/>
                    <a:gd name="T8" fmla="*/ 374 w 375"/>
                    <a:gd name="T9" fmla="*/ 0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5"/>
                    <a:gd name="T16" fmla="*/ 0 h 262"/>
                    <a:gd name="T17" fmla="*/ 375 w 375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5" h="262">
                      <a:moveTo>
                        <a:pt x="0" y="261"/>
                      </a:moveTo>
                      <a:lnTo>
                        <a:pt x="138" y="199"/>
                      </a:lnTo>
                      <a:lnTo>
                        <a:pt x="223" y="145"/>
                      </a:lnTo>
                      <a:lnTo>
                        <a:pt x="321" y="58"/>
                      </a:lnTo>
                      <a:lnTo>
                        <a:pt x="374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48" name="Freeform 20"/>
                <p:cNvSpPr>
                  <a:spLocks/>
                </p:cNvSpPr>
                <p:nvPr/>
              </p:nvSpPr>
              <p:spPr bwMode="auto">
                <a:xfrm>
                  <a:off x="2172" y="2350"/>
                  <a:ext cx="167" cy="225"/>
                </a:xfrm>
                <a:custGeom>
                  <a:avLst/>
                  <a:gdLst>
                    <a:gd name="T0" fmla="*/ 0 w 167"/>
                    <a:gd name="T1" fmla="*/ 224 h 225"/>
                    <a:gd name="T2" fmla="*/ 40 w 167"/>
                    <a:gd name="T3" fmla="*/ 183 h 225"/>
                    <a:gd name="T4" fmla="*/ 83 w 167"/>
                    <a:gd name="T5" fmla="*/ 126 h 225"/>
                    <a:gd name="T6" fmla="*/ 128 w 167"/>
                    <a:gd name="T7" fmla="*/ 61 h 225"/>
                    <a:gd name="T8" fmla="*/ 166 w 167"/>
                    <a:gd name="T9" fmla="*/ 0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7"/>
                    <a:gd name="T16" fmla="*/ 0 h 225"/>
                    <a:gd name="T17" fmla="*/ 167 w 167"/>
                    <a:gd name="T18" fmla="*/ 225 h 2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7" h="225">
                      <a:moveTo>
                        <a:pt x="0" y="224"/>
                      </a:moveTo>
                      <a:lnTo>
                        <a:pt x="40" y="183"/>
                      </a:lnTo>
                      <a:lnTo>
                        <a:pt x="83" y="126"/>
                      </a:lnTo>
                      <a:lnTo>
                        <a:pt x="128" y="61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641" name="Group 24"/>
              <p:cNvGrpSpPr>
                <a:grpSpLocks/>
              </p:cNvGrpSpPr>
              <p:nvPr/>
            </p:nvGrpSpPr>
            <p:grpSpPr bwMode="auto">
              <a:xfrm>
                <a:off x="648" y="1584"/>
                <a:ext cx="2016" cy="2016"/>
                <a:chOff x="648" y="1584"/>
                <a:chExt cx="2016" cy="2016"/>
              </a:xfrm>
            </p:grpSpPr>
            <p:sp>
              <p:nvSpPr>
                <p:cNvPr id="26642" name="Line 22"/>
                <p:cNvSpPr>
                  <a:spLocks noChangeShapeType="1"/>
                </p:cNvSpPr>
                <p:nvPr/>
              </p:nvSpPr>
              <p:spPr bwMode="auto">
                <a:xfrm>
                  <a:off x="648" y="2592"/>
                  <a:ext cx="201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4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560" y="1584"/>
                  <a:ext cx="0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6637" name="Rectangle 26"/>
            <p:cNvSpPr>
              <a:spLocks noChangeArrowheads="1"/>
            </p:cNvSpPr>
            <p:nvPr/>
          </p:nvSpPr>
          <p:spPr bwMode="auto">
            <a:xfrm>
              <a:off x="2460625" y="2484438"/>
              <a:ext cx="746125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altLang="zh-CN" sz="3200">
                  <a:solidFill>
                    <a:srgbClr val="000000"/>
                  </a:solidFill>
                  <a:latin typeface="Symbol" pitchFamily="18" charset="2"/>
                  <a:ea typeface="宋体" pitchFamily="2" charset="-122"/>
                </a:rPr>
                <a:t>DP</a:t>
              </a:r>
            </a:p>
          </p:txBody>
        </p:sp>
        <p:sp>
          <p:nvSpPr>
            <p:cNvPr id="26638" name="Rectangle 27"/>
            <p:cNvSpPr>
              <a:spLocks noChangeArrowheads="1"/>
            </p:cNvSpPr>
            <p:nvPr/>
          </p:nvSpPr>
          <p:spPr bwMode="auto">
            <a:xfrm>
              <a:off x="3375025" y="4160838"/>
              <a:ext cx="7493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altLang="zh-CN" sz="3200">
                  <a:solidFill>
                    <a:srgbClr val="000000"/>
                  </a:solidFill>
                  <a:latin typeface="Symbol" pitchFamily="18" charset="2"/>
                  <a:ea typeface="宋体" pitchFamily="2" charset="-122"/>
                </a:rPr>
                <a:t>D</a:t>
              </a:r>
              <a:r>
                <a:rPr lang="en-US" altLang="zh-CN" sz="3200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S</a:t>
              </a:r>
              <a:r>
                <a:rPr lang="en-US" altLang="zh-CN" sz="3200" i="1">
                  <a:solidFill>
                    <a:srgbClr val="000000"/>
                  </a:solidFill>
                  <a:ea typeface="宋体" pitchFamily="2" charset="-122"/>
                </a:rPr>
                <a:t> </a:t>
              </a:r>
            </a:p>
          </p:txBody>
        </p:sp>
        <p:sp>
          <p:nvSpPr>
            <p:cNvPr id="26639" name="Rectangle 28"/>
            <p:cNvSpPr>
              <a:spLocks noChangeArrowheads="1"/>
            </p:cNvSpPr>
            <p:nvPr/>
          </p:nvSpPr>
          <p:spPr bwMode="auto">
            <a:xfrm>
              <a:off x="1393825" y="5715000"/>
              <a:ext cx="298291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zh-CN" altLang="en-US" sz="2400" dirty="0">
                  <a:solidFill>
                    <a:srgbClr val="000000"/>
                  </a:solidFill>
                  <a:ea typeface="宋体" pitchFamily="2" charset="-122"/>
                </a:rPr>
                <a:t>正</a:t>
              </a:r>
              <a:r>
                <a:rPr lang="en-US" altLang="zh-CN" sz="2400" dirty="0" smtClean="0">
                  <a:solidFill>
                    <a:srgbClr val="000000"/>
                  </a:solidFill>
                  <a:ea typeface="宋体" pitchFamily="2" charset="-122"/>
                </a:rPr>
                <a:t>Gamma</a:t>
              </a:r>
              <a:endParaRPr lang="en-US" altLang="zh-CN" sz="240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336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/>
              <a:t>Δ</a:t>
            </a:r>
            <a:r>
              <a:rPr lang="zh-CN" altLang="el-GR" dirty="0"/>
              <a:t>、</a:t>
            </a:r>
            <a:r>
              <a:rPr lang="el-GR" altLang="zh-CN" dirty="0"/>
              <a:t>Θ </a:t>
            </a:r>
            <a:r>
              <a:rPr lang="zh-CN" altLang="en-US" dirty="0"/>
              <a:t>和</a:t>
            </a:r>
            <a:r>
              <a:rPr lang="el-GR" altLang="zh-CN" dirty="0"/>
              <a:t>Γ </a:t>
            </a:r>
            <a:r>
              <a:rPr lang="zh-CN" altLang="en-US" dirty="0"/>
              <a:t>的符号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468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51662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1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18.5 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Vega 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Rho</a:t>
            </a:r>
            <a:r>
              <a:rPr lang="zh-CN" altLang="en-US" dirty="0" smtClean="0"/>
              <a:t>与期权的套期保值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86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 dirty="0">
                <a:solidFill>
                  <a:srgbClr val="000000"/>
                </a:solidFill>
                <a:latin typeface="Symbol" pitchFamily="18" charset="2"/>
                <a:ea typeface="宋体" pitchFamily="2" charset="-122"/>
                <a:cs typeface="+mn-cs"/>
              </a:rPr>
              <a:t>n</a:t>
            </a:r>
            <a:r>
              <a:rPr lang="zh-CN" altLang="en-US" dirty="0" smtClean="0"/>
              <a:t>的</a:t>
            </a:r>
            <a:r>
              <a:rPr lang="zh-CN" altLang="en-US" dirty="0"/>
              <a:t>定义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期权的</a:t>
                </a:r>
                <a:r>
                  <a:rPr lang="en-US" altLang="zh-CN" dirty="0"/>
                  <a:t>Vega</a:t>
                </a:r>
                <a:r>
                  <a:rPr lang="zh-CN" altLang="en-US" dirty="0"/>
                  <a:t>（ 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</a:t>
                </a:r>
                <a:r>
                  <a:rPr lang="zh-CN" altLang="en-US" dirty="0" smtClean="0"/>
                  <a:t> </a:t>
                </a:r>
                <a:r>
                  <a:rPr lang="zh-CN" altLang="en-US" dirty="0"/>
                  <a:t>）是期权价格对标的资产价格</a:t>
                </a:r>
                <a:r>
                  <a:rPr lang="zh-CN" altLang="en-US" dirty="0" smtClean="0"/>
                  <a:t>波动率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zh-CN" altLang="en-US" dirty="0"/>
                  <a:t>的偏导数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4000" dirty="0">
                        <a:solidFill>
                          <a:srgbClr val="000000"/>
                        </a:solidFill>
                        <a:latin typeface="Symbol" pitchFamily="18" charset="2"/>
                        <a:ea typeface="宋体" pitchFamily="2" charset="-122"/>
                      </a:rPr>
                      <m:t>n</m:t>
                    </m:r>
                    <m:r>
                      <a:rPr lang="zh-CN" altLang="en-US" dirty="0">
                        <a:latin typeface="Cambria Math"/>
                      </a:rPr>
                      <m:t>＝</m:t>
                    </m:r>
                    <m:f>
                      <m:f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latin typeface="Cambria Math"/>
                          </a:rPr>
                          <m:t>𝜕</m:t>
                        </m:r>
                        <m:r>
                          <a:rPr lang="en-US" altLang="zh-CN" b="0" i="1" dirty="0" smtClean="0"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altLang="zh-CN" i="1" dirty="0" smtClean="0">
                            <a:latin typeface="Cambria Math"/>
                          </a:rPr>
                          <m:t>𝜕</m:t>
                        </m:r>
                        <m:r>
                          <a:rPr lang="zh-CN" altLang="en-US" i="1" dirty="0" smtClean="0">
                            <a:latin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marL="0" lvl="0" indent="0">
                  <a:buClr>
                    <a:srgbClr val="CC9900"/>
                  </a:buClr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4000" b="0" i="0" dirty="0" smtClean="0">
                        <a:solidFill>
                          <a:srgbClr val="000000"/>
                        </a:solidFill>
                        <a:latin typeface="Symbol" pitchFamily="18" charset="2"/>
                        <a:ea typeface="宋体" pitchFamily="2" charset="-122"/>
                      </a:rPr>
                      <m:t>   </m:t>
                    </m:r>
                    <m:r>
                      <m:rPr>
                        <m:nor/>
                      </m:rPr>
                      <a:rPr lang="en-US" altLang="zh-CN" sz="4000" dirty="0">
                        <a:solidFill>
                          <a:srgbClr val="000000"/>
                        </a:solidFill>
                        <a:latin typeface="Symbol" pitchFamily="18" charset="2"/>
                        <a:ea typeface="宋体" pitchFamily="2" charset="-122"/>
                      </a:rPr>
                      <m:t>n</m:t>
                    </m:r>
                  </m:oMath>
                </a14:m>
                <a:r>
                  <a:rPr lang="zh-CN" altLang="en-US" dirty="0" smtClean="0"/>
                  <a:t>衡量</a:t>
                </a:r>
                <a:r>
                  <a:rPr lang="zh-CN" altLang="en-US" dirty="0"/>
                  <a:t>的是期权价格对标的资产价格波动率的敏感度。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423" r="-1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Vega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56</a:t>
            </a:fld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34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57</a:t>
            </a:fld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8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3366CC"/>
                </a:solidFill>
              </a:rPr>
              <a:t> </a:t>
            </a:r>
            <a:r>
              <a:rPr lang="zh-TW" altLang="en-US" dirty="0" smtClean="0">
                <a:solidFill>
                  <a:srgbClr val="3366CC"/>
                </a:solidFill>
              </a:rPr>
              <a:t>台指期 </a:t>
            </a:r>
            <a:r>
              <a:rPr lang="en-US" altLang="zh-TW" dirty="0" smtClean="0">
                <a:solidFill>
                  <a:srgbClr val="3366CC"/>
                </a:solidFill>
              </a:rPr>
              <a:t>&amp; </a:t>
            </a:r>
            <a:r>
              <a:rPr lang="zh-TW" altLang="en-US" dirty="0" smtClean="0">
                <a:solidFill>
                  <a:srgbClr val="3366CC"/>
                </a:solidFill>
              </a:rPr>
              <a:t>波动率 一分钟走势图 </a:t>
            </a:r>
            <a:r>
              <a:rPr lang="zh-TW" altLang="en-US" sz="2000" dirty="0" smtClean="0">
                <a:solidFill>
                  <a:srgbClr val="6699FF"/>
                </a:solidFill>
              </a:rPr>
              <a:t>（</a:t>
            </a:r>
            <a:r>
              <a:rPr lang="en-US" altLang="zh-TW" sz="2000" dirty="0" smtClean="0">
                <a:solidFill>
                  <a:srgbClr val="6699FF"/>
                </a:solidFill>
              </a:rPr>
              <a:t>2011/8/1~10</a:t>
            </a:r>
            <a:r>
              <a:rPr lang="zh-TW" altLang="en-US" sz="2000" dirty="0" smtClean="0">
                <a:solidFill>
                  <a:srgbClr val="6699FF"/>
                </a:solidFill>
              </a:rPr>
              <a:t>）</a:t>
            </a:r>
            <a:endParaRPr lang="zh-TW" altLang="en-US" dirty="0"/>
          </a:p>
        </p:txBody>
      </p:sp>
      <p:pic>
        <p:nvPicPr>
          <p:cNvPr id="3461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357313"/>
            <a:ext cx="7818437" cy="3857625"/>
          </a:xfrm>
        </p:spPr>
      </p:pic>
      <p:sp>
        <p:nvSpPr>
          <p:cNvPr id="34611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57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fld id="{4AFA8214-4F53-4D6A-999C-C99196D402F7}" type="slidenum">
              <a:rPr lang="en-GB" altLang="zh-TW" sz="1800" smtClean="0">
                <a:solidFill>
                  <a:srgbClr val="000000"/>
                </a:solidFill>
                <a:ea typeface="华文细黑" pitchFamily="2" charset="-122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GB" altLang="zh-TW" sz="1800" smtClean="0">
              <a:solidFill>
                <a:srgbClr val="000000"/>
              </a:solidFill>
              <a:ea typeface="华文细黑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925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mtClean="0"/>
              <a:t>Copyright@2013 Zheng Zhenlong</a:t>
            </a:r>
            <a:endParaRPr lang="en-US" altLang="zh-CN"/>
          </a:p>
        </p:txBody>
      </p:sp>
      <p:sp>
        <p:nvSpPr>
          <p:cNvPr id="346117" name="矩形 5"/>
          <p:cNvSpPr>
            <a:spLocks noChangeArrowheads="1"/>
          </p:cNvSpPr>
          <p:nvPr/>
        </p:nvSpPr>
        <p:spPr bwMode="auto">
          <a:xfrm>
            <a:off x="785813" y="5292725"/>
            <a:ext cx="7215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zh-TW" altLang="en-US" sz="2000">
                <a:solidFill>
                  <a:srgbClr val="3333CC"/>
                </a:solidFill>
                <a:latin typeface="Tahoma" pitchFamily="34" charset="0"/>
              </a:rPr>
              <a:t>台指期在短短五个交易日内</a:t>
            </a:r>
            <a:r>
              <a:rPr lang="zh-TW" altLang="en-US" sz="2000" b="1">
                <a:solidFill>
                  <a:srgbClr val="9999CC"/>
                </a:solidFill>
                <a:latin typeface="Tahoma" pitchFamily="34" charset="0"/>
              </a:rPr>
              <a:t>（</a:t>
            </a:r>
            <a:r>
              <a:rPr lang="en-US" altLang="zh-TW" sz="2000" b="1">
                <a:solidFill>
                  <a:srgbClr val="9999CC"/>
                </a:solidFill>
                <a:latin typeface="Tahoma" pitchFamily="34" charset="0"/>
              </a:rPr>
              <a:t>8/4~10</a:t>
            </a:r>
            <a:r>
              <a:rPr lang="zh-TW" altLang="en-US" sz="2000" b="1">
                <a:solidFill>
                  <a:srgbClr val="9999CC"/>
                </a:solidFill>
                <a:latin typeface="Tahoma" pitchFamily="34" charset="0"/>
              </a:rPr>
              <a:t>）</a:t>
            </a:r>
            <a:r>
              <a:rPr lang="zh-TW" altLang="en-US" sz="2000">
                <a:solidFill>
                  <a:srgbClr val="3333CC"/>
                </a:solidFill>
                <a:latin typeface="Tahoma" pitchFamily="34" charset="0"/>
              </a:rPr>
              <a:t>高低差达</a:t>
            </a:r>
            <a:r>
              <a:rPr lang="en-US" altLang="zh-TW" sz="2000" b="1">
                <a:solidFill>
                  <a:srgbClr val="3333CC"/>
                </a:solidFill>
                <a:latin typeface="Tahoma" pitchFamily="34" charset="0"/>
              </a:rPr>
              <a:t>1397</a:t>
            </a:r>
            <a:r>
              <a:rPr lang="zh-TW" altLang="en-US" sz="2000">
                <a:solidFill>
                  <a:srgbClr val="3333CC"/>
                </a:solidFill>
                <a:latin typeface="Tahoma" pitchFamily="34" charset="0"/>
              </a:rPr>
              <a:t>点，选择权波动率瞬间拉高，</a:t>
            </a:r>
            <a:r>
              <a:rPr lang="zh-TW" altLang="en-US" sz="2000" b="1">
                <a:solidFill>
                  <a:srgbClr val="3333CC"/>
                </a:solidFill>
                <a:latin typeface="Tahoma" pitchFamily="34" charset="0"/>
              </a:rPr>
              <a:t>卖权卖方风险急遽扩大</a:t>
            </a:r>
            <a:r>
              <a:rPr lang="zh-TW" altLang="en-US" sz="2000">
                <a:solidFill>
                  <a:srgbClr val="3333CC"/>
                </a:solidFill>
                <a:latin typeface="Tahoma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008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bg2"/>
                </a:solidFill>
              </a:rPr>
              <a:t>7700</a:t>
            </a:r>
            <a:r>
              <a:rPr lang="zh-TW" altLang="en-US" dirty="0" smtClean="0">
                <a:solidFill>
                  <a:schemeClr val="bg2"/>
                </a:solidFill>
              </a:rPr>
              <a:t>卖权  </a:t>
            </a:r>
            <a:r>
              <a:rPr lang="en-US" altLang="zh-TW" dirty="0" smtClean="0">
                <a:solidFill>
                  <a:schemeClr val="bg2"/>
                </a:solidFill>
              </a:rPr>
              <a:t>7800</a:t>
            </a:r>
            <a:r>
              <a:rPr lang="zh-TW" altLang="en-US" dirty="0" smtClean="0">
                <a:solidFill>
                  <a:schemeClr val="bg2"/>
                </a:solidFill>
              </a:rPr>
              <a:t>卖权  结算价为例</a:t>
            </a:r>
            <a:endParaRPr lang="zh-TW" altLang="en-US" dirty="0"/>
          </a:p>
        </p:txBody>
      </p:sp>
      <p:sp>
        <p:nvSpPr>
          <p:cNvPr id="348163" name="內容版面配置區 2"/>
          <p:cNvSpPr>
            <a:spLocks noGrp="1"/>
          </p:cNvSpPr>
          <p:nvPr>
            <p:ph idx="1"/>
          </p:nvPr>
        </p:nvSpPr>
        <p:spPr>
          <a:xfrm>
            <a:off x="392113" y="4500563"/>
            <a:ext cx="8382000" cy="1500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solidFill>
                  <a:srgbClr val="2C8002"/>
                </a:solidFill>
              </a:rPr>
              <a:t>7700</a:t>
            </a:r>
            <a:r>
              <a:rPr lang="zh-TW" altLang="en-US" sz="2400" b="1" smtClean="0">
                <a:solidFill>
                  <a:srgbClr val="2C8002"/>
                </a:solidFill>
              </a:rPr>
              <a:t>卖权</a:t>
            </a:r>
            <a:r>
              <a:rPr lang="zh-TW" altLang="en-US" sz="2400" smtClean="0">
                <a:solidFill>
                  <a:schemeClr val="bg2"/>
                </a:solidFill>
              </a:rPr>
              <a:t>从最低点</a:t>
            </a:r>
            <a:r>
              <a:rPr lang="en-US" altLang="zh-TW" sz="2400" b="1" smtClean="0">
                <a:solidFill>
                  <a:srgbClr val="FC0808"/>
                </a:solidFill>
              </a:rPr>
              <a:t>0.6</a:t>
            </a:r>
            <a:r>
              <a:rPr lang="zh-TW" altLang="en-US" sz="2400" smtClean="0">
                <a:solidFill>
                  <a:schemeClr val="bg2"/>
                </a:solidFill>
              </a:rPr>
              <a:t>点</a:t>
            </a:r>
            <a:r>
              <a:rPr lang="zh-TW" altLang="en-US" sz="2000" smtClean="0">
                <a:solidFill>
                  <a:schemeClr val="accent2"/>
                </a:solidFill>
              </a:rPr>
              <a:t>（</a:t>
            </a:r>
            <a:r>
              <a:rPr lang="en-US" altLang="zh-TW" sz="2000" smtClean="0">
                <a:solidFill>
                  <a:schemeClr val="accent2"/>
                </a:solidFill>
              </a:rPr>
              <a:t>8/1</a:t>
            </a:r>
            <a:r>
              <a:rPr lang="zh-TW" altLang="en-US" sz="2000" smtClean="0">
                <a:solidFill>
                  <a:schemeClr val="accent2"/>
                </a:solidFill>
              </a:rPr>
              <a:t>日）</a:t>
            </a:r>
            <a:r>
              <a:rPr lang="zh-TW" altLang="en-US" sz="2400" smtClean="0">
                <a:solidFill>
                  <a:schemeClr val="bg2"/>
                </a:solidFill>
              </a:rPr>
              <a:t>冲到历史高</a:t>
            </a:r>
            <a:r>
              <a:rPr lang="en-US" altLang="zh-TW" sz="2400" b="1" smtClean="0">
                <a:solidFill>
                  <a:srgbClr val="FC0808"/>
                </a:solidFill>
              </a:rPr>
              <a:t>665</a:t>
            </a:r>
            <a:r>
              <a:rPr lang="zh-TW" altLang="en-US" sz="2400" smtClean="0">
                <a:solidFill>
                  <a:schemeClr val="bg2"/>
                </a:solidFill>
              </a:rPr>
              <a:t>点</a:t>
            </a:r>
            <a:r>
              <a:rPr lang="zh-TW" altLang="en-US" sz="2000" smtClean="0">
                <a:solidFill>
                  <a:schemeClr val="accent2"/>
                </a:solidFill>
              </a:rPr>
              <a:t>（</a:t>
            </a:r>
            <a:r>
              <a:rPr lang="en-US" altLang="zh-TW" sz="2000" smtClean="0">
                <a:solidFill>
                  <a:schemeClr val="accent2"/>
                </a:solidFill>
              </a:rPr>
              <a:t>8/9</a:t>
            </a:r>
            <a:r>
              <a:rPr lang="zh-TW" altLang="en-US" sz="2000" smtClean="0">
                <a:solidFill>
                  <a:schemeClr val="accent2"/>
                </a:solidFill>
              </a:rPr>
              <a:t>日）</a:t>
            </a:r>
            <a:r>
              <a:rPr lang="zh-TW" altLang="en-US" sz="2400" smtClean="0">
                <a:solidFill>
                  <a:schemeClr val="bg2"/>
                </a:solidFill>
              </a:rPr>
              <a:t>，涨幅达</a:t>
            </a:r>
            <a:r>
              <a:rPr lang="en-US" altLang="zh-TW" sz="2400" b="1" smtClean="0">
                <a:solidFill>
                  <a:srgbClr val="FC0808"/>
                </a:solidFill>
              </a:rPr>
              <a:t>1108</a:t>
            </a:r>
            <a:r>
              <a:rPr lang="zh-TW" altLang="en-US" sz="2400" smtClean="0">
                <a:solidFill>
                  <a:schemeClr val="bg2"/>
                </a:solidFill>
              </a:rPr>
              <a:t>倍。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solidFill>
                  <a:srgbClr val="2C8002"/>
                </a:solidFill>
              </a:rPr>
              <a:t>7800</a:t>
            </a:r>
            <a:r>
              <a:rPr lang="zh-TW" altLang="en-US" sz="2400" b="1" smtClean="0">
                <a:solidFill>
                  <a:srgbClr val="2C8002"/>
                </a:solidFill>
              </a:rPr>
              <a:t>卖权</a:t>
            </a:r>
            <a:r>
              <a:rPr lang="zh-TW" altLang="en-US" sz="2400" smtClean="0">
                <a:solidFill>
                  <a:schemeClr val="bg2"/>
                </a:solidFill>
              </a:rPr>
              <a:t>从最低点</a:t>
            </a:r>
            <a:r>
              <a:rPr lang="en-US" altLang="zh-TW" sz="2400" b="1" smtClean="0">
                <a:solidFill>
                  <a:srgbClr val="FC0808"/>
                </a:solidFill>
              </a:rPr>
              <a:t>1.1</a:t>
            </a:r>
            <a:r>
              <a:rPr lang="zh-TW" altLang="en-US" sz="2400" smtClean="0">
                <a:solidFill>
                  <a:schemeClr val="bg2"/>
                </a:solidFill>
              </a:rPr>
              <a:t>点</a:t>
            </a:r>
            <a:r>
              <a:rPr lang="zh-TW" altLang="en-US" sz="2000" smtClean="0">
                <a:solidFill>
                  <a:schemeClr val="accent2"/>
                </a:solidFill>
              </a:rPr>
              <a:t>（</a:t>
            </a:r>
            <a:r>
              <a:rPr lang="en-US" altLang="zh-TW" sz="2000" smtClean="0">
                <a:solidFill>
                  <a:schemeClr val="accent2"/>
                </a:solidFill>
              </a:rPr>
              <a:t>8/1</a:t>
            </a:r>
            <a:r>
              <a:rPr lang="zh-TW" altLang="en-US" sz="2000" smtClean="0">
                <a:solidFill>
                  <a:schemeClr val="accent2"/>
                </a:solidFill>
              </a:rPr>
              <a:t>日）</a:t>
            </a:r>
            <a:r>
              <a:rPr lang="zh-TW" altLang="en-US" sz="2400" smtClean="0">
                <a:solidFill>
                  <a:schemeClr val="bg2"/>
                </a:solidFill>
              </a:rPr>
              <a:t>冲到历史高</a:t>
            </a:r>
            <a:r>
              <a:rPr lang="en-US" altLang="zh-TW" sz="2400" b="1" smtClean="0">
                <a:solidFill>
                  <a:srgbClr val="FC0808"/>
                </a:solidFill>
              </a:rPr>
              <a:t>750</a:t>
            </a:r>
            <a:r>
              <a:rPr lang="zh-TW" altLang="en-US" sz="2400" smtClean="0">
                <a:solidFill>
                  <a:schemeClr val="bg2"/>
                </a:solidFill>
              </a:rPr>
              <a:t>点</a:t>
            </a:r>
            <a:r>
              <a:rPr lang="zh-TW" altLang="en-US" sz="2000" smtClean="0">
                <a:solidFill>
                  <a:schemeClr val="accent2"/>
                </a:solidFill>
              </a:rPr>
              <a:t>（</a:t>
            </a:r>
            <a:r>
              <a:rPr lang="en-US" altLang="zh-TW" sz="2000" smtClean="0">
                <a:solidFill>
                  <a:schemeClr val="accent2"/>
                </a:solidFill>
              </a:rPr>
              <a:t>8/9</a:t>
            </a:r>
            <a:r>
              <a:rPr lang="zh-TW" altLang="en-US" sz="2000" smtClean="0">
                <a:solidFill>
                  <a:schemeClr val="accent2"/>
                </a:solidFill>
              </a:rPr>
              <a:t>日）</a:t>
            </a:r>
            <a:r>
              <a:rPr lang="zh-TW" altLang="en-US" sz="2400" smtClean="0">
                <a:solidFill>
                  <a:schemeClr val="bg2"/>
                </a:solidFill>
              </a:rPr>
              <a:t>，涨幅达  </a:t>
            </a:r>
            <a:r>
              <a:rPr lang="en-US" altLang="zh-TW" sz="2400" b="1" smtClean="0">
                <a:solidFill>
                  <a:srgbClr val="FC0808"/>
                </a:solidFill>
              </a:rPr>
              <a:t>681</a:t>
            </a:r>
            <a:r>
              <a:rPr lang="zh-TW" altLang="en-US" sz="2400" smtClean="0">
                <a:solidFill>
                  <a:schemeClr val="bg2"/>
                </a:solidFill>
              </a:rPr>
              <a:t>倍。</a:t>
            </a:r>
          </a:p>
          <a:p>
            <a:endParaRPr lang="zh-TW" altLang="en-US" sz="2400" smtClean="0"/>
          </a:p>
        </p:txBody>
      </p:sp>
      <p:sp>
        <p:nvSpPr>
          <p:cNvPr id="34816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57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fld id="{CC9793E2-8B30-44B4-9659-84A11F0681BD}" type="slidenum">
              <a:rPr lang="en-GB" altLang="zh-TW" sz="1800" smtClean="0">
                <a:solidFill>
                  <a:srgbClr val="000000"/>
                </a:solidFill>
                <a:ea typeface="华文细黑" pitchFamily="2" charset="-122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GB" altLang="zh-TW" sz="1800" smtClean="0">
              <a:solidFill>
                <a:srgbClr val="000000"/>
              </a:solidFill>
              <a:ea typeface="华文细黑" pitchFamily="2" charset="-122"/>
            </a:endParaRPr>
          </a:p>
        </p:txBody>
      </p:sp>
      <p:pic>
        <p:nvPicPr>
          <p:cNvPr id="3481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2804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32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26256" y="404664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Stop-Loss Strategy </a:t>
            </a:r>
            <a:r>
              <a:rPr lang="en-US" altLang="zh-CN" sz="2400" dirty="0" smtClean="0">
                <a:ea typeface="宋体" pitchFamily="2" charset="-122"/>
              </a:rPr>
              <a:t>continued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8C349EC-59AF-4DF3-8D51-76EEAFF6D5D6}" type="slidenum">
              <a:rPr lang="en-US" altLang="zh-CN">
                <a:solidFill>
                  <a:srgbClr val="000000"/>
                </a:solidFill>
              </a:rPr>
              <a:pPr eaLnBrk="1" hangingPunct="1"/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301208"/>
            <a:ext cx="6696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Adobe Jenson Pro" pitchFamily="18" charset="0"/>
              </a:rPr>
              <a:t>Ignoring discounting, the cost of writing and hedging the option appears to be max(</a:t>
            </a:r>
            <a:r>
              <a:rPr lang="en-US" altLang="zh-CN" sz="2000" i="1" dirty="0">
                <a:solidFill>
                  <a:srgbClr val="000000"/>
                </a:solidFill>
                <a:latin typeface="Adobe Jenson Pro" pitchFamily="18" charset="0"/>
              </a:rPr>
              <a:t>S</a:t>
            </a:r>
            <a:r>
              <a:rPr lang="en-US" altLang="zh-CN" sz="2000" baseline="-25000" dirty="0">
                <a:solidFill>
                  <a:srgbClr val="000000"/>
                </a:solidFill>
                <a:latin typeface="Adobe Jenson Pro" pitchFamily="18" charset="0"/>
              </a:rPr>
              <a:t>0</a:t>
            </a:r>
            <a:r>
              <a:rPr lang="en-US" altLang="zh-CN" sz="2000" dirty="0">
                <a:solidFill>
                  <a:srgbClr val="000000"/>
                </a:solidFill>
                <a:latin typeface="Adobe Jenson Pro" pitchFamily="18" charset="0"/>
              </a:rPr>
              <a:t>−K, 0). What are we overlooking?</a:t>
            </a:r>
          </a:p>
        </p:txBody>
      </p:sp>
      <p:pic>
        <p:nvPicPr>
          <p:cNvPr id="14342" name="Picture 6" descr="OFOD7_17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62473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0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平价期权 </a:t>
            </a:r>
            <a:r>
              <a:rPr lang="en-US" altLang="zh-CN" sz="3600" dirty="0"/>
              <a:t>c/S</a:t>
            </a:r>
            <a:r>
              <a:rPr lang="zh-CN" altLang="en-US" sz="3600" dirty="0"/>
              <a:t>与波动</a:t>
            </a:r>
            <a:r>
              <a:rPr lang="zh-CN" altLang="en-US" sz="3600" dirty="0" smtClean="0"/>
              <a:t>率和期限</a:t>
            </a:r>
            <a:r>
              <a:rPr lang="zh-CN" altLang="en-US" sz="3600" dirty="0"/>
              <a:t>的关系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96944" cy="514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1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 dirty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n</a:t>
            </a:r>
            <a:r>
              <a:rPr lang="zh-CN" altLang="en-US" dirty="0" smtClean="0"/>
              <a:t>的</a:t>
            </a:r>
            <a:r>
              <a:rPr lang="zh-CN" altLang="en-US" dirty="0"/>
              <a:t>计算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3200" dirty="0">
                    <a:latin typeface="AdobeHeitiStd-Regular-Identity-H"/>
                  </a:rPr>
                  <a:t>证券组合</a:t>
                </a:r>
                <a:r>
                  <a:rPr lang="zh-CN" altLang="en-US" sz="3200" dirty="0" smtClean="0">
                    <a:latin typeface="AdobeHeitiStd-Regular-Identity-H"/>
                  </a:rPr>
                  <a:t>的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</a:t>
                </a:r>
                <a:r>
                  <a:rPr lang="zh-CN" altLang="en-US" sz="3200" dirty="0" smtClean="0">
                    <a:latin typeface="AdobeHeitiStd-Regular-Identity-H"/>
                  </a:rPr>
                  <a:t>值</a:t>
                </a:r>
                <a:r>
                  <a:rPr lang="zh-CN" altLang="en-US" sz="3200" dirty="0">
                    <a:latin typeface="AdobeHeitiStd-Regular-Identity-H"/>
                  </a:rPr>
                  <a:t>等于该组合中各证券的数量与各</a:t>
                </a:r>
                <a:r>
                  <a:rPr lang="zh-CN" altLang="en-US" sz="3200" dirty="0" smtClean="0">
                    <a:latin typeface="AdobeHeitiStd-Regular-Identity-H"/>
                  </a:rPr>
                  <a:t>证券的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</a:t>
                </a:r>
                <a:r>
                  <a:rPr lang="zh-CN" altLang="en-US" sz="3200" dirty="0" smtClean="0">
                    <a:latin typeface="AdobeHeitiStd-Regular-Identity-H"/>
                  </a:rPr>
                  <a:t>值</a:t>
                </a:r>
                <a:r>
                  <a:rPr lang="zh-CN" altLang="en-US" sz="3200" dirty="0">
                    <a:latin typeface="AdobeHeitiStd-Regular-Identity-H"/>
                  </a:rPr>
                  <a:t>乘积的总和</a:t>
                </a:r>
              </a:p>
              <a:p>
                <a:pPr marL="0" indent="0">
                  <a:buNone/>
                </a:pPr>
                <a:r>
                  <a:rPr lang="en-US" altLang="zh-CN" sz="4000" dirty="0" smtClean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                        n</a:t>
                </a:r>
                <a:r>
                  <a:rPr lang="en-US" altLang="zh-CN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sz="4000" dirty="0">
                                <a:solidFill>
                                  <a:srgbClr val="000000"/>
                                </a:solidFill>
                                <a:latin typeface="Symbol" pitchFamily="18" charset="2"/>
                                <a:ea typeface="宋体" pitchFamily="2" charset="-122"/>
                                <a:cs typeface="+mj-cs"/>
                              </a:rPr>
                              <m:t>n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l-GR" altLang="zh-CN" sz="3200" dirty="0">
                  <a:latin typeface="CMR12"/>
                </a:endParaRPr>
              </a:p>
              <a:p>
                <a:r>
                  <a:rPr lang="zh-CN" altLang="en-US" sz="3200" dirty="0" smtClean="0">
                    <a:latin typeface="AdobeHeitiStd-Regular-Identity-H"/>
                  </a:rPr>
                  <a:t>只有期权有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</a:rPr>
                  <a:t>n</a:t>
                </a:r>
                <a:r>
                  <a:rPr lang="zh-CN" altLang="en-US" sz="3200" dirty="0" smtClean="0">
                    <a:latin typeface="AdobeHeitiStd-Regular-Identity-H"/>
                  </a:rPr>
                  <a:t>值，且期权多头的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</a:rPr>
                  <a:t>n</a:t>
                </a:r>
                <a:r>
                  <a:rPr lang="zh-CN" altLang="en-US" sz="3200" dirty="0" smtClean="0">
                    <a:latin typeface="AdobeHeitiStd-Regular-Identity-H"/>
                  </a:rPr>
                  <a:t>值总是正的。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2423" r="-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9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 dirty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n</a:t>
            </a:r>
            <a:r>
              <a:rPr lang="zh-CN" altLang="en-US" dirty="0">
                <a:solidFill>
                  <a:srgbClr val="006633"/>
                </a:solidFill>
              </a:rPr>
              <a:t>的计算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zh-CN" sz="3200" dirty="0" smtClean="0">
                    <a:latin typeface="Calibri"/>
                    <a:ea typeface="宋体"/>
                    <a:cs typeface="Times New Roman"/>
                  </a:rPr>
                  <a:t>值得注意的是，由于</a:t>
                </a:r>
                <a:r>
                  <a:rPr lang="en-US" altLang="zh-CN" sz="3200" dirty="0" smtClean="0">
                    <a:latin typeface="Calibri"/>
                    <a:ea typeface="宋体"/>
                    <a:cs typeface="Times New Roman"/>
                  </a:rPr>
                  <a:t>B-S-M</a:t>
                </a:r>
                <a:r>
                  <a:rPr lang="zh-CN" altLang="zh-CN" sz="3200" dirty="0" smtClean="0">
                    <a:latin typeface="Calibri"/>
                    <a:ea typeface="宋体"/>
                    <a:cs typeface="Times New Roman"/>
                  </a:rPr>
                  <a:t>公式假定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zh-CN" altLang="zh-CN" sz="3200" dirty="0" smtClean="0">
                    <a:latin typeface="Calibri"/>
                    <a:ea typeface="宋体"/>
                    <a:cs typeface="Times New Roman"/>
                  </a:rPr>
                  <a:t>是常数，因此我们不能再通过</a:t>
                </a:r>
                <a:r>
                  <a:rPr lang="en-US" altLang="zh-CN" sz="3200" dirty="0" smtClean="0">
                    <a:latin typeface="Calibri"/>
                    <a:ea typeface="宋体"/>
                    <a:cs typeface="Times New Roman"/>
                  </a:rPr>
                  <a:t>B-S-M</a:t>
                </a:r>
                <a:r>
                  <a:rPr lang="zh-CN" altLang="zh-CN" sz="3200" dirty="0" smtClean="0">
                    <a:latin typeface="Calibri"/>
                    <a:ea typeface="宋体"/>
                    <a:cs typeface="Times New Roman"/>
                  </a:rPr>
                  <a:t>公式对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zh-CN" altLang="zh-CN" sz="3200" dirty="0" smtClean="0">
                    <a:latin typeface="Calibri"/>
                    <a:ea typeface="宋体"/>
                    <a:cs typeface="Times New Roman"/>
                  </a:rPr>
                  <a:t>求偏导来求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</a:t>
                </a:r>
                <a:r>
                  <a:rPr lang="en-US" altLang="zh-CN" sz="3200" dirty="0" smtClean="0">
                    <a:latin typeface="Calibri"/>
                    <a:ea typeface="宋体"/>
                    <a:cs typeface="Times New Roman"/>
                  </a:rPr>
                  <a:t> </a:t>
                </a:r>
                <a:r>
                  <a:rPr lang="zh-CN" altLang="zh-CN" sz="3200" dirty="0" smtClean="0">
                    <a:latin typeface="Calibri"/>
                    <a:ea typeface="宋体"/>
                    <a:cs typeface="Times New Roman"/>
                  </a:rPr>
                  <a:t>。因为当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zh-CN" altLang="zh-CN" sz="3200" dirty="0" smtClean="0">
                    <a:latin typeface="Calibri"/>
                    <a:ea typeface="宋体"/>
                    <a:cs typeface="Times New Roman"/>
                  </a:rPr>
                  <a:t>是随机变量时，</a:t>
                </a:r>
                <a:r>
                  <a:rPr lang="en-US" altLang="zh-CN" sz="3200" dirty="0" smtClean="0">
                    <a:latin typeface="Calibri"/>
                    <a:ea typeface="宋体"/>
                    <a:cs typeface="Times New Roman"/>
                  </a:rPr>
                  <a:t>B-S-M</a:t>
                </a:r>
                <a:r>
                  <a:rPr lang="zh-CN" altLang="zh-CN" sz="3200" dirty="0" smtClean="0">
                    <a:latin typeface="Calibri"/>
                    <a:ea typeface="宋体"/>
                    <a:cs typeface="Times New Roman"/>
                  </a:rPr>
                  <a:t>公式不再成立。</a:t>
                </a:r>
                <a:r>
                  <a:rPr lang="zh-CN" altLang="en-US" sz="3200" dirty="0">
                    <a:latin typeface="Calibri"/>
                    <a:ea typeface="宋体"/>
                    <a:cs typeface="Times New Roman"/>
                  </a:rPr>
                  <a:t>遗憾的是，目前大多数教科书</a:t>
                </a:r>
                <a:r>
                  <a:rPr lang="en-US" altLang="zh-CN" sz="3200" dirty="0">
                    <a:latin typeface="Calibri"/>
                    <a:ea typeface="宋体"/>
                    <a:cs typeface="Times New Roman"/>
                  </a:rPr>
                  <a:t>(</a:t>
                </a:r>
                <a:r>
                  <a:rPr lang="zh-CN" altLang="en-US" sz="3200" dirty="0">
                    <a:latin typeface="Calibri"/>
                    <a:ea typeface="宋体"/>
                    <a:cs typeface="Times New Roman"/>
                  </a:rPr>
                  <a:t>如</a:t>
                </a:r>
                <a:r>
                  <a:rPr lang="en-US" altLang="zh-CN" sz="3200" dirty="0">
                    <a:latin typeface="Calibri"/>
                    <a:ea typeface="宋体"/>
                    <a:cs typeface="Times New Roman"/>
                  </a:rPr>
                  <a:t>Chance(1998) , </a:t>
                </a:r>
                <a:r>
                  <a:rPr lang="en-US" altLang="zh-CN" sz="3200" dirty="0" err="1">
                    <a:latin typeface="Calibri"/>
                    <a:ea typeface="宋体"/>
                    <a:cs typeface="Times New Roman"/>
                  </a:rPr>
                  <a:t>Rebonato</a:t>
                </a:r>
                <a:r>
                  <a:rPr lang="en-US" altLang="zh-CN" sz="3200" dirty="0">
                    <a:latin typeface="Calibri"/>
                    <a:ea typeface="宋体"/>
                    <a:cs typeface="Times New Roman"/>
                  </a:rPr>
                  <a:t>(2002) ,Kolb(2003) , Whaley(2006) ,Hull(2012) </a:t>
                </a:r>
                <a:r>
                  <a:rPr lang="zh-CN" altLang="en-US" sz="3200" dirty="0">
                    <a:latin typeface="Calibri"/>
                    <a:ea typeface="宋体"/>
                    <a:cs typeface="Times New Roman"/>
                  </a:rPr>
                  <a:t>等</a:t>
                </a:r>
                <a:r>
                  <a:rPr lang="en-US" altLang="zh-CN" sz="3200" dirty="0">
                    <a:latin typeface="Calibri"/>
                    <a:ea typeface="宋体"/>
                    <a:cs typeface="Times New Roman"/>
                  </a:rPr>
                  <a:t>)</a:t>
                </a:r>
                <a:r>
                  <a:rPr lang="zh-CN" altLang="en-US" sz="3200" dirty="0">
                    <a:latin typeface="Calibri"/>
                    <a:ea typeface="宋体"/>
                    <a:cs typeface="Times New Roman"/>
                  </a:rPr>
                  <a:t>以及业界大多犯了这个错误。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118" r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8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 dirty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n</a:t>
            </a:r>
            <a:r>
              <a:rPr lang="zh-CN" altLang="en-US" dirty="0" smtClean="0"/>
              <a:t>中性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80728"/>
                <a:ext cx="8229600" cy="5256584"/>
              </a:xfrm>
            </p:spPr>
            <p:txBody>
              <a:bodyPr/>
              <a:lstStyle/>
              <a:p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组合的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值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等于零时，证券组合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处于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中性状态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。</a:t>
                </a:r>
              </a:p>
              <a:p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当我们调整期权头寸使证券组合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处于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中性状态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时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，新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期权头寸会同时改变证券组合的</a:t>
                </a:r>
                <a:r>
                  <a:rPr lang="en-US" altLang="zh-CN" sz="3200" dirty="0" smtClean="0">
                    <a:solidFill>
                      <a:srgbClr val="000000"/>
                    </a:solidFill>
                    <a:latin typeface="CMR12"/>
                  </a:rPr>
                  <a:t>Γ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值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，因此，若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套期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保值者要使证券组合同时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达到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中性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和</a:t>
                </a:r>
                <a:r>
                  <a:rPr lang="en-US" altLang="zh-CN" sz="3200" dirty="0" smtClean="0">
                    <a:solidFill>
                      <a:srgbClr val="000000"/>
                    </a:solidFill>
                    <a:latin typeface="CMR12"/>
                  </a:rPr>
                  <a:t>Γ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中性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，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至少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要使用同一标的资产的两种期权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。</a:t>
                </a:r>
                <a:endParaRPr lang="en-US" altLang="zh-CN" sz="3200" dirty="0">
                  <a:solidFill>
                    <a:srgbClr val="000000"/>
                  </a:solidFill>
                  <a:latin typeface="CMEX10"/>
                </a:endParaRPr>
              </a:p>
              <a:p>
                <a:pPr marL="0" indent="0">
                  <a:buNone/>
                </a:pPr>
                <a:r>
                  <a:rPr lang="en-US" altLang="zh-CN" sz="3200" dirty="0" smtClean="0">
                    <a:solidFill>
                      <a:srgbClr val="000000"/>
                    </a:solidFill>
                    <a:latin typeface="CMR12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zh-CN" sz="3200" dirty="0" smtClean="0">
                    <a:solidFill>
                      <a:srgbClr val="000000"/>
                    </a:solidFill>
                    <a:latin typeface="AJensonPro-Regular-Identity-H"/>
                  </a:rPr>
                  <a:t>0</a:t>
                </a:r>
              </a:p>
              <a:p>
                <a:pPr marL="0" lvl="0" indent="0">
                  <a:buClr>
                    <a:srgbClr val="CC9900"/>
                  </a:buClr>
                  <a:buNone/>
                </a:pPr>
                <a:r>
                  <a:rPr lang="en-US" altLang="zh-CN" sz="3200" dirty="0" smtClean="0">
                    <a:solidFill>
                      <a:srgbClr val="000000"/>
                    </a:solidFill>
                    <a:ea typeface="Cambria Math"/>
                  </a:rPr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4000" dirty="0">
                            <a:solidFill>
                              <a:srgbClr val="000000"/>
                            </a:solidFill>
                            <a:latin typeface="Symbol" pitchFamily="18" charset="2"/>
                            <a:ea typeface="宋体" pitchFamily="2" charset="-122"/>
                          </a:rPr>
                          <m:t>n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altLang="zh-CN" sz="32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4000" dirty="0">
                            <a:solidFill>
                              <a:srgbClr val="000000"/>
                            </a:solidFill>
                            <a:latin typeface="Symbol" pitchFamily="18" charset="2"/>
                            <a:ea typeface="宋体" pitchFamily="2" charset="-122"/>
                          </a:rPr>
                          <m:t>n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32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4000" dirty="0">
                            <a:solidFill>
                              <a:srgbClr val="000000"/>
                            </a:solidFill>
                            <a:latin typeface="Symbol" pitchFamily="18" charset="2"/>
                            <a:ea typeface="宋体" pitchFamily="2" charset="-122"/>
                          </a:rPr>
                          <m:t>n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32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zh-CN" sz="3200" dirty="0">
                    <a:solidFill>
                      <a:srgbClr val="000000"/>
                    </a:solidFill>
                    <a:latin typeface="AJensonPro-Regular-Identity-H"/>
                  </a:rPr>
                  <a:t>0</a:t>
                </a:r>
              </a:p>
              <a:p>
                <a:pPr marL="0" indent="0">
                  <a:buNone/>
                </a:pPr>
                <a:endParaRPr lang="en-US" altLang="zh-CN" sz="3200" dirty="0">
                  <a:solidFill>
                    <a:srgbClr val="000000"/>
                  </a:solidFill>
                  <a:latin typeface="AJensonPro-Regular-Identity-H"/>
                </a:endParaRPr>
              </a:p>
              <a:p>
                <a:r>
                  <a:rPr lang="zh-CN" altLang="en-US" sz="800" dirty="0">
                    <a:solidFill>
                      <a:srgbClr val="1B0F80"/>
                    </a:solidFill>
                    <a:latin typeface="AdobeHeitiStd-Regular-Identity-H"/>
                  </a:rPr>
                  <a:t>金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80728"/>
                <a:ext cx="8229600" cy="5256584"/>
              </a:xfrm>
              <a:blipFill rotWithShape="1">
                <a:blip r:embed="rId2"/>
                <a:stretch>
                  <a:fillRect l="-741" t="-2088" r="-519" b="-142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rho </a:t>
            </a:r>
            <a:r>
              <a:rPr lang="zh-CN" altLang="en-US" dirty="0"/>
              <a:t>与套期保值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证券的</a:t>
                </a:r>
                <a:r>
                  <a:rPr lang="en-US" altLang="zh-CN" dirty="0"/>
                  <a:t>rho </a:t>
                </a:r>
                <a:r>
                  <a:rPr lang="zh-CN" altLang="en-US" dirty="0"/>
                  <a:t>等于证券价格对利率的</a:t>
                </a:r>
                <a:r>
                  <a:rPr lang="zh-CN" altLang="en-US" dirty="0" smtClean="0"/>
                  <a:t>偏导数</a:t>
                </a:r>
                <a:r>
                  <a:rPr lang="en-US" altLang="zh-CN" dirty="0"/>
                  <a:t>: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4000" dirty="0">
                          <a:solidFill>
                            <a:srgbClr val="000000"/>
                          </a:solidFill>
                          <a:latin typeface="Cambria Math"/>
                          <a:ea typeface="宋体" pitchFamily="2" charset="-122"/>
                        </a:rPr>
                        <m:t>r</m:t>
                      </m:r>
                      <m:r>
                        <m:rPr>
                          <m:nor/>
                        </m:rPr>
                        <a:rPr lang="en-US" altLang="zh-CN" sz="4000" b="0" i="0" dirty="0" smtClean="0">
                          <a:solidFill>
                            <a:srgbClr val="000000"/>
                          </a:solidFill>
                          <a:latin typeface="Cambria Math"/>
                          <a:ea typeface="宋体" pitchFamily="2" charset="-122"/>
                        </a:rPr>
                        <m:t>ho</m:t>
                      </m:r>
                      <m:r>
                        <a:rPr lang="zh-CN" altLang="en-US" dirty="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latin typeface="Cambria Math"/>
                        </a:rPr>
                        <m:t>＝</m:t>
                      </m:r>
                      <m:f>
                        <m:fPr>
                          <m:ctrlPr>
                            <a:rPr lang="en-US" altLang="zh-CN" i="1" dirty="0">
                              <a:solidFill>
                                <a:srgbClr val="000000">
                                  <a:lumMod val="85000"/>
                                  <a:lumOff val="15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solidFill>
                                <a:srgbClr val="000000">
                                  <a:lumMod val="85000"/>
                                  <a:lumOff val="15000"/>
                                </a:srgbClr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altLang="zh-CN" i="1" dirty="0">
                              <a:solidFill>
                                <a:srgbClr val="000000">
                                  <a:lumMod val="85000"/>
                                  <a:lumOff val="15000"/>
                                </a:srgbClr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altLang="zh-CN" i="1" dirty="0">
                              <a:solidFill>
                                <a:srgbClr val="000000">
                                  <a:lumMod val="85000"/>
                                  <a:lumOff val="15000"/>
                                </a:srgbClr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altLang="zh-CN" b="0" i="1" dirty="0" smtClean="0">
                              <a:solidFill>
                                <a:srgbClr val="000000">
                                  <a:lumMod val="85000"/>
                                  <a:lumOff val="15000"/>
                                </a:srgbClr>
                              </a:solidFill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altLang="zh-CN" dirty="0" smtClean="0"/>
              </a:p>
              <a:p>
                <a:r>
                  <a:rPr lang="en-US" altLang="zh-CN" dirty="0" smtClean="0"/>
                  <a:t>rho </a:t>
                </a:r>
                <a:r>
                  <a:rPr lang="zh-CN" altLang="en-US" dirty="0"/>
                  <a:t>衡量的是证券价格对利率变化的敏感度。</a:t>
                </a:r>
              </a:p>
              <a:p>
                <a:r>
                  <a:rPr lang="zh-CN" altLang="en-US" dirty="0"/>
                  <a:t>标的资产的</a:t>
                </a:r>
                <a:r>
                  <a:rPr lang="en-US" altLang="zh-CN" dirty="0"/>
                  <a:t>rho </a:t>
                </a:r>
                <a:r>
                  <a:rPr lang="zh-CN" altLang="en-US" dirty="0"/>
                  <a:t>值为</a:t>
                </a:r>
                <a:r>
                  <a:rPr lang="en-US" altLang="zh-CN" dirty="0"/>
                  <a:t>0 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r>
                  <a:rPr lang="zh-CN" altLang="en-US" dirty="0"/>
                  <a:t>同样道理，由于</a:t>
                </a:r>
                <a:r>
                  <a:rPr lang="en-US" altLang="zh-CN" dirty="0"/>
                  <a:t>B-S-M</a:t>
                </a:r>
                <a:r>
                  <a:rPr lang="zh-CN" altLang="en-US" dirty="0"/>
                  <a:t>公式假定利率为常数，所以我们也不能直接用该公式对利率求偏导来求</a:t>
                </a:r>
                <a:r>
                  <a:rPr lang="en-US" altLang="zh-CN" dirty="0"/>
                  <a:t>rho</a:t>
                </a:r>
                <a:r>
                  <a:rPr lang="zh-CN" altLang="en-US" dirty="0"/>
                  <a:t>。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65" r="-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65</a:t>
            </a:fld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3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1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66</a:t>
            </a:fld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5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18.6 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期权复制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39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期权复制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若市场上不存在期权，期权复制只能使用</a:t>
            </a:r>
            <a:r>
              <a:rPr lang="en-US" altLang="zh-CN" dirty="0" smtClean="0"/>
              <a:t>Delta</a:t>
            </a:r>
            <a:r>
              <a:rPr lang="zh-CN" altLang="en-US" dirty="0" smtClean="0"/>
              <a:t>中性复制法。在利率变动频繁时可以加上</a:t>
            </a:r>
            <a:r>
              <a:rPr lang="en-US" altLang="zh-CN" dirty="0" smtClean="0"/>
              <a:t>Rho</a:t>
            </a:r>
            <a:r>
              <a:rPr lang="zh-CN" altLang="en-US" dirty="0" smtClean="0"/>
              <a:t>中性。复制工具既可以是现货，也可以是期货。</a:t>
            </a:r>
            <a:endParaRPr lang="en-US" altLang="zh-CN" dirty="0" smtClean="0"/>
          </a:p>
          <a:p>
            <a:r>
              <a:rPr lang="zh-CN" altLang="en-US" dirty="0" smtClean="0"/>
              <a:t>若市场上已有其他期权，则可以使用</a:t>
            </a:r>
            <a:r>
              <a:rPr lang="en-US" altLang="zh-CN" dirty="0" smtClean="0"/>
              <a:t>Delta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Gamma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Vega</a:t>
            </a:r>
            <a:r>
              <a:rPr lang="zh-CN" altLang="en-US" dirty="0" smtClean="0"/>
              <a:t>中性复制法。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67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C7B2-DBA6-44D6-B51F-EC9A22CAEAEE}" type="slidenum">
              <a:rPr lang="en-US" altLang="zh-CN"/>
              <a:pPr/>
              <a:t>69</a:t>
            </a:fld>
            <a:endParaRPr lang="en-US" altLang="zh-CN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zh-CN"/>
          </a:p>
          <a:p>
            <a:pPr>
              <a:buFontTx/>
              <a:buNone/>
            </a:pPr>
            <a:endParaRPr lang="en-US" altLang="zh-CN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位图图像" r:id="rId3" imgW="5334745" imgH="4001058" progId="Paint.Picture">
                  <p:embed/>
                </p:oleObj>
              </mc:Choice>
              <mc:Fallback>
                <p:oleObj name="位图图像" r:id="rId3" imgW="5334745" imgH="400105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88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期权价值的影响因素</a:t>
            </a:r>
            <a:endParaRPr lang="zh-CN" altLang="en-US" dirty="0"/>
          </a:p>
        </p:txBody>
      </p:sp>
      <p:pic>
        <p:nvPicPr>
          <p:cNvPr id="8" name="内容占位符 7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56792"/>
            <a:ext cx="7530630" cy="4086786"/>
          </a:xfr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34B9-D817-47F5-9B8C-94F2D5E9BE68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9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交易费用</a:t>
            </a:r>
            <a:r>
              <a:rPr lang="zh-CN" altLang="en-US" dirty="0" smtClean="0"/>
              <a:t>与期权复制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435280" cy="4752528"/>
              </a:xfrm>
            </p:spPr>
            <p:txBody>
              <a:bodyPr/>
              <a:lstStyle/>
              <a:p>
                <a:r>
                  <a:rPr lang="zh-CN" altLang="en-US" sz="2600" dirty="0"/>
                  <a:t>为了保持证券组合处于</a:t>
                </a:r>
                <a:r>
                  <a:rPr lang="en-US" altLang="zh-CN" sz="2600" dirty="0"/>
                  <a:t>Δ </a:t>
                </a:r>
                <a:r>
                  <a:rPr lang="zh-CN" altLang="en-US" sz="2600" dirty="0"/>
                  <a:t>、</a:t>
                </a:r>
                <a:r>
                  <a:rPr lang="en-US" altLang="zh-CN" sz="2600" dirty="0"/>
                  <a:t>Γ </a:t>
                </a:r>
                <a:r>
                  <a:rPr lang="zh-CN" altLang="en-US" sz="2600" dirty="0"/>
                  <a:t>、 中性状态，必须</a:t>
                </a:r>
                <a:r>
                  <a:rPr lang="zh-CN" altLang="en-US" sz="2600" dirty="0" smtClean="0"/>
                  <a:t>不断</a:t>
                </a:r>
                <a:r>
                  <a:rPr lang="zh-CN" altLang="en-US" sz="2600" dirty="0"/>
                  <a:t>调整组合。然而频繁的调整需要大量的交易费用。</a:t>
                </a:r>
              </a:p>
              <a:p>
                <a:r>
                  <a:rPr lang="zh-CN" altLang="en-US" sz="2600" dirty="0"/>
                  <a:t>在实际运用中</a:t>
                </a:r>
                <a:r>
                  <a:rPr lang="zh-CN" altLang="en-US" sz="2600" dirty="0" smtClean="0"/>
                  <a:t>，复制者</a:t>
                </a:r>
                <a:r>
                  <a:rPr lang="zh-CN" altLang="en-US" sz="2600" dirty="0"/>
                  <a:t>更倾向于使用</a:t>
                </a:r>
                <a:r>
                  <a:rPr lang="en-US" altLang="zh-CN" sz="2600" dirty="0"/>
                  <a:t>Δ </a:t>
                </a:r>
                <a:r>
                  <a:rPr lang="zh-CN" altLang="en-US" sz="2600" dirty="0"/>
                  <a:t>、</a:t>
                </a:r>
                <a:r>
                  <a:rPr lang="en-US" altLang="zh-CN" sz="2600" dirty="0"/>
                  <a:t>Γ </a:t>
                </a:r>
                <a:r>
                  <a:rPr lang="zh-CN" altLang="en-US" sz="2600" dirty="0" smtClean="0"/>
                  <a:t>、</a:t>
                </a:r>
                <a:r>
                  <a:rPr lang="en-US" altLang="zh-CN" sz="2600" dirty="0" smtClean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 </a:t>
                </a:r>
                <a:r>
                  <a:rPr lang="zh-CN" altLang="en-US" sz="2600" dirty="0" smtClean="0"/>
                  <a:t>、</a:t>
                </a:r>
                <a:r>
                  <a:rPr lang="en-US" altLang="zh-CN" sz="2600" dirty="0"/>
                  <a:t>Θ </a:t>
                </a:r>
                <a:r>
                  <a:rPr lang="zh-CN" altLang="en-US" sz="2600" dirty="0"/>
                  <a:t>和</a:t>
                </a:r>
                <a:r>
                  <a:rPr lang="en-US" altLang="zh-CN" sz="2600" dirty="0"/>
                  <a:t>rho </a:t>
                </a:r>
                <a:r>
                  <a:rPr lang="zh-CN" altLang="en-US" sz="2600" dirty="0"/>
                  <a:t>等参数来评估其证券组合的风险，</a:t>
                </a:r>
                <a:r>
                  <a:rPr lang="zh-CN" altLang="en-US" sz="2600" dirty="0" smtClean="0"/>
                  <a:t>然后根据</a:t>
                </a:r>
                <a:r>
                  <a:rPr lang="zh-CN" altLang="en-US" sz="2600" dirty="0"/>
                  <a:t>他们对</a:t>
                </a:r>
                <a:r>
                  <a:rPr lang="en-US" altLang="zh-CN" sz="2600" dirty="0"/>
                  <a:t>S </a:t>
                </a:r>
                <a:r>
                  <a:rPr lang="zh-CN" altLang="en-US" sz="2600" dirty="0"/>
                  <a:t>、</a:t>
                </a:r>
                <a:r>
                  <a:rPr lang="en-US" altLang="zh-CN" sz="2600" dirty="0"/>
                  <a:t>r </a:t>
                </a:r>
                <a:r>
                  <a:rPr lang="zh-CN" altLang="en-US" sz="2600" dirty="0"/>
                  <a:t>、</a:t>
                </a:r>
                <a14:m>
                  <m:oMath xmlns:m="http://schemas.openxmlformats.org/officeDocument/2006/math">
                    <m:r>
                      <a:rPr lang="zh-CN" altLang="en-US" sz="2600" i="1" dirty="0" smtClean="0">
                        <a:latin typeface="Cambria Math"/>
                      </a:rPr>
                      <m:t>𝜎</m:t>
                    </m:r>
                  </m:oMath>
                </a14:m>
                <a:r>
                  <a:rPr lang="zh-CN" altLang="en-US" sz="2600" dirty="0"/>
                  <a:t> 未来运动情况的估计，考虑</a:t>
                </a:r>
                <a:r>
                  <a:rPr lang="zh-CN" altLang="en-US" sz="2600" dirty="0" smtClean="0"/>
                  <a:t>是否有</a:t>
                </a:r>
                <a:r>
                  <a:rPr lang="zh-CN" altLang="en-US" sz="2600" dirty="0"/>
                  <a:t>必要对证券组合进行调整。</a:t>
                </a:r>
              </a:p>
              <a:p>
                <a:r>
                  <a:rPr lang="zh-CN" altLang="en-US" sz="2600" dirty="0"/>
                  <a:t>如果风险是可接受的，或对自己有利，就不调整；</a:t>
                </a:r>
                <a:r>
                  <a:rPr lang="zh-CN" altLang="en-US" sz="2600" dirty="0" smtClean="0"/>
                  <a:t>若风险</a:t>
                </a:r>
                <a:r>
                  <a:rPr lang="zh-CN" altLang="en-US" sz="2600" dirty="0"/>
                  <a:t>对自己不利且是不可接受的，则进行相应调整。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435280" cy="4752528"/>
              </a:xfrm>
              <a:blipFill rotWithShape="1">
                <a:blip r:embed="rId2"/>
                <a:stretch>
                  <a:fillRect t="-1412" r="-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</a:t>
            </a:r>
            <a:r>
              <a:rPr lang="zh-CN" altLang="en-US" dirty="0" smtClean="0"/>
              <a:t>讲参考资料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600" dirty="0"/>
              <a:t>郑振龙和陈蓉，</a:t>
            </a:r>
            <a:r>
              <a:rPr lang="en-US" altLang="zh-CN" sz="2600" dirty="0"/>
              <a:t>《</a:t>
            </a:r>
            <a:r>
              <a:rPr lang="zh-CN" altLang="en-US" sz="2600" dirty="0"/>
              <a:t>金融工程</a:t>
            </a:r>
            <a:r>
              <a:rPr lang="en-US" altLang="zh-CN" sz="2600" dirty="0"/>
              <a:t>》</a:t>
            </a:r>
            <a:r>
              <a:rPr lang="zh-CN" altLang="en-US" sz="2600" dirty="0"/>
              <a:t>（第三版），高等教育出版社，</a:t>
            </a:r>
            <a:r>
              <a:rPr lang="en-US" altLang="zh-CN" sz="2600" dirty="0"/>
              <a:t>2012</a:t>
            </a:r>
            <a:r>
              <a:rPr lang="zh-CN" altLang="en-US" sz="2600" dirty="0"/>
              <a:t>：第</a:t>
            </a:r>
            <a:r>
              <a:rPr lang="en-US" altLang="zh-CN" sz="2600" dirty="0" smtClean="0"/>
              <a:t>14</a:t>
            </a:r>
            <a:r>
              <a:rPr lang="zh-CN" altLang="en-US" sz="2600" dirty="0" smtClean="0"/>
              <a:t>章</a:t>
            </a:r>
            <a:endParaRPr lang="en-US" altLang="zh-CN" sz="2600" dirty="0"/>
          </a:p>
          <a:p>
            <a:r>
              <a:rPr lang="en-US" altLang="zh-CN" sz="2600" dirty="0"/>
              <a:t>John C. Hull, Options, Futures and other derivatives, 8</a:t>
            </a:r>
            <a:r>
              <a:rPr lang="en-US" altLang="zh-CN" sz="2600" baseline="30000" dirty="0"/>
              <a:t>th</a:t>
            </a:r>
            <a:r>
              <a:rPr lang="en-US" altLang="zh-CN" sz="2600" dirty="0"/>
              <a:t> ed., Pearson, 2012: </a:t>
            </a:r>
            <a:r>
              <a:rPr lang="en-US" altLang="zh-CN" sz="2600" dirty="0" smtClean="0"/>
              <a:t>Ch18</a:t>
            </a:r>
          </a:p>
          <a:p>
            <a:r>
              <a:rPr lang="en-US" altLang="zh-CN" sz="2600" dirty="0" smtClean="0"/>
              <a:t>Dan </a:t>
            </a:r>
            <a:r>
              <a:rPr lang="en-US" altLang="zh-CN" sz="2600" dirty="0" err="1" smtClean="0"/>
              <a:t>Passarelli</a:t>
            </a:r>
            <a:r>
              <a:rPr lang="en-US" altLang="zh-CN" sz="2600" dirty="0" smtClean="0"/>
              <a:t>, Trading Option Greeks: How Time, Volatility and other Pricing Factors </a:t>
            </a:r>
            <a:r>
              <a:rPr lang="en-US" altLang="zh-CN" sz="2600" smtClean="0"/>
              <a:t>Drive Profit,2008</a:t>
            </a:r>
            <a:endParaRPr lang="en-US" altLang="zh-CN" sz="2600" dirty="0"/>
          </a:p>
          <a:p>
            <a:r>
              <a:rPr lang="en-US" altLang="zh-CN" sz="2600" dirty="0" smtClean="0"/>
              <a:t>http</a:t>
            </a:r>
            <a:r>
              <a:rPr lang="en-US" altLang="zh-CN" sz="2600" dirty="0"/>
              <a:t>://efinance.org.cn/</a:t>
            </a:r>
            <a:r>
              <a:rPr lang="zh-CN" altLang="en-US" sz="2600" dirty="0"/>
              <a:t>本科课程金融工程</a:t>
            </a:r>
            <a:endParaRPr lang="en-US" altLang="zh-CN" sz="2600" dirty="0"/>
          </a:p>
          <a:p>
            <a:r>
              <a:rPr lang="en-US" altLang="zh-CN" sz="2600" dirty="0"/>
              <a:t>http://efinance.org.cn/</a:t>
            </a:r>
            <a:r>
              <a:rPr lang="zh-CN" altLang="en-US" sz="2600" dirty="0"/>
              <a:t>硕士生课程金融</a:t>
            </a:r>
            <a:r>
              <a:rPr lang="zh-CN" altLang="en-US" sz="2600" dirty="0" smtClean="0"/>
              <a:t>工程</a:t>
            </a:r>
            <a:endParaRPr lang="en-US" altLang="zh-CN" sz="2600" dirty="0" smtClean="0"/>
          </a:p>
          <a:p>
            <a:r>
              <a:rPr lang="en-US" altLang="zh-CN" sz="2600" dirty="0"/>
              <a:t>http://reference.wolfram.com/applications/finance/Options.html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05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24013" y="333375"/>
            <a:ext cx="5689600" cy="1081088"/>
          </a:xfrm>
        </p:spPr>
        <p:txBody>
          <a:bodyPr/>
          <a:lstStyle/>
          <a:p>
            <a:pPr marL="53975" eaLnBrk="1" hangingPunct="1"/>
            <a:r>
              <a:rPr lang="en-US" altLang="zh-CN" smtClean="0">
                <a:solidFill>
                  <a:srgbClr val="0044AC"/>
                </a:solidFill>
              </a:rPr>
              <a:t>       </a:t>
            </a:r>
            <a:r>
              <a:rPr lang="zh-CN" altLang="en-US" smtClean="0">
                <a:solidFill>
                  <a:srgbClr val="0044AC"/>
                </a:solidFill>
              </a:rPr>
              <a:t>请提问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11613" cy="4530725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Any Questions</a:t>
            </a:r>
            <a:r>
              <a:rPr lang="zh-CN" altLang="en-US" sz="2800" smtClean="0"/>
              <a:t>？</a:t>
            </a:r>
            <a:endParaRPr lang="en-US" altLang="zh-CN" sz="2800" smtClean="0"/>
          </a:p>
          <a:p>
            <a:pPr eaLnBrk="1" hangingPunct="1"/>
            <a:endParaRPr lang="en-US" altLang="zh-CN" sz="2800" smtClean="0"/>
          </a:p>
        </p:txBody>
      </p:sp>
      <p:pic>
        <p:nvPicPr>
          <p:cNvPr id="454660" name="Picture 4" descr="3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60750" y="2644775"/>
            <a:ext cx="2082800" cy="2751138"/>
          </a:xfrm>
          <a:noFill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2B108-31DF-4FE0-8872-C4A8491C00B8}" type="slidenum">
              <a:rPr lang="en-US" altLang="zh-CN" smtClean="0"/>
              <a:pPr>
                <a:defRPr/>
              </a:pPr>
              <a:t>72</a:t>
            </a:fld>
            <a:endParaRPr lang="en-US" altLang="zh-CN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Copyright@2013 Zheng Zhenlong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748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245225"/>
            <a:ext cx="2289175" cy="476250"/>
          </a:xfrm>
        </p:spPr>
        <p:txBody>
          <a:bodyPr/>
          <a:lstStyle/>
          <a:p>
            <a:pPr>
              <a:defRPr/>
            </a:pPr>
            <a:fld id="{5CC2B108-31DF-4FE0-8872-C4A8491C00B8}" type="slidenum">
              <a:rPr lang="en-US" altLang="zh-CN" smtClean="0"/>
              <a:pPr>
                <a:defRPr/>
              </a:pPr>
              <a:t>73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72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18.2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Delta </a:t>
            </a:r>
            <a:r>
              <a:rPr lang="zh-CN" altLang="en-US" dirty="0"/>
              <a:t>与期权的套期保值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期权的</a:t>
            </a:r>
            <a:r>
              <a:rPr lang="en-US" altLang="zh-CN" dirty="0"/>
              <a:t>Delta</a:t>
            </a:r>
            <a:r>
              <a:rPr lang="zh-CN" altLang="en-US" dirty="0"/>
              <a:t>（</a:t>
            </a:r>
            <a:r>
              <a:rPr lang="el-GR" altLang="zh-CN" dirty="0"/>
              <a:t>Δ</a:t>
            </a:r>
            <a:r>
              <a:rPr lang="zh-CN" altLang="el-GR" dirty="0"/>
              <a:t>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268760"/>
                <a:ext cx="8229600" cy="4824536"/>
              </a:xfrm>
            </p:spPr>
            <p:txBody>
              <a:bodyPr/>
              <a:lstStyle/>
              <a:p>
                <a:r>
                  <a:rPr lang="zh-CN" altLang="en-US" dirty="0" smtClean="0"/>
                  <a:t>证券的</a:t>
                </a:r>
                <a:r>
                  <a:rPr lang="en-US" altLang="zh-CN" dirty="0"/>
                  <a:t>Delta</a:t>
                </a:r>
                <a:r>
                  <a:rPr lang="zh-CN" altLang="en-US" dirty="0"/>
                  <a:t>（ 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）是证券价格对标的资产价格的一</a:t>
                </a:r>
                <a:r>
                  <a:rPr lang="zh-CN" altLang="en-US" dirty="0" smtClean="0"/>
                  <a:t>阶偏导数</a:t>
                </a:r>
                <a:endParaRPr lang="zh-CN" altLang="en-US" dirty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num>
                      <m:den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几何上来看，期权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是期权价格与标的资产价格</a:t>
                </a:r>
                <a:r>
                  <a:rPr lang="zh-CN" altLang="en-US" dirty="0" smtClean="0"/>
                  <a:t>关系曲线</a:t>
                </a:r>
                <a:r>
                  <a:rPr lang="zh-CN" altLang="en-US" dirty="0"/>
                  <a:t>的切线的斜率。</a:t>
                </a:r>
              </a:p>
              <a:p>
                <a:r>
                  <a:rPr lang="zh-CN" altLang="en-US" dirty="0"/>
                  <a:t>期权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表示在其他条件不变的情况下，标的资产</a:t>
                </a:r>
                <a:r>
                  <a:rPr lang="zh-CN" altLang="en-US" dirty="0" smtClean="0"/>
                  <a:t>价格的</a:t>
                </a:r>
                <a:r>
                  <a:rPr lang="zh-CN" altLang="en-US" dirty="0"/>
                  <a:t>微小变动所导致的期权价格的变动，它衡量了</a:t>
                </a:r>
                <a:r>
                  <a:rPr lang="zh-CN" altLang="en-US" dirty="0" smtClean="0"/>
                  <a:t>证券价格</a:t>
                </a:r>
                <a:r>
                  <a:rPr lang="zh-CN" altLang="en-US" dirty="0"/>
                  <a:t>对标的资产价格变动的敏感度。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268760"/>
                <a:ext cx="8229600" cy="4824536"/>
              </a:xfrm>
              <a:blipFill rotWithShape="1">
                <a:blip r:embed="rId2"/>
                <a:stretch>
                  <a:fillRect l="-667" t="-2020" r="-1704" b="-1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839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</TotalTime>
  <Words>3308</Words>
  <Application>Microsoft Office PowerPoint</Application>
  <PresentationFormat>全屏显示(4:3)</PresentationFormat>
  <Paragraphs>425</Paragraphs>
  <Slides>73</Slides>
  <Notes>11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73</vt:i4>
      </vt:variant>
    </vt:vector>
  </HeadingPairs>
  <TitlesOfParts>
    <vt:vector size="77" baseType="lpstr">
      <vt:lpstr>1_Edge</vt:lpstr>
      <vt:lpstr>公式</vt:lpstr>
      <vt:lpstr>Equation</vt:lpstr>
      <vt:lpstr>位图图像</vt:lpstr>
      <vt:lpstr>第18章  期权的风险管理与复制</vt:lpstr>
      <vt:lpstr>目录</vt:lpstr>
      <vt:lpstr>Example</vt:lpstr>
      <vt:lpstr>Naked &amp; Covered Positions</vt:lpstr>
      <vt:lpstr>Stop-Loss Strategy</vt:lpstr>
      <vt:lpstr>Stop-Loss Strategy continued</vt:lpstr>
      <vt:lpstr>期权价值的影响因素</vt:lpstr>
      <vt:lpstr>18.2</vt:lpstr>
      <vt:lpstr>期权的Delta（Δ）</vt:lpstr>
      <vt:lpstr>期权的Delta（Δ）</vt:lpstr>
      <vt:lpstr>期权Δ的计算</vt:lpstr>
      <vt:lpstr>期权Δ的性质</vt:lpstr>
      <vt:lpstr>无收益资产看涨期权和看跌期权   值与标的资产价格的关系 </vt:lpstr>
      <vt:lpstr>无收益资产看涨期权和欧式看跌期权   值与到期期限之间的关系 </vt:lpstr>
      <vt:lpstr>PowerPoint 演示文稿</vt:lpstr>
      <vt:lpstr>PowerPoint 演示文稿</vt:lpstr>
      <vt:lpstr>无收益资产看涨期权和欧式看跌期权Delta值与r之间的关系 </vt:lpstr>
      <vt:lpstr>期权Δ值与σ 之间的关系</vt:lpstr>
      <vt:lpstr>期权Δ值与𝝈之间的关系(cont.)</vt:lpstr>
      <vt:lpstr>其他证券的Δ值</vt:lpstr>
      <vt:lpstr>证券组合的Δ值</vt:lpstr>
      <vt:lpstr>Δ中性状态</vt:lpstr>
      <vt:lpstr>Δ中性套期保值</vt:lpstr>
      <vt:lpstr>案例1 ：期权的Delta 中性保值</vt:lpstr>
      <vt:lpstr>案例1 ：期权的Delta 中性保值(cont.)</vt:lpstr>
      <vt:lpstr>案例1 ：期权的Delta 中性保值(cont.)</vt:lpstr>
      <vt:lpstr>案例1 ：期权的Delta 中性保值(cont.)</vt:lpstr>
      <vt:lpstr>理解期权的Delta 中性保值</vt:lpstr>
      <vt:lpstr>理解期权的Delta 中性保值(cont.)</vt:lpstr>
      <vt:lpstr>理解期权的Delta 中性保值(cont.)</vt:lpstr>
      <vt:lpstr>18.3 </vt:lpstr>
      <vt:lpstr>Θ 值的定义</vt:lpstr>
      <vt:lpstr>Θ 值的性质</vt:lpstr>
      <vt:lpstr>PowerPoint 演示文稿</vt:lpstr>
      <vt:lpstr>无收益资产看涨期权Theta值与S的关系</vt:lpstr>
      <vt:lpstr>无收益资产看涨期权Theta值与有效期之间的关系</vt:lpstr>
      <vt:lpstr>PowerPoint 演示文稿</vt:lpstr>
      <vt:lpstr>PowerPoint 演示文稿</vt:lpstr>
      <vt:lpstr>Theta与套期保值</vt:lpstr>
      <vt:lpstr>18.4 </vt:lpstr>
      <vt:lpstr>期权Γ 定义</vt:lpstr>
      <vt:lpstr>期权Γ 定义(cont.) </vt:lpstr>
      <vt:lpstr>Γ 值的计算</vt:lpstr>
      <vt:lpstr>无收益资产看涨期权和欧式看跌期权Gamma值与S的关系       当S 在＝Xe^(-(r+1.5σ_^2)(T-t))点时， Γ 值最大， Δ 值对于S 最敏感。</vt:lpstr>
      <vt:lpstr>无收益资产看涨期权和欧式看跌期权Gamma值与T-t的关系 </vt:lpstr>
      <vt:lpstr>PowerPoint 演示文稿</vt:lpstr>
      <vt:lpstr>证券组合的Γ 值</vt:lpstr>
      <vt:lpstr>Γ 中性</vt:lpstr>
      <vt:lpstr>案例2 ：Gamma 中性</vt:lpstr>
      <vt:lpstr>案例2 ：Gamma 中性(cont.)</vt:lpstr>
      <vt:lpstr>Δ、Θ 和Γ 之间的关系(cont.)</vt:lpstr>
      <vt:lpstr>Δ、Θ 和Γ 之间的关系(cont.)</vt:lpstr>
      <vt:lpstr>Δ、Θ 和Γ 的符号</vt:lpstr>
      <vt:lpstr>18.5 </vt:lpstr>
      <vt:lpstr>n的定义</vt:lpstr>
      <vt:lpstr>Vega</vt:lpstr>
      <vt:lpstr>PowerPoint 演示文稿</vt:lpstr>
      <vt:lpstr> 台指期 &amp; 波动率 一分钟走势图 （2011/8/1~10）</vt:lpstr>
      <vt:lpstr>7700卖权  7800卖权  结算价为例</vt:lpstr>
      <vt:lpstr>平价期权 c/S与波动率和期限的关系</vt:lpstr>
      <vt:lpstr>n的计算</vt:lpstr>
      <vt:lpstr>n的计算</vt:lpstr>
      <vt:lpstr>n中性</vt:lpstr>
      <vt:lpstr>rho 与套期保值</vt:lpstr>
      <vt:lpstr>PowerPoint 演示文稿</vt:lpstr>
      <vt:lpstr>PowerPoint 演示文稿</vt:lpstr>
      <vt:lpstr>18.6 </vt:lpstr>
      <vt:lpstr>期权复制</vt:lpstr>
      <vt:lpstr>PowerPoint 演示文稿</vt:lpstr>
      <vt:lpstr>交易费用与期权复制</vt:lpstr>
      <vt:lpstr>本讲参考资料</vt:lpstr>
      <vt:lpstr>       请提问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第2讲  金融衍生品交易与运用策略</dc:title>
  <dc:creator>Aronge</dc:creator>
  <cp:lastModifiedBy>ZZL</cp:lastModifiedBy>
  <cp:revision>37</cp:revision>
  <cp:lastPrinted>2013-09-22T12:28:22Z</cp:lastPrinted>
  <dcterms:created xsi:type="dcterms:W3CDTF">2013-08-21T11:09:02Z</dcterms:created>
  <dcterms:modified xsi:type="dcterms:W3CDTF">2013-09-22T12:29:05Z</dcterms:modified>
</cp:coreProperties>
</file>