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92122" r:id="rId2"/>
    <p:sldMasterId id="2147492139" r:id="rId3"/>
  </p:sldMasterIdLst>
  <p:notesMasterIdLst>
    <p:notesMasterId r:id="rId71"/>
  </p:notesMasterIdLst>
  <p:handoutMasterIdLst>
    <p:handoutMasterId r:id="rId72"/>
  </p:handoutMasterIdLst>
  <p:sldIdLst>
    <p:sldId id="2363" r:id="rId4"/>
    <p:sldId id="2981" r:id="rId5"/>
    <p:sldId id="2977" r:id="rId6"/>
    <p:sldId id="2978" r:id="rId7"/>
    <p:sldId id="3021" r:id="rId8"/>
    <p:sldId id="2980" r:id="rId9"/>
    <p:sldId id="2983" r:id="rId10"/>
    <p:sldId id="2984" r:id="rId11"/>
    <p:sldId id="2985" r:id="rId12"/>
    <p:sldId id="2986" r:id="rId13"/>
    <p:sldId id="2987" r:id="rId14"/>
    <p:sldId id="2988" r:id="rId15"/>
    <p:sldId id="2989" r:id="rId16"/>
    <p:sldId id="2990" r:id="rId17"/>
    <p:sldId id="2991" r:id="rId18"/>
    <p:sldId id="2992" r:id="rId19"/>
    <p:sldId id="2939" r:id="rId20"/>
    <p:sldId id="3019" r:id="rId21"/>
    <p:sldId id="2941" r:id="rId22"/>
    <p:sldId id="2942" r:id="rId23"/>
    <p:sldId id="2943" r:id="rId24"/>
    <p:sldId id="2944" r:id="rId25"/>
    <p:sldId id="2945" r:id="rId26"/>
    <p:sldId id="3011" r:id="rId27"/>
    <p:sldId id="3012" r:id="rId28"/>
    <p:sldId id="3013" r:id="rId29"/>
    <p:sldId id="3014" r:id="rId30"/>
    <p:sldId id="3015" r:id="rId31"/>
    <p:sldId id="3016" r:id="rId32"/>
    <p:sldId id="3017" r:id="rId33"/>
    <p:sldId id="3018" r:id="rId34"/>
    <p:sldId id="2993" r:id="rId35"/>
    <p:sldId id="2994" r:id="rId36"/>
    <p:sldId id="2995" r:id="rId37"/>
    <p:sldId id="2996" r:id="rId38"/>
    <p:sldId id="2997" r:id="rId39"/>
    <p:sldId id="2998" r:id="rId40"/>
    <p:sldId id="2999" r:id="rId41"/>
    <p:sldId id="2949" r:id="rId42"/>
    <p:sldId id="3020" r:id="rId43"/>
    <p:sldId id="2950" r:id="rId44"/>
    <p:sldId id="2951" r:id="rId45"/>
    <p:sldId id="2952" r:id="rId46"/>
    <p:sldId id="2953" r:id="rId47"/>
    <p:sldId id="2954" r:id="rId48"/>
    <p:sldId id="2955" r:id="rId49"/>
    <p:sldId id="2968" r:id="rId50"/>
    <p:sldId id="2973" r:id="rId51"/>
    <p:sldId id="2974" r:id="rId52"/>
    <p:sldId id="2957" r:id="rId53"/>
    <p:sldId id="2958" r:id="rId54"/>
    <p:sldId id="3000" r:id="rId55"/>
    <p:sldId id="3001" r:id="rId56"/>
    <p:sldId id="3022" r:id="rId57"/>
    <p:sldId id="3002" r:id="rId58"/>
    <p:sldId id="3003" r:id="rId59"/>
    <p:sldId id="3004" r:id="rId60"/>
    <p:sldId id="3005" r:id="rId61"/>
    <p:sldId id="3006" r:id="rId62"/>
    <p:sldId id="3007" r:id="rId63"/>
    <p:sldId id="3008" r:id="rId64"/>
    <p:sldId id="3009" r:id="rId65"/>
    <p:sldId id="3010" r:id="rId66"/>
    <p:sldId id="2960" r:id="rId67"/>
    <p:sldId id="2961" r:id="rId68"/>
    <p:sldId id="2509" r:id="rId69"/>
    <p:sldId id="580" r:id="rId70"/>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Tahoma" pitchFamily="34" charset="0"/>
        <a:ea typeface="宋体" charset="-122"/>
        <a:cs typeface="+mn-cs"/>
      </a:defRPr>
    </a:lvl1pPr>
    <a:lvl2pPr marL="457200" algn="l" rtl="0" fontAlgn="base">
      <a:spcBef>
        <a:spcPct val="0"/>
      </a:spcBef>
      <a:spcAft>
        <a:spcPct val="0"/>
      </a:spcAft>
      <a:defRPr kern="1200">
        <a:solidFill>
          <a:schemeClr val="tx1"/>
        </a:solidFill>
        <a:latin typeface="Tahoma" pitchFamily="34" charset="0"/>
        <a:ea typeface="宋体" charset="-122"/>
        <a:cs typeface="+mn-cs"/>
      </a:defRPr>
    </a:lvl2pPr>
    <a:lvl3pPr marL="914400" algn="l" rtl="0" fontAlgn="base">
      <a:spcBef>
        <a:spcPct val="0"/>
      </a:spcBef>
      <a:spcAft>
        <a:spcPct val="0"/>
      </a:spcAft>
      <a:defRPr kern="1200">
        <a:solidFill>
          <a:schemeClr val="tx1"/>
        </a:solidFill>
        <a:latin typeface="Tahoma" pitchFamily="34" charset="0"/>
        <a:ea typeface="宋体" charset="-122"/>
        <a:cs typeface="+mn-cs"/>
      </a:defRPr>
    </a:lvl3pPr>
    <a:lvl4pPr marL="1371600" algn="l" rtl="0" fontAlgn="base">
      <a:spcBef>
        <a:spcPct val="0"/>
      </a:spcBef>
      <a:spcAft>
        <a:spcPct val="0"/>
      </a:spcAft>
      <a:defRPr kern="1200">
        <a:solidFill>
          <a:schemeClr val="tx1"/>
        </a:solidFill>
        <a:latin typeface="Tahoma" pitchFamily="34" charset="0"/>
        <a:ea typeface="宋体" charset="-122"/>
        <a:cs typeface="+mn-cs"/>
      </a:defRPr>
    </a:lvl4pPr>
    <a:lvl5pPr marL="1828800" algn="l" rtl="0" fontAlgn="base">
      <a:spcBef>
        <a:spcPct val="0"/>
      </a:spcBef>
      <a:spcAft>
        <a:spcPct val="0"/>
      </a:spcAft>
      <a:defRPr kern="1200">
        <a:solidFill>
          <a:schemeClr val="tx1"/>
        </a:solidFill>
        <a:latin typeface="Tahoma" pitchFamily="34" charset="0"/>
        <a:ea typeface="宋体" charset="-122"/>
        <a:cs typeface="+mn-cs"/>
      </a:defRPr>
    </a:lvl5pPr>
    <a:lvl6pPr marL="2286000" algn="l" defTabSz="914400" rtl="0" eaLnBrk="1" latinLnBrk="0" hangingPunct="1">
      <a:defRPr kern="1200">
        <a:solidFill>
          <a:schemeClr val="tx1"/>
        </a:solidFill>
        <a:latin typeface="Tahoma" pitchFamily="34" charset="0"/>
        <a:ea typeface="宋体" charset="-122"/>
        <a:cs typeface="+mn-cs"/>
      </a:defRPr>
    </a:lvl6pPr>
    <a:lvl7pPr marL="2743200" algn="l" defTabSz="914400" rtl="0" eaLnBrk="1" latinLnBrk="0" hangingPunct="1">
      <a:defRPr kern="1200">
        <a:solidFill>
          <a:schemeClr val="tx1"/>
        </a:solidFill>
        <a:latin typeface="Tahoma" pitchFamily="34" charset="0"/>
        <a:ea typeface="宋体" charset="-122"/>
        <a:cs typeface="+mn-cs"/>
      </a:defRPr>
    </a:lvl7pPr>
    <a:lvl8pPr marL="3200400" algn="l" defTabSz="914400" rtl="0" eaLnBrk="1" latinLnBrk="0" hangingPunct="1">
      <a:defRPr kern="1200">
        <a:solidFill>
          <a:schemeClr val="tx1"/>
        </a:solidFill>
        <a:latin typeface="Tahoma" pitchFamily="34" charset="0"/>
        <a:ea typeface="宋体" charset="-122"/>
        <a:cs typeface="+mn-cs"/>
      </a:defRPr>
    </a:lvl8pPr>
    <a:lvl9pPr marL="3657600" algn="l" defTabSz="914400" rtl="0" eaLnBrk="1" latinLnBrk="0" hangingPunct="1">
      <a:defRPr kern="1200">
        <a:solidFill>
          <a:schemeClr val="tx1"/>
        </a:solidFill>
        <a:latin typeface="Tahoma" pitchFamily="34"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onge" initials="Arong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202"/>
    <a:srgbClr val="F92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606" autoAdjust="0"/>
    <p:restoredTop sz="85834" autoAdjust="0"/>
  </p:normalViewPr>
  <p:slideViewPr>
    <p:cSldViewPr>
      <p:cViewPr>
        <p:scale>
          <a:sx n="80" d="100"/>
          <a:sy n="80" d="100"/>
        </p:scale>
        <p:origin x="-2514" y="-4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 Id="rId9"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ea typeface="华文细黑" pitchFamily="2" charset="-122"/>
              </a:defRPr>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a:ea typeface="华文细黑" pitchFamily="2" charset="-122"/>
              </a:defRPr>
            </a:lvl1pPr>
          </a:lstStyle>
          <a:p>
            <a:pPr>
              <a:defRPr/>
            </a:pPr>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ea typeface="华文细黑" pitchFamily="2" charset="-122"/>
              </a:defRPr>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a:ea typeface="华文细黑" pitchFamily="2" charset="-122"/>
              </a:defRPr>
            </a:lvl1pPr>
          </a:lstStyle>
          <a:p>
            <a:pPr>
              <a:defRPr/>
            </a:pPr>
            <a:fld id="{A3B4F7A7-087A-4BD8-8229-0CE789C129B6}" type="slidenum">
              <a:rPr lang="zh-CN" altLang="en-US"/>
              <a:pPr>
                <a:defRPr/>
              </a:pPr>
              <a:t>‹#›</a:t>
            </a:fld>
            <a:endParaRPr lang="zh-CN" altLang="en-US"/>
          </a:p>
        </p:txBody>
      </p:sp>
    </p:spTree>
    <p:extLst>
      <p:ext uri="{BB962C8B-B14F-4D97-AF65-F5344CB8AC3E}">
        <p14:creationId xmlns:p14="http://schemas.microsoft.com/office/powerpoint/2010/main" val="118131859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zh-CN" altLang="en-US"/>
          </a:p>
        </p:txBody>
      </p:sp>
      <p:sp>
        <p:nvSpPr>
          <p:cNvPr id="3" name="日期占位符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zh-CN" altLang="en-US" noProof="0" smtClean="0"/>
          </a:p>
        </p:txBody>
      </p:sp>
      <p:sp>
        <p:nvSpPr>
          <p:cNvPr id="5" name="备注占位符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ea typeface="+mn-ea"/>
              </a:defRPr>
            </a:lvl1pPr>
          </a:lstStyle>
          <a:p>
            <a:pPr>
              <a:defRPr/>
            </a:pPr>
            <a:fld id="{593E4DF9-40FF-476F-8A8E-E1023749C23B}" type="slidenum">
              <a:rPr lang="zh-CN" altLang="en-US"/>
              <a:pPr>
                <a:defRPr/>
              </a:pPr>
              <a:t>‹#›</a:t>
            </a:fld>
            <a:endParaRPr lang="zh-CN" altLang="en-US"/>
          </a:p>
        </p:txBody>
      </p:sp>
    </p:spTree>
    <p:extLst>
      <p:ext uri="{BB962C8B-B14F-4D97-AF65-F5344CB8AC3E}">
        <p14:creationId xmlns:p14="http://schemas.microsoft.com/office/powerpoint/2010/main" val="1784818806"/>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spcBef>
                <a:spcPct val="30000"/>
              </a:spcBef>
              <a:defRPr sz="1300">
                <a:solidFill>
                  <a:schemeClr val="tx1"/>
                </a:solidFill>
                <a:latin typeface="Arial" charset="0"/>
              </a:defRPr>
            </a:lvl1pPr>
            <a:lvl2pPr marL="801569" indent="-308296" defTabSz="822122" eaLnBrk="0" hangingPunct="0">
              <a:spcBef>
                <a:spcPct val="30000"/>
              </a:spcBef>
              <a:defRPr sz="1300">
                <a:solidFill>
                  <a:schemeClr val="tx1"/>
                </a:solidFill>
                <a:latin typeface="Arial" charset="0"/>
              </a:defRPr>
            </a:lvl2pPr>
            <a:lvl3pPr marL="1233183" indent="-246637" defTabSz="822122" eaLnBrk="0" hangingPunct="0">
              <a:spcBef>
                <a:spcPct val="30000"/>
              </a:spcBef>
              <a:defRPr sz="1300">
                <a:solidFill>
                  <a:schemeClr val="tx1"/>
                </a:solidFill>
                <a:latin typeface="Arial" charset="0"/>
              </a:defRPr>
            </a:lvl3pPr>
            <a:lvl4pPr marL="1726456" indent="-246637" defTabSz="822122" eaLnBrk="0" hangingPunct="0">
              <a:spcBef>
                <a:spcPct val="30000"/>
              </a:spcBef>
              <a:defRPr sz="1300">
                <a:solidFill>
                  <a:schemeClr val="tx1"/>
                </a:solidFill>
                <a:latin typeface="Arial" charset="0"/>
              </a:defRPr>
            </a:lvl4pPr>
            <a:lvl5pPr marL="2219729" indent="-246637" defTabSz="822122" eaLnBrk="0" hangingPunct="0">
              <a:spcBef>
                <a:spcPct val="30000"/>
              </a:spcBef>
              <a:defRPr sz="1300">
                <a:solidFill>
                  <a:schemeClr val="tx1"/>
                </a:solidFill>
                <a:latin typeface="Arial" charset="0"/>
              </a:defRPr>
            </a:lvl5pPr>
            <a:lvl6pPr marL="2713002" indent="-246637" defTabSz="822122" eaLnBrk="0" fontAlgn="base" hangingPunct="0">
              <a:spcBef>
                <a:spcPct val="30000"/>
              </a:spcBef>
              <a:spcAft>
                <a:spcPct val="0"/>
              </a:spcAft>
              <a:defRPr sz="1300">
                <a:solidFill>
                  <a:schemeClr val="tx1"/>
                </a:solidFill>
                <a:latin typeface="Arial" charset="0"/>
              </a:defRPr>
            </a:lvl6pPr>
            <a:lvl7pPr marL="3206275" indent="-246637" defTabSz="822122" eaLnBrk="0" fontAlgn="base" hangingPunct="0">
              <a:spcBef>
                <a:spcPct val="30000"/>
              </a:spcBef>
              <a:spcAft>
                <a:spcPct val="0"/>
              </a:spcAft>
              <a:defRPr sz="1300">
                <a:solidFill>
                  <a:schemeClr val="tx1"/>
                </a:solidFill>
                <a:latin typeface="Arial" charset="0"/>
              </a:defRPr>
            </a:lvl7pPr>
            <a:lvl8pPr marL="3699548" indent="-246637" defTabSz="822122" eaLnBrk="0" fontAlgn="base" hangingPunct="0">
              <a:spcBef>
                <a:spcPct val="30000"/>
              </a:spcBef>
              <a:spcAft>
                <a:spcPct val="0"/>
              </a:spcAft>
              <a:defRPr sz="1300">
                <a:solidFill>
                  <a:schemeClr val="tx1"/>
                </a:solidFill>
                <a:latin typeface="Arial" charset="0"/>
              </a:defRPr>
            </a:lvl8pPr>
            <a:lvl9pPr marL="4192821" indent="-246637" defTabSz="822122" eaLnBrk="0" fontAlgn="base" hangingPunct="0">
              <a:spcBef>
                <a:spcPct val="30000"/>
              </a:spcBef>
              <a:spcAft>
                <a:spcPct val="0"/>
              </a:spcAft>
              <a:defRPr sz="1300">
                <a:solidFill>
                  <a:schemeClr val="tx1"/>
                </a:solidFill>
                <a:latin typeface="Arial" charset="0"/>
              </a:defRPr>
            </a:lvl9pPr>
          </a:lstStyle>
          <a:p>
            <a:pPr>
              <a:spcBef>
                <a:spcPct val="0"/>
              </a:spcBef>
            </a:pPr>
            <a:fld id="{D1816BF2-F70E-472F-8CB1-E8C6C922A736}" type="slidenum">
              <a:rPr lang="zh-CN" altLang="en-US" sz="1100">
                <a:solidFill>
                  <a:srgbClr val="000000"/>
                </a:solidFill>
                <a:latin typeface="Times New Roman" pitchFamily="18" charset="0"/>
              </a:rPr>
              <a:pPr>
                <a:spcBef>
                  <a:spcPct val="0"/>
                </a:spcBef>
              </a:pPr>
              <a:t>13</a:t>
            </a:fld>
            <a:endParaRPr lang="en-US" altLang="zh-CN" sz="1100">
              <a:solidFill>
                <a:srgbClr val="000000"/>
              </a:solidFill>
              <a:latin typeface="Times New Roman" pitchFamily="18" charset="0"/>
            </a:endParaRPr>
          </a:p>
        </p:txBody>
      </p:sp>
      <p:sp>
        <p:nvSpPr>
          <p:cNvPr id="208899" name="Rectangle 2"/>
          <p:cNvSpPr>
            <a:spLocks noGrp="1" noRot="1" noChangeAspect="1" noChangeArrowheads="1" noTextEdit="1"/>
          </p:cNvSpPr>
          <p:nvPr>
            <p:ph type="sldImg"/>
          </p:nvPr>
        </p:nvSpPr>
        <p:spPr>
          <a:xfrm>
            <a:off x="993775" y="769938"/>
            <a:ext cx="5111750" cy="3833812"/>
          </a:xfrm>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7E7C0C76-758E-492A-A749-891174C7F136}" type="slidenum">
              <a:rPr kumimoji="0" lang="zh-CN" altLang="en-US" sz="1100">
                <a:latin typeface="Times New Roman" pitchFamily="18" charset="0"/>
              </a:rPr>
              <a:pPr/>
              <a:t>41</a:t>
            </a:fld>
            <a:endParaRPr kumimoji="0" lang="en-US" altLang="zh-CN" sz="1100">
              <a:latin typeface="Times New Roman" pitchFamily="18" charset="0"/>
            </a:endParaRPr>
          </a:p>
        </p:txBody>
      </p:sp>
      <p:sp>
        <p:nvSpPr>
          <p:cNvPr id="61443" name="Rectangle 2"/>
          <p:cNvSpPr>
            <a:spLocks noGrp="1" noRot="1" noChangeAspect="1" noChangeArrowheads="1" noTextEdit="1"/>
          </p:cNvSpPr>
          <p:nvPr>
            <p:ph type="sldImg"/>
          </p:nvPr>
        </p:nvSpPr>
        <p:spPr>
          <a:xfrm>
            <a:off x="993775" y="769938"/>
            <a:ext cx="5111750" cy="3833812"/>
          </a:xfrm>
          <a:ln cap="flat"/>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6368BE52-FAB5-4E05-8629-08D67F4B57B6}" type="slidenum">
              <a:rPr kumimoji="0" lang="en-US" altLang="zh-CN" sz="1100">
                <a:latin typeface="Times New Roman" pitchFamily="18" charset="0"/>
              </a:rPr>
              <a:pPr/>
              <a:t>42</a:t>
            </a:fld>
            <a:endParaRPr kumimoji="0" lang="en-US" altLang="zh-CN" sz="1100">
              <a:latin typeface="Times New Roman" pitchFamily="18" charset="0"/>
            </a:endParaRPr>
          </a:p>
        </p:txBody>
      </p:sp>
      <p:sp>
        <p:nvSpPr>
          <p:cNvPr id="62467" name="Rectangle 2"/>
          <p:cNvSpPr>
            <a:spLocks noGrp="1" noRot="1" noChangeAspect="1" noChangeArrowheads="1" noTextEdit="1"/>
          </p:cNvSpPr>
          <p:nvPr>
            <p:ph type="sldImg"/>
          </p:nvPr>
        </p:nvSpPr>
        <p:spPr>
          <a:xfrm>
            <a:off x="993775" y="769938"/>
            <a:ext cx="5111750" cy="3833812"/>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endParaRPr lang="en-CA"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71A02CA9-9E5A-4C61-8455-2B587903277F}" type="slidenum">
              <a:rPr kumimoji="0" lang="en-US" altLang="zh-CN" sz="1100">
                <a:latin typeface="Times New Roman" pitchFamily="18" charset="0"/>
              </a:rPr>
              <a:pPr/>
              <a:t>43</a:t>
            </a:fld>
            <a:endParaRPr kumimoji="0" lang="en-US" altLang="zh-CN" sz="1100">
              <a:latin typeface="Times New Roman" pitchFamily="18" charset="0"/>
            </a:endParaRPr>
          </a:p>
        </p:txBody>
      </p:sp>
      <p:sp>
        <p:nvSpPr>
          <p:cNvPr id="63491" name="Rectangle 2"/>
          <p:cNvSpPr>
            <a:spLocks noGrp="1" noRot="1" noChangeAspect="1" noChangeArrowheads="1" noTextEdit="1"/>
          </p:cNvSpPr>
          <p:nvPr>
            <p:ph type="sldImg"/>
          </p:nvPr>
        </p:nvSpPr>
        <p:spPr>
          <a:xfrm>
            <a:off x="993775" y="769938"/>
            <a:ext cx="5111750" cy="3833812"/>
          </a:xfrm>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endParaRPr lang="en-CA"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E197D259-A0A2-4280-A3F4-5FD556554F8E}" type="slidenum">
              <a:rPr kumimoji="0" lang="zh-CN" altLang="en-US" sz="1100">
                <a:latin typeface="Times New Roman" pitchFamily="18" charset="0"/>
              </a:rPr>
              <a:pPr/>
              <a:t>44</a:t>
            </a:fld>
            <a:endParaRPr kumimoji="0" lang="en-US" altLang="zh-CN" sz="1100">
              <a:latin typeface="Times New Roman" pitchFamily="18" charset="0"/>
            </a:endParaRPr>
          </a:p>
        </p:txBody>
      </p:sp>
      <p:sp>
        <p:nvSpPr>
          <p:cNvPr id="64515" name="Rectangle 2"/>
          <p:cNvSpPr>
            <a:spLocks noGrp="1" noRot="1" noChangeAspect="1" noChangeArrowheads="1" noTextEdit="1"/>
          </p:cNvSpPr>
          <p:nvPr>
            <p:ph type="sldImg"/>
          </p:nvPr>
        </p:nvSpPr>
        <p:spPr>
          <a:xfrm>
            <a:off x="993775" y="769938"/>
            <a:ext cx="5111750" cy="3833812"/>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22F60D2F-A330-4BF0-8E0F-0DED9CD737B3}" type="slidenum">
              <a:rPr kumimoji="0" lang="zh-CN" altLang="en-US" sz="1100">
                <a:latin typeface="Times New Roman" pitchFamily="18" charset="0"/>
              </a:rPr>
              <a:pPr/>
              <a:t>45</a:t>
            </a:fld>
            <a:endParaRPr kumimoji="0" lang="en-US" altLang="zh-CN" sz="1100">
              <a:latin typeface="Times New Roman" pitchFamily="18" charset="0"/>
            </a:endParaRPr>
          </a:p>
        </p:txBody>
      </p:sp>
      <p:sp>
        <p:nvSpPr>
          <p:cNvPr id="65539" name="Rectangle 2"/>
          <p:cNvSpPr>
            <a:spLocks noGrp="1" noRot="1" noChangeAspect="1" noChangeArrowheads="1" noTextEdit="1"/>
          </p:cNvSpPr>
          <p:nvPr>
            <p:ph type="sldImg"/>
          </p:nvPr>
        </p:nvSpPr>
        <p:spPr>
          <a:xfrm>
            <a:off x="993775" y="769938"/>
            <a:ext cx="5111750" cy="3833812"/>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8E9BCBDD-BC0A-46E8-9171-B66F29C93047}" type="slidenum">
              <a:rPr kumimoji="0" lang="zh-CN" altLang="en-US" sz="1100">
                <a:latin typeface="Times New Roman" pitchFamily="18" charset="0"/>
              </a:rPr>
              <a:pPr/>
              <a:t>46</a:t>
            </a:fld>
            <a:endParaRPr kumimoji="0" lang="en-US" altLang="zh-CN" sz="1100">
              <a:latin typeface="Times New Roman" pitchFamily="18" charset="0"/>
            </a:endParaRPr>
          </a:p>
        </p:txBody>
      </p:sp>
      <p:sp>
        <p:nvSpPr>
          <p:cNvPr id="66563" name="Rectangle 2"/>
          <p:cNvSpPr>
            <a:spLocks noGrp="1" noRot="1" noChangeAspect="1" noChangeArrowheads="1" noTextEdit="1"/>
          </p:cNvSpPr>
          <p:nvPr>
            <p:ph type="sldImg"/>
          </p:nvPr>
        </p:nvSpPr>
        <p:spPr>
          <a:xfrm>
            <a:off x="993775" y="769938"/>
            <a:ext cx="5111750" cy="3833812"/>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64B4D563-E0BA-4098-AEC5-D31C1F047085}" type="slidenum">
              <a:rPr kumimoji="0" lang="zh-CN" altLang="en-US" sz="1100">
                <a:latin typeface="Times New Roman" pitchFamily="18" charset="0"/>
              </a:rPr>
              <a:pPr/>
              <a:t>50</a:t>
            </a:fld>
            <a:endParaRPr kumimoji="0" lang="en-US" altLang="zh-CN" sz="1100">
              <a:latin typeface="Times New Roman" pitchFamily="18" charset="0"/>
            </a:endParaRPr>
          </a:p>
        </p:txBody>
      </p:sp>
      <p:sp>
        <p:nvSpPr>
          <p:cNvPr id="68611" name="Rectangle 2"/>
          <p:cNvSpPr>
            <a:spLocks noGrp="1" noRot="1" noChangeAspect="1" noChangeArrowheads="1" noTextEdit="1"/>
          </p:cNvSpPr>
          <p:nvPr>
            <p:ph type="sldImg"/>
          </p:nvPr>
        </p:nvSpPr>
        <p:spPr>
          <a:xfrm>
            <a:off x="993775" y="769938"/>
            <a:ext cx="5111750" cy="3833812"/>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4482DB9C-FC3B-428D-97AD-73BBECC405EE}" type="slidenum">
              <a:rPr kumimoji="0" lang="zh-CN" altLang="en-US" sz="1100">
                <a:latin typeface="Times New Roman" pitchFamily="18" charset="0"/>
              </a:rPr>
              <a:pPr/>
              <a:t>51</a:t>
            </a:fld>
            <a:endParaRPr kumimoji="0" lang="en-US" altLang="zh-CN" sz="1100">
              <a:latin typeface="Times New Roman" pitchFamily="18" charset="0"/>
            </a:endParaRPr>
          </a:p>
        </p:txBody>
      </p:sp>
      <p:sp>
        <p:nvSpPr>
          <p:cNvPr id="69635" name="Rectangle 2"/>
          <p:cNvSpPr>
            <a:spLocks noGrp="1" noRot="1" noChangeAspect="1" noChangeArrowheads="1" noTextEdit="1"/>
          </p:cNvSpPr>
          <p:nvPr>
            <p:ph type="sldImg"/>
          </p:nvPr>
        </p:nvSpPr>
        <p:spPr>
          <a:xfrm>
            <a:off x="993775" y="769938"/>
            <a:ext cx="5111750" cy="3833812"/>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2421B83F-E697-418D-9360-B036DFCBD295}" type="slidenum">
              <a:rPr kumimoji="0" lang="zh-CN" altLang="en-US" sz="1100">
                <a:latin typeface="Times New Roman" pitchFamily="18" charset="0"/>
              </a:rPr>
              <a:pPr/>
              <a:t>64</a:t>
            </a:fld>
            <a:endParaRPr kumimoji="0" lang="en-US" altLang="zh-CN" sz="1100">
              <a:latin typeface="Times New Roman" pitchFamily="18" charset="0"/>
            </a:endParaRPr>
          </a:p>
        </p:txBody>
      </p:sp>
      <p:sp>
        <p:nvSpPr>
          <p:cNvPr id="71683" name="Rectangle 2"/>
          <p:cNvSpPr>
            <a:spLocks noGrp="1" noRot="1" noChangeAspect="1" noChangeArrowheads="1" noTextEdit="1"/>
          </p:cNvSpPr>
          <p:nvPr>
            <p:ph type="sldImg"/>
          </p:nvPr>
        </p:nvSpPr>
        <p:spPr>
          <a:xfrm>
            <a:off x="993775" y="769938"/>
            <a:ext cx="5111750" cy="3833812"/>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471AB425-BBE0-4089-A173-2B341DD75A04}" type="slidenum">
              <a:rPr kumimoji="0" lang="zh-CN" altLang="en-US" sz="1100">
                <a:latin typeface="Times New Roman" pitchFamily="18" charset="0"/>
              </a:rPr>
              <a:pPr/>
              <a:t>65</a:t>
            </a:fld>
            <a:endParaRPr kumimoji="0" lang="en-US" altLang="zh-CN" sz="1100">
              <a:latin typeface="Times New Roman" pitchFamily="18" charset="0"/>
            </a:endParaRPr>
          </a:p>
        </p:txBody>
      </p:sp>
      <p:sp>
        <p:nvSpPr>
          <p:cNvPr id="72707" name="Rectangle 2"/>
          <p:cNvSpPr>
            <a:spLocks noGrp="1" noRot="1" noChangeAspect="1" noChangeArrowheads="1" noTextEdit="1"/>
          </p:cNvSpPr>
          <p:nvPr>
            <p:ph type="sldImg"/>
          </p:nvPr>
        </p:nvSpPr>
        <p:spPr>
          <a:xfrm>
            <a:off x="993775" y="769938"/>
            <a:ext cx="5111750" cy="3833812"/>
          </a:xfrm>
          <a:ln cap="flat"/>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C5121E21-47D7-41BE-B3F1-D816AB7F8B0C}" type="slidenum">
              <a:rPr kumimoji="0" lang="zh-CN" altLang="en-US" sz="1100">
                <a:latin typeface="Times New Roman" pitchFamily="18" charset="0"/>
              </a:rPr>
              <a:pPr/>
              <a:t>17</a:t>
            </a:fld>
            <a:endParaRPr kumimoji="0" lang="en-US" altLang="zh-CN" sz="1100">
              <a:latin typeface="Times New Roman" pitchFamily="18" charset="0"/>
            </a:endParaRPr>
          </a:p>
        </p:txBody>
      </p:sp>
      <p:sp>
        <p:nvSpPr>
          <p:cNvPr id="50179" name="Rectangle 2"/>
          <p:cNvSpPr>
            <a:spLocks noGrp="1" noRot="1" noChangeAspect="1" noChangeArrowheads="1" noTextEdit="1"/>
          </p:cNvSpPr>
          <p:nvPr>
            <p:ph type="sldImg"/>
          </p:nvPr>
        </p:nvSpPr>
        <p:spPr>
          <a:xfrm>
            <a:off x="993775" y="769938"/>
            <a:ext cx="5111750" cy="3833812"/>
          </a:xfrm>
          <a:ln cap="flat"/>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灯片编号占位符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B23780-2C93-48FA-8C11-F58CABE1936E}" type="slidenum">
              <a:rPr lang="zh-CN" altLang="en-US" smtClean="0"/>
              <a:pPr>
                <a:defRPr/>
              </a:pPr>
              <a:t>66</a:t>
            </a:fld>
            <a:endParaRPr lang="zh-CN" altLang="en-US" smtClean="0"/>
          </a:p>
        </p:txBody>
      </p:sp>
      <p:sp>
        <p:nvSpPr>
          <p:cNvPr id="337923" name="幻灯片图像占位符 1"/>
          <p:cNvSpPr>
            <a:spLocks noGrp="1" noRot="1" noChangeAspect="1" noTextEdit="1"/>
          </p:cNvSpPr>
          <p:nvPr>
            <p:ph type="sldImg"/>
          </p:nvPr>
        </p:nvSpPr>
        <p:spPr bwMode="auto">
          <a:noFill/>
          <a:ln>
            <a:solidFill>
              <a:srgbClr val="000000"/>
            </a:solidFill>
            <a:miter lim="800000"/>
            <a:headEnd/>
            <a:tailEnd/>
          </a:ln>
        </p:spPr>
      </p:sp>
      <p:sp>
        <p:nvSpPr>
          <p:cNvPr id="33792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dirty="0" smtClean="0"/>
          </a:p>
        </p:txBody>
      </p:sp>
      <p:sp>
        <p:nvSpPr>
          <p:cNvPr id="337925" name="灯片编号占位符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773F800C-FC50-4F86-BE2A-D2DE8103261A}" type="slidenum">
              <a:rPr lang="zh-CN" altLang="en-US" sz="1300"/>
              <a:pPr algn="r"/>
              <a:t>66</a:t>
            </a:fld>
            <a:endParaRPr lang="en-US" altLang="zh-CN"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幻灯片图像占位符 1"/>
          <p:cNvSpPr>
            <a:spLocks noGrp="1" noRot="1" noChangeAspect="1" noTextEdit="1"/>
          </p:cNvSpPr>
          <p:nvPr>
            <p:ph type="sldImg"/>
          </p:nvPr>
        </p:nvSpPr>
        <p:spPr bwMode="auto">
          <a:noFill/>
          <a:ln>
            <a:solidFill>
              <a:srgbClr val="000000"/>
            </a:solidFill>
            <a:miter lim="800000"/>
            <a:headEnd/>
            <a:tailEnd/>
          </a:ln>
        </p:spPr>
      </p:sp>
      <p:sp>
        <p:nvSpPr>
          <p:cNvPr id="3389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85700" name="灯片编号占位符 3"/>
          <p:cNvSpPr>
            <a:spLocks noGrp="1"/>
          </p:cNvSpPr>
          <p:nvPr>
            <p:ph type="sldNum" sz="quarter" idx="5"/>
          </p:nvPr>
        </p:nvSpPr>
        <p:spPr/>
        <p:txBody>
          <a:bodyPr/>
          <a:lstStyle/>
          <a:p>
            <a:pPr>
              <a:defRPr/>
            </a:pPr>
            <a:fld id="{8F05D9ED-616F-476F-B800-64A521F66648}" type="slidenum">
              <a:rPr lang="zh-CN" altLang="en-US" smtClean="0"/>
              <a:pPr>
                <a:defRPr/>
              </a:pPr>
              <a:t>67</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4626182D-37DE-4FC2-8E26-818173500622}" type="slidenum">
              <a:rPr kumimoji="0" lang="zh-CN" altLang="en-US" sz="1100">
                <a:latin typeface="Times New Roman" pitchFamily="18" charset="0"/>
              </a:rPr>
              <a:pPr/>
              <a:t>19</a:t>
            </a:fld>
            <a:endParaRPr kumimoji="0" lang="en-US" altLang="zh-CN" sz="1100">
              <a:latin typeface="Times New Roman" pitchFamily="18" charset="0"/>
            </a:endParaRPr>
          </a:p>
        </p:txBody>
      </p:sp>
      <p:sp>
        <p:nvSpPr>
          <p:cNvPr id="52227" name="Rectangle 2"/>
          <p:cNvSpPr>
            <a:spLocks noGrp="1" noRot="1" noChangeAspect="1" noChangeArrowheads="1" noTextEdit="1"/>
          </p:cNvSpPr>
          <p:nvPr>
            <p:ph type="sldImg"/>
          </p:nvPr>
        </p:nvSpPr>
        <p:spPr>
          <a:xfrm>
            <a:off x="993775" y="769938"/>
            <a:ext cx="5111750" cy="3833812"/>
          </a:xfrm>
          <a:ln cap="flat"/>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51948CB6-9645-4D91-8056-F6623A27CF2A}" type="slidenum">
              <a:rPr kumimoji="0" lang="zh-CN" altLang="en-US" sz="1100">
                <a:latin typeface="Times New Roman" pitchFamily="18" charset="0"/>
              </a:rPr>
              <a:pPr/>
              <a:t>20</a:t>
            </a:fld>
            <a:endParaRPr kumimoji="0" lang="en-US" altLang="zh-CN" sz="1100">
              <a:latin typeface="Times New Roman" pitchFamily="18" charset="0"/>
            </a:endParaRPr>
          </a:p>
        </p:txBody>
      </p:sp>
      <p:sp>
        <p:nvSpPr>
          <p:cNvPr id="53251" name="Rectangle 2"/>
          <p:cNvSpPr>
            <a:spLocks noGrp="1" noRot="1" noChangeAspect="1" noChangeArrowheads="1" noTextEdit="1"/>
          </p:cNvSpPr>
          <p:nvPr>
            <p:ph type="sldImg"/>
          </p:nvPr>
        </p:nvSpPr>
        <p:spPr>
          <a:xfrm>
            <a:off x="993775" y="769938"/>
            <a:ext cx="5111750" cy="3833812"/>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038D2A39-2047-4A15-8029-88B530F7ECD7}" type="slidenum">
              <a:rPr kumimoji="0" lang="zh-CN" altLang="en-US" sz="1100">
                <a:latin typeface="Times New Roman" pitchFamily="18" charset="0"/>
              </a:rPr>
              <a:pPr/>
              <a:t>21</a:t>
            </a:fld>
            <a:endParaRPr kumimoji="0" lang="en-US" altLang="zh-CN" sz="1100">
              <a:latin typeface="Times New Roman" pitchFamily="18" charset="0"/>
            </a:endParaRPr>
          </a:p>
        </p:txBody>
      </p:sp>
      <p:sp>
        <p:nvSpPr>
          <p:cNvPr id="54275" name="Rectangle 2"/>
          <p:cNvSpPr>
            <a:spLocks noGrp="1" noRot="1" noChangeAspect="1" noChangeArrowheads="1" noTextEdit="1"/>
          </p:cNvSpPr>
          <p:nvPr>
            <p:ph type="sldImg"/>
          </p:nvPr>
        </p:nvSpPr>
        <p:spPr>
          <a:xfrm>
            <a:off x="993775" y="769938"/>
            <a:ext cx="5111750" cy="3833812"/>
          </a:xfrm>
          <a:ln cap="flat"/>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BEFACB2B-A8EB-4720-93F9-6B08DFD6871F}" type="slidenum">
              <a:rPr kumimoji="0" lang="zh-CN" altLang="en-US" sz="1100">
                <a:latin typeface="Times New Roman" pitchFamily="18" charset="0"/>
              </a:rPr>
              <a:pPr/>
              <a:t>22</a:t>
            </a:fld>
            <a:endParaRPr kumimoji="0" lang="en-US" altLang="zh-CN" sz="1100">
              <a:latin typeface="Times New Roman" pitchFamily="18" charset="0"/>
            </a:endParaRPr>
          </a:p>
        </p:txBody>
      </p:sp>
      <p:sp>
        <p:nvSpPr>
          <p:cNvPr id="55299" name="Rectangle 2"/>
          <p:cNvSpPr>
            <a:spLocks noGrp="1" noRot="1" noChangeAspect="1" noChangeArrowheads="1" noTextEdit="1"/>
          </p:cNvSpPr>
          <p:nvPr>
            <p:ph type="sldImg"/>
          </p:nvPr>
        </p:nvSpPr>
        <p:spPr>
          <a:xfrm>
            <a:off x="993775" y="769938"/>
            <a:ext cx="5111750" cy="3833812"/>
          </a:xfrm>
          <a:ln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768FCE64-9C87-4F6F-A4C1-0CF001318FEF}" type="slidenum">
              <a:rPr kumimoji="0" lang="zh-CN" altLang="en-US" sz="1100">
                <a:latin typeface="Times New Roman" pitchFamily="18" charset="0"/>
              </a:rPr>
              <a:pPr/>
              <a:t>23</a:t>
            </a:fld>
            <a:endParaRPr kumimoji="0" lang="en-US" altLang="zh-CN" sz="1100">
              <a:latin typeface="Times New Roman" pitchFamily="18" charset="0"/>
            </a:endParaRPr>
          </a:p>
        </p:txBody>
      </p:sp>
      <p:sp>
        <p:nvSpPr>
          <p:cNvPr id="56323" name="Rectangle 2"/>
          <p:cNvSpPr>
            <a:spLocks noGrp="1" noRot="1" noChangeAspect="1" noChangeArrowheads="1" noTextEdit="1"/>
          </p:cNvSpPr>
          <p:nvPr>
            <p:ph type="sldImg"/>
          </p:nvPr>
        </p:nvSpPr>
        <p:spPr>
          <a:xfrm>
            <a:off x="993775" y="769938"/>
            <a:ext cx="5111750" cy="3833812"/>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幻灯片图像占位符 1"/>
          <p:cNvSpPr>
            <a:spLocks noGrp="1" noRot="1" noChangeAspect="1" noTextEdit="1"/>
          </p:cNvSpPr>
          <p:nvPr>
            <p:ph type="sldImg"/>
          </p:nvPr>
        </p:nvSpPr>
        <p:spPr>
          <a:xfrm>
            <a:off x="993775" y="769938"/>
            <a:ext cx="5111750" cy="3833812"/>
          </a:xfrm>
          <a:ln/>
        </p:spPr>
      </p:sp>
      <p:sp>
        <p:nvSpPr>
          <p:cNvPr id="2181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常见的两点误区：金融工程认为风险中性；在未满足可复制和无套利条件下随意使用定价公式</a:t>
            </a:r>
          </a:p>
        </p:txBody>
      </p:sp>
      <p:sp>
        <p:nvSpPr>
          <p:cNvPr id="218116" name="日期占位符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pitchFamily="34" charset="0"/>
                <a:ea typeface="宋体" charset="-122"/>
              </a:defRPr>
            </a:lvl1pPr>
            <a:lvl2pPr marL="801569" indent="-308296" defTabSz="822122" eaLnBrk="0" hangingPunct="0">
              <a:defRPr kumimoji="1" sz="2600">
                <a:solidFill>
                  <a:schemeClr val="tx1"/>
                </a:solidFill>
                <a:latin typeface="Tahoma" pitchFamily="34" charset="0"/>
                <a:ea typeface="宋体" charset="-122"/>
              </a:defRPr>
            </a:lvl2pPr>
            <a:lvl3pPr marL="1233183" indent="-246637" defTabSz="822122" eaLnBrk="0" hangingPunct="0">
              <a:defRPr kumimoji="1" sz="2600">
                <a:solidFill>
                  <a:schemeClr val="tx1"/>
                </a:solidFill>
                <a:latin typeface="Tahoma" pitchFamily="34" charset="0"/>
                <a:ea typeface="宋体" charset="-122"/>
              </a:defRPr>
            </a:lvl3pPr>
            <a:lvl4pPr marL="1726456" indent="-246637" defTabSz="822122" eaLnBrk="0" hangingPunct="0">
              <a:defRPr kumimoji="1" sz="2600">
                <a:solidFill>
                  <a:schemeClr val="tx1"/>
                </a:solidFill>
                <a:latin typeface="Tahoma" pitchFamily="34" charset="0"/>
                <a:ea typeface="宋体" charset="-122"/>
              </a:defRPr>
            </a:lvl4pPr>
            <a:lvl5pPr marL="2219729" indent="-246637" defTabSz="822122" eaLnBrk="0" hangingPunct="0">
              <a:defRPr kumimoji="1" sz="2600">
                <a:solidFill>
                  <a:schemeClr val="tx1"/>
                </a:solidFill>
                <a:latin typeface="Tahoma" pitchFamily="34" charset="0"/>
                <a:ea typeface="宋体" charset="-122"/>
              </a:defRPr>
            </a:lvl5pPr>
            <a:lvl6pPr marL="2713002" indent="-246637" defTabSz="822122" eaLnBrk="0" fontAlgn="base" hangingPunct="0">
              <a:spcBef>
                <a:spcPct val="0"/>
              </a:spcBef>
              <a:spcAft>
                <a:spcPct val="0"/>
              </a:spcAft>
              <a:defRPr kumimoji="1" sz="2600">
                <a:solidFill>
                  <a:schemeClr val="tx1"/>
                </a:solidFill>
                <a:latin typeface="Tahoma" pitchFamily="34" charset="0"/>
                <a:ea typeface="宋体" charset="-122"/>
              </a:defRPr>
            </a:lvl6pPr>
            <a:lvl7pPr marL="3206275" indent="-246637" defTabSz="822122" eaLnBrk="0" fontAlgn="base" hangingPunct="0">
              <a:spcBef>
                <a:spcPct val="0"/>
              </a:spcBef>
              <a:spcAft>
                <a:spcPct val="0"/>
              </a:spcAft>
              <a:defRPr kumimoji="1" sz="2600">
                <a:solidFill>
                  <a:schemeClr val="tx1"/>
                </a:solidFill>
                <a:latin typeface="Tahoma" pitchFamily="34" charset="0"/>
                <a:ea typeface="宋体" charset="-122"/>
              </a:defRPr>
            </a:lvl7pPr>
            <a:lvl8pPr marL="3699548" indent="-246637" defTabSz="822122" eaLnBrk="0" fontAlgn="base" hangingPunct="0">
              <a:spcBef>
                <a:spcPct val="0"/>
              </a:spcBef>
              <a:spcAft>
                <a:spcPct val="0"/>
              </a:spcAft>
              <a:defRPr kumimoji="1" sz="2600">
                <a:solidFill>
                  <a:schemeClr val="tx1"/>
                </a:solidFill>
                <a:latin typeface="Tahoma" pitchFamily="34" charset="0"/>
                <a:ea typeface="宋体" charset="-122"/>
              </a:defRPr>
            </a:lvl8pPr>
            <a:lvl9pPr marL="4192821" indent="-246637" defTabSz="822122" eaLnBrk="0" fontAlgn="base" hangingPunct="0">
              <a:spcBef>
                <a:spcPct val="0"/>
              </a:spcBef>
              <a:spcAft>
                <a:spcPct val="0"/>
              </a:spcAft>
              <a:defRPr kumimoji="1" sz="2600">
                <a:solidFill>
                  <a:schemeClr val="tx1"/>
                </a:solidFill>
                <a:latin typeface="Tahoma" pitchFamily="34" charset="0"/>
                <a:ea typeface="宋体" charset="-122"/>
              </a:defRPr>
            </a:lvl9pPr>
          </a:lstStyle>
          <a:p>
            <a:endParaRPr kumimoji="0" lang="zh-CN" altLang="en-US" sz="1100">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kumimoji="1" sz="2600">
                <a:solidFill>
                  <a:schemeClr val="tx1"/>
                </a:solidFill>
                <a:latin typeface="Tahoma" charset="0"/>
                <a:ea typeface="宋体" pitchFamily="2" charset="-122"/>
              </a:defRPr>
            </a:lvl1pPr>
            <a:lvl2pPr marL="801569" indent="-308296" defTabSz="822122" eaLnBrk="0" hangingPunct="0">
              <a:defRPr kumimoji="1" sz="2600">
                <a:solidFill>
                  <a:schemeClr val="tx1"/>
                </a:solidFill>
                <a:latin typeface="Tahoma" charset="0"/>
                <a:ea typeface="宋体" pitchFamily="2" charset="-122"/>
              </a:defRPr>
            </a:lvl2pPr>
            <a:lvl3pPr marL="1233183" indent="-246637" defTabSz="822122" eaLnBrk="0" hangingPunct="0">
              <a:defRPr kumimoji="1" sz="2600">
                <a:solidFill>
                  <a:schemeClr val="tx1"/>
                </a:solidFill>
                <a:latin typeface="Tahoma" charset="0"/>
                <a:ea typeface="宋体" pitchFamily="2" charset="-122"/>
              </a:defRPr>
            </a:lvl3pPr>
            <a:lvl4pPr marL="1726456" indent="-246637" defTabSz="822122" eaLnBrk="0" hangingPunct="0">
              <a:defRPr kumimoji="1" sz="2600">
                <a:solidFill>
                  <a:schemeClr val="tx1"/>
                </a:solidFill>
                <a:latin typeface="Tahoma" charset="0"/>
                <a:ea typeface="宋体" pitchFamily="2" charset="-122"/>
              </a:defRPr>
            </a:lvl4pPr>
            <a:lvl5pPr marL="2219729" indent="-246637" defTabSz="822122" eaLnBrk="0" hangingPunct="0">
              <a:defRPr kumimoji="1" sz="2600">
                <a:solidFill>
                  <a:schemeClr val="tx1"/>
                </a:solidFill>
                <a:latin typeface="Tahoma" charset="0"/>
                <a:ea typeface="宋体" pitchFamily="2" charset="-122"/>
              </a:defRPr>
            </a:lvl5pPr>
            <a:lvl6pPr marL="2713002" indent="-246637" defTabSz="822122" eaLnBrk="0" fontAlgn="base" hangingPunct="0">
              <a:spcBef>
                <a:spcPct val="0"/>
              </a:spcBef>
              <a:spcAft>
                <a:spcPct val="0"/>
              </a:spcAft>
              <a:defRPr kumimoji="1" sz="2600">
                <a:solidFill>
                  <a:schemeClr val="tx1"/>
                </a:solidFill>
                <a:latin typeface="Tahoma" charset="0"/>
                <a:ea typeface="宋体" pitchFamily="2" charset="-122"/>
              </a:defRPr>
            </a:lvl6pPr>
            <a:lvl7pPr marL="3206275" indent="-246637" defTabSz="822122" eaLnBrk="0" fontAlgn="base" hangingPunct="0">
              <a:spcBef>
                <a:spcPct val="0"/>
              </a:spcBef>
              <a:spcAft>
                <a:spcPct val="0"/>
              </a:spcAft>
              <a:defRPr kumimoji="1" sz="2600">
                <a:solidFill>
                  <a:schemeClr val="tx1"/>
                </a:solidFill>
                <a:latin typeface="Tahoma" charset="0"/>
                <a:ea typeface="宋体" pitchFamily="2" charset="-122"/>
              </a:defRPr>
            </a:lvl7pPr>
            <a:lvl8pPr marL="3699548" indent="-246637" defTabSz="822122" eaLnBrk="0" fontAlgn="base" hangingPunct="0">
              <a:spcBef>
                <a:spcPct val="0"/>
              </a:spcBef>
              <a:spcAft>
                <a:spcPct val="0"/>
              </a:spcAft>
              <a:defRPr kumimoji="1" sz="2600">
                <a:solidFill>
                  <a:schemeClr val="tx1"/>
                </a:solidFill>
                <a:latin typeface="Tahoma" charset="0"/>
                <a:ea typeface="宋体" pitchFamily="2" charset="-122"/>
              </a:defRPr>
            </a:lvl8pPr>
            <a:lvl9pPr marL="4192821" indent="-246637" defTabSz="822122" eaLnBrk="0" fontAlgn="base" hangingPunct="0">
              <a:spcBef>
                <a:spcPct val="0"/>
              </a:spcBef>
              <a:spcAft>
                <a:spcPct val="0"/>
              </a:spcAft>
              <a:defRPr kumimoji="1" sz="2600">
                <a:solidFill>
                  <a:schemeClr val="tx1"/>
                </a:solidFill>
                <a:latin typeface="Tahoma" charset="0"/>
                <a:ea typeface="宋体" pitchFamily="2" charset="-122"/>
              </a:defRPr>
            </a:lvl9pPr>
          </a:lstStyle>
          <a:p>
            <a:fld id="{0068D9A5-C04F-49DE-8E8D-CFCB7C06B19A}" type="slidenum">
              <a:rPr kumimoji="0" lang="en-US" altLang="zh-CN" sz="1100">
                <a:latin typeface="Times New Roman" pitchFamily="18" charset="0"/>
              </a:rPr>
              <a:pPr/>
              <a:t>39</a:t>
            </a:fld>
            <a:endParaRPr kumimoji="0" lang="en-US" altLang="zh-CN" sz="1100">
              <a:latin typeface="Times New Roman" pitchFamily="18" charset="0"/>
            </a:endParaRPr>
          </a:p>
        </p:txBody>
      </p:sp>
      <p:sp>
        <p:nvSpPr>
          <p:cNvPr id="60419" name="Rectangle 2"/>
          <p:cNvSpPr>
            <a:spLocks noGrp="1" noRot="1" noChangeAspect="1" noChangeArrowheads="1" noTextEdit="1"/>
          </p:cNvSpPr>
          <p:nvPr>
            <p:ph type="sldImg"/>
          </p:nvPr>
        </p:nvSpPr>
        <p:spPr>
          <a:xfrm>
            <a:off x="993775" y="769938"/>
            <a:ext cx="5111750" cy="3833812"/>
          </a:xfrm>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endParaRPr lang="en-CA"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zh-CN"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endParaRPr lang="zh-CN" altLang="en-US"/>
          </a:p>
        </p:txBody>
      </p:sp>
      <p:sp>
        <p:nvSpPr>
          <p:cNvPr id="27650"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a:t>单击此处编辑母版标题样式</a:t>
            </a:r>
          </a:p>
        </p:txBody>
      </p:sp>
      <p:sp>
        <p:nvSpPr>
          <p:cNvPr id="276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CN" altLang="en-US"/>
              <a:t>单击此处编辑母版副标题样式</a:t>
            </a:r>
          </a:p>
        </p:txBody>
      </p:sp>
      <p:sp>
        <p:nvSpPr>
          <p:cNvPr id="6" name="Rectangle 6"/>
          <p:cNvSpPr>
            <a:spLocks noGrp="1" noChangeArrowheads="1"/>
          </p:cNvSpPr>
          <p:nvPr>
            <p:ph type="sldNum" sz="quarter" idx="10"/>
          </p:nvPr>
        </p:nvSpPr>
        <p:spPr/>
        <p:txBody>
          <a:bodyPr/>
          <a:lstStyle>
            <a:lvl1pPr>
              <a:defRPr/>
            </a:lvl1pPr>
          </a:lstStyle>
          <a:p>
            <a:pPr>
              <a:defRPr/>
            </a:pPr>
            <a:fld id="{A80A7BD6-0756-4306-899B-D82EF9E81115}" type="slidenum">
              <a:rPr lang="en-US" altLang="zh-CN"/>
              <a:pPr>
                <a:defRPr/>
              </a:pPr>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25AAC66C-4E4E-4686-BA91-90CB50A8AAB6}" type="datetime10">
              <a:rPr lang="zh-CN" altLang="en-US" smtClean="0"/>
              <a:t>12:21</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t>Copyright © 2014 Zhenlong Zheng</a:t>
            </a:r>
            <a:endParaRPr lang="zh-CN" altLang="en-US" dirty="0"/>
          </a:p>
        </p:txBody>
      </p:sp>
      <p:sp>
        <p:nvSpPr>
          <p:cNvPr id="6" name="Rectangle 6"/>
          <p:cNvSpPr>
            <a:spLocks noGrp="1" noChangeArrowheads="1"/>
          </p:cNvSpPr>
          <p:nvPr>
            <p:ph type="sldNum" sz="quarter" idx="12"/>
          </p:nvPr>
        </p:nvSpPr>
        <p:spPr/>
        <p:txBody>
          <a:bodyPr/>
          <a:lstStyle>
            <a:lvl1pPr>
              <a:defRPr/>
            </a:lvl1pPr>
          </a:lstStyle>
          <a:p>
            <a:pPr>
              <a:defRPr/>
            </a:pPr>
            <a:fld id="{32AA4315-2EF1-433F-9E26-2CA697AEA04A}" type="slidenum">
              <a:rPr lang="en-US" altLang="zh-CN"/>
              <a:pPr>
                <a:defRPr/>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AD0162D2-6FDD-4883-B700-951C64F63B95}" type="datetime10">
              <a:rPr lang="zh-CN" altLang="en-US" smtClean="0"/>
              <a:t>12:21</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t>Copyright © 2014 Zhenlong Zheng</a:t>
            </a:r>
            <a:endParaRPr lang="zh-CN" altLang="en-US" dirty="0"/>
          </a:p>
        </p:txBody>
      </p:sp>
      <p:sp>
        <p:nvSpPr>
          <p:cNvPr id="6" name="Rectangle 6"/>
          <p:cNvSpPr>
            <a:spLocks noGrp="1" noChangeArrowheads="1"/>
          </p:cNvSpPr>
          <p:nvPr>
            <p:ph type="sldNum" sz="quarter" idx="12"/>
          </p:nvPr>
        </p:nvSpPr>
        <p:spPr/>
        <p:txBody>
          <a:bodyPr/>
          <a:lstStyle>
            <a:lvl1pPr>
              <a:defRPr/>
            </a:lvl1pPr>
          </a:lstStyle>
          <a:p>
            <a:pPr>
              <a:defRPr/>
            </a:pPr>
            <a:fld id="{E82C4072-683B-450A-8A75-FA7E444F4C0A}" type="slidenum">
              <a:rPr lang="en-US" altLang="zh-CN"/>
              <a:pPr>
                <a:defRPr/>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1600200"/>
            <a:ext cx="4194175"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194175"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301625" y="6245225"/>
            <a:ext cx="2289175" cy="476250"/>
          </a:xfrm>
          <a:prstGeom prst="rect">
            <a:avLst/>
          </a:prstGeom>
        </p:spPr>
        <p:txBody>
          <a:bodyPr/>
          <a:lstStyle>
            <a:lvl1pPr>
              <a:defRPr>
                <a:ea typeface="宋体" pitchFamily="2" charset="-122"/>
              </a:defRPr>
            </a:lvl1pPr>
          </a:lstStyle>
          <a:p>
            <a:pPr>
              <a:defRPr/>
            </a:pPr>
            <a:fld id="{051BF467-428A-42E4-8BA0-9851AC521506}" type="datetime10">
              <a:rPr lang="zh-CN" altLang="en-US" smtClean="0"/>
              <a:t>12:21</a:t>
            </a:fld>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pPr>
              <a:defRPr/>
            </a:pPr>
            <a:r>
              <a:rPr lang="en-US" altLang="zh-CN" smtClean="0"/>
              <a:t>Copyright © 2014 Zhenlong Zheng</a:t>
            </a:r>
            <a:endParaRPr lang="zh-CN" altLang="en-US" dirty="0"/>
          </a:p>
        </p:txBody>
      </p:sp>
      <p:sp>
        <p:nvSpPr>
          <p:cNvPr id="7" name="灯片编号占位符 6"/>
          <p:cNvSpPr>
            <a:spLocks noGrp="1"/>
          </p:cNvSpPr>
          <p:nvPr>
            <p:ph type="sldNum" sz="quarter" idx="12"/>
          </p:nvPr>
        </p:nvSpPr>
        <p:spPr>
          <a:xfrm>
            <a:off x="6553200" y="6245225"/>
            <a:ext cx="2289175" cy="476250"/>
          </a:xfrm>
        </p:spPr>
        <p:txBody>
          <a:bodyPr/>
          <a:lstStyle>
            <a:lvl1pPr>
              <a:defRPr/>
            </a:lvl1pPr>
          </a:lstStyle>
          <a:p>
            <a:pPr>
              <a:defRPr/>
            </a:pPr>
            <a:fld id="{5CC2B108-31DF-4FE0-8872-C4A8491C00B8}" type="slidenum">
              <a:rPr lang="en-US" altLang="zh-CN"/>
              <a:pPr>
                <a:defRPr/>
              </a:pPr>
              <a:t>‹#›</a:t>
            </a:fld>
            <a:endParaRPr lang="en-US" altLang="zh-CN"/>
          </a:p>
        </p:txBody>
      </p:sp>
    </p:spTree>
    <p:extLst>
      <p:ext uri="{BB962C8B-B14F-4D97-AF65-F5344CB8AC3E}">
        <p14:creationId xmlns:p14="http://schemas.microsoft.com/office/powerpoint/2010/main" val="88823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44376" y="1052736"/>
            <a:ext cx="8229600" cy="1584176"/>
          </a:xfrm>
        </p:spPr>
        <p:txBody>
          <a:bodyPr/>
          <a:lstStyle>
            <a:lvl1pPr algn="ctr" defTabSz="0">
              <a:defRPr sz="3600" b="1">
                <a:solidFill>
                  <a:srgbClr val="006600"/>
                </a:solidFill>
                <a:latin typeface="Adobe Jenson Pro Capt" pitchFamily="18" charset="0"/>
                <a:ea typeface="楷体" pitchFamily="49" charset="-122"/>
              </a:defRPr>
            </a:lvl1pPr>
          </a:lstStyle>
          <a:p>
            <a:r>
              <a:rPr lang="en-US" altLang="zh-CN" dirty="0" smtClean="0"/>
              <a:t/>
            </a:r>
            <a:br>
              <a:rPr lang="en-US" altLang="zh-CN" dirty="0" smtClean="0"/>
            </a:br>
            <a:r>
              <a:rPr lang="zh-CN" altLang="en-US" dirty="0" smtClean="0"/>
              <a:t>单击此处编辑章节标题</a:t>
            </a:r>
            <a:r>
              <a:rPr lang="en-US" altLang="zh-CN" dirty="0" smtClean="0"/>
              <a:t/>
            </a:r>
            <a:br>
              <a:rPr lang="en-US" altLang="zh-CN" dirty="0" smtClean="0"/>
            </a:br>
            <a:endParaRPr lang="zh-CN" altLang="en-US" dirty="0"/>
          </a:p>
        </p:txBody>
      </p:sp>
      <p:cxnSp>
        <p:nvCxnSpPr>
          <p:cNvPr id="12" name="直接连接符 11"/>
          <p:cNvCxnSpPr/>
          <p:nvPr/>
        </p:nvCxnSpPr>
        <p:spPr>
          <a:xfrm>
            <a:off x="13692" y="6525344"/>
            <a:ext cx="9144000"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14" name="标题 1"/>
          <p:cNvSpPr txBox="1">
            <a:spLocks/>
          </p:cNvSpPr>
          <p:nvPr/>
        </p:nvSpPr>
        <p:spPr bwMode="auto">
          <a:xfrm>
            <a:off x="457200" y="2852936"/>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3600" b="1">
                <a:latin typeface="楷体" pitchFamily="49" charset="-122"/>
                <a:ea typeface="楷体" pitchFamily="49" charset="-122"/>
              </a:defRPr>
            </a:lvl1pPr>
          </a:lstStyle>
          <a:p>
            <a:pPr eaLnBrk="0" hangingPunct="0">
              <a:defRPr/>
            </a:pPr>
            <a:r>
              <a:rPr lang="zh-CN" altLang="en-US" sz="2000" b="0" dirty="0" smtClean="0">
                <a:solidFill>
                  <a:srgbClr val="2A0015"/>
                </a:solidFill>
                <a:latin typeface="Adobe 楷体 Std R" pitchFamily="18" charset="-122"/>
                <a:ea typeface="Adobe 楷体 Std R" pitchFamily="18" charset="-122"/>
                <a:cs typeface="Arial" pitchFamily="34" charset="0"/>
              </a:rPr>
              <a:t>陈蓉</a:t>
            </a:r>
            <a:endParaRPr lang="en-US" altLang="zh-CN" sz="2000" b="0" kern="0" dirty="0" smtClean="0">
              <a:solidFill>
                <a:srgbClr val="663300"/>
              </a:solidFill>
              <a:latin typeface="Adobe Jenson Pro" pitchFamily="18" charset="0"/>
              <a:ea typeface="Adobe 黑体 Std R" pitchFamily="34" charset="-122"/>
            </a:endParaRPr>
          </a:p>
          <a:p>
            <a:pPr fontAlgn="auto">
              <a:spcBef>
                <a:spcPts val="0"/>
              </a:spcBef>
              <a:spcAft>
                <a:spcPts val="0"/>
              </a:spcAft>
              <a:defRPr/>
            </a:pPr>
            <a:r>
              <a:rPr lang="zh-CN" altLang="en-US" sz="1800" b="0" dirty="0" smtClean="0">
                <a:solidFill>
                  <a:srgbClr val="2A0015"/>
                </a:solidFill>
                <a:latin typeface="Adobe 楷体 Std R" pitchFamily="18" charset="-122"/>
                <a:ea typeface="Adobe 楷体 Std R" pitchFamily="18" charset="-122"/>
                <a:cs typeface="Arial" pitchFamily="34" charset="0"/>
              </a:rPr>
              <a:t>厦门大学金融系</a:t>
            </a:r>
            <a:endParaRPr lang="en-US" altLang="zh-CN" sz="1800" b="0" dirty="0" smtClean="0">
              <a:solidFill>
                <a:srgbClr val="2A0015"/>
              </a:solidFill>
              <a:latin typeface="Adobe 楷体 Std R" pitchFamily="18" charset="-122"/>
              <a:ea typeface="Adobe 楷体 Std R" pitchFamily="18" charset="-122"/>
              <a:cs typeface="Arial" pitchFamily="34" charset="0"/>
            </a:endParaRPr>
          </a:p>
          <a:p>
            <a:pPr fontAlgn="auto">
              <a:spcBef>
                <a:spcPts val="0"/>
              </a:spcBef>
              <a:spcAft>
                <a:spcPts val="0"/>
              </a:spcAft>
              <a:defRPr/>
            </a:pPr>
            <a:r>
              <a:rPr lang="zh-CN" altLang="en-US" sz="1800" b="0" dirty="0" smtClean="0">
                <a:solidFill>
                  <a:srgbClr val="2A0015"/>
                </a:solidFill>
                <a:latin typeface="Adobe 楷体 Std R" pitchFamily="18" charset="-122"/>
                <a:ea typeface="Adobe 楷体 Std R" pitchFamily="18" charset="-122"/>
                <a:cs typeface="Arial" pitchFamily="34" charset="0"/>
              </a:rPr>
              <a:t>厦门大学金融工程研究中心</a:t>
            </a:r>
            <a:endParaRPr lang="en-US" altLang="zh-CN" sz="1800" b="0" dirty="0" smtClean="0">
              <a:solidFill>
                <a:srgbClr val="2A0015"/>
              </a:solidFill>
              <a:latin typeface="Adobe 楷体 Std R" pitchFamily="18" charset="-122"/>
              <a:ea typeface="Adobe 楷体 Std R" pitchFamily="18" charset="-122"/>
              <a:cs typeface="Arial" pitchFamily="34" charset="0"/>
            </a:endParaRPr>
          </a:p>
          <a:p>
            <a:pPr fontAlgn="auto">
              <a:spcBef>
                <a:spcPts val="0"/>
              </a:spcBef>
              <a:spcAft>
                <a:spcPts val="0"/>
              </a:spcAft>
              <a:defRPr/>
            </a:pPr>
            <a:endParaRPr lang="en-US" altLang="zh-CN" sz="1800" dirty="0" smtClean="0">
              <a:solidFill>
                <a:srgbClr val="2A0015"/>
              </a:solidFill>
              <a:latin typeface="Adobe Jenson Pro Capt" pitchFamily="18" charset="0"/>
              <a:cs typeface="Arial" pitchFamily="34" charset="0"/>
            </a:endParaRPr>
          </a:p>
          <a:p>
            <a:pPr fontAlgn="auto">
              <a:spcBef>
                <a:spcPts val="0"/>
              </a:spcBef>
              <a:spcAft>
                <a:spcPts val="0"/>
              </a:spcAft>
              <a:defRPr/>
            </a:pPr>
            <a:r>
              <a:rPr lang="en-US" altLang="zh-CN" sz="1800" dirty="0" smtClean="0">
                <a:solidFill>
                  <a:srgbClr val="2A0015"/>
                </a:solidFill>
                <a:latin typeface="Adobe Jenson Pro Capt" pitchFamily="18" charset="0"/>
                <a:cs typeface="Arial" pitchFamily="34" charset="0"/>
              </a:rPr>
              <a:t>http:// aronge.net</a:t>
            </a:r>
          </a:p>
          <a:p>
            <a:pPr fontAlgn="auto">
              <a:spcBef>
                <a:spcPts val="0"/>
              </a:spcBef>
              <a:spcAft>
                <a:spcPts val="0"/>
              </a:spcAft>
              <a:defRPr/>
            </a:pPr>
            <a:r>
              <a:rPr lang="en-US" altLang="zh-CN" sz="1800" dirty="0" smtClean="0">
                <a:solidFill>
                  <a:srgbClr val="2A0015"/>
                </a:solidFill>
                <a:latin typeface="Adobe Jenson Pro Capt" pitchFamily="18" charset="0"/>
                <a:cs typeface="Arial" pitchFamily="34" charset="0"/>
              </a:rPr>
              <a:t>aronge@xmu.edu.cn</a:t>
            </a:r>
          </a:p>
          <a:p>
            <a:pPr fontAlgn="auto">
              <a:spcBef>
                <a:spcPts val="0"/>
              </a:spcBef>
              <a:spcAft>
                <a:spcPts val="0"/>
              </a:spcAft>
              <a:defRPr/>
            </a:pPr>
            <a:endParaRPr lang="en-US" altLang="zh-CN" sz="1800" dirty="0" smtClean="0">
              <a:solidFill>
                <a:srgbClr val="2A0015"/>
              </a:solidFill>
              <a:latin typeface="Adobe Jenson Pro Capt" pitchFamily="18" charset="0"/>
              <a:cs typeface="Arial" pitchFamily="34" charset="0"/>
            </a:endParaRPr>
          </a:p>
          <a:p>
            <a:pPr fontAlgn="auto">
              <a:spcBef>
                <a:spcPts val="0"/>
              </a:spcBef>
              <a:spcAft>
                <a:spcPts val="0"/>
              </a:spcAft>
              <a:defRPr/>
            </a:pPr>
            <a:endParaRPr lang="en-US" altLang="zh-CN" sz="1800" dirty="0" smtClean="0">
              <a:solidFill>
                <a:srgbClr val="2A0015"/>
              </a:solidFill>
              <a:latin typeface="Adobe Jenson Pro Capt" pitchFamily="18" charset="0"/>
              <a:cs typeface="Arial" pitchFamily="34" charset="0"/>
            </a:endParaRPr>
          </a:p>
          <a:p>
            <a:pPr>
              <a:defRPr/>
            </a:pPr>
            <a:endParaRPr lang="en-US" altLang="zh-CN" sz="1800" dirty="0" smtClean="0">
              <a:solidFill>
                <a:srgbClr val="2A0015"/>
              </a:solidFill>
              <a:latin typeface="Adobe Jenson Pro Capt" pitchFamily="18" charset="0"/>
              <a:cs typeface="Arial" pitchFamily="34" charset="0"/>
            </a:endParaRPr>
          </a:p>
          <a:p>
            <a:pPr>
              <a:defRPr/>
            </a:pPr>
            <a:endParaRPr lang="en-US" altLang="zh-CN" sz="1800" dirty="0" smtClean="0">
              <a:solidFill>
                <a:srgbClr val="2A0015"/>
              </a:solidFill>
              <a:latin typeface="Adobe Jenson Pro Capt" pitchFamily="18" charset="0"/>
              <a:cs typeface="Arial" pitchFamily="34" charset="0"/>
            </a:endParaRPr>
          </a:p>
          <a:p>
            <a:pPr>
              <a:defRPr/>
            </a:pPr>
            <a:endParaRPr lang="en-US" altLang="zh-CN" sz="1800" dirty="0" smtClean="0">
              <a:solidFill>
                <a:srgbClr val="000000">
                  <a:lumMod val="75000"/>
                  <a:lumOff val="25000"/>
                </a:srgbClr>
              </a:solidFill>
              <a:latin typeface="Adobe Jenson Pro Capt" pitchFamily="18" charset="0"/>
              <a:cs typeface="Arial" pitchFamily="34" charset="0"/>
            </a:endParaRPr>
          </a:p>
          <a:p>
            <a:pPr eaLnBrk="0" hangingPunct="0">
              <a:defRPr/>
            </a:pPr>
            <a:endParaRPr lang="en-US" altLang="zh-CN" sz="2400" b="0" kern="0" dirty="0" smtClean="0">
              <a:solidFill>
                <a:srgbClr val="006633"/>
              </a:solidFill>
              <a:latin typeface="Adobe Jenson Pro" pitchFamily="18" charset="0"/>
              <a:ea typeface="Adobe 黑体 Std R" pitchFamily="34" charset="-122"/>
            </a:endParaRPr>
          </a:p>
          <a:p>
            <a:pPr eaLnBrk="0" hangingPunct="0">
              <a:defRPr/>
            </a:pPr>
            <a:endParaRPr lang="zh-CN" altLang="en-US" sz="2400" b="0" kern="0" dirty="0">
              <a:solidFill>
                <a:srgbClr val="006633"/>
              </a:solidFill>
              <a:cs typeface="+mj-cs"/>
            </a:endParaRPr>
          </a:p>
        </p:txBody>
      </p:sp>
      <p:pic>
        <p:nvPicPr>
          <p:cNvPr id="29" name="图片 28" descr="11824837100.jpg"/>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sharpenSoften amount="50000"/>
                    </a14:imgEffect>
                    <a14:imgEffect>
                      <a14:saturation sat="400000"/>
                    </a14:imgEffect>
                  </a14:imgLayer>
                </a14:imgProps>
              </a:ext>
            </a:extLst>
          </a:blip>
          <a:stretch>
            <a:fillRect/>
          </a:stretch>
        </p:blipFill>
        <p:spPr>
          <a:xfrm>
            <a:off x="3851920" y="4725144"/>
            <a:ext cx="1556792" cy="1556792"/>
          </a:xfrm>
          <a:prstGeom prst="rect">
            <a:avLst/>
          </a:prstGeom>
          <a:ln>
            <a:noFill/>
          </a:ln>
        </p:spPr>
      </p:pic>
      <p:sp>
        <p:nvSpPr>
          <p:cNvPr id="30" name="TextBox 29"/>
          <p:cNvSpPr txBox="1"/>
          <p:nvPr userDrawn="1"/>
        </p:nvSpPr>
        <p:spPr>
          <a:xfrm>
            <a:off x="2595232" y="6522366"/>
            <a:ext cx="4425040" cy="307777"/>
          </a:xfrm>
          <a:prstGeom prst="rect">
            <a:avLst/>
          </a:prstGeom>
          <a:noFill/>
        </p:spPr>
        <p:txBody>
          <a:bodyPr wrap="square" rtlCol="0">
            <a:spAutoFit/>
          </a:bodyPr>
          <a:lstStyle/>
          <a:p>
            <a:pPr algn="r" fontAlgn="auto">
              <a:spcBef>
                <a:spcPts val="0"/>
              </a:spcBef>
              <a:spcAft>
                <a:spcPts val="0"/>
              </a:spcAft>
              <a:defRPr/>
            </a:pPr>
            <a:r>
              <a:rPr lang="en-US" altLang="zh-CN" sz="1400" dirty="0" smtClean="0">
                <a:solidFill>
                  <a:srgbClr val="2A0015"/>
                </a:solidFill>
                <a:latin typeface="Adobe Jenson Pro" pitchFamily="18" charset="0"/>
                <a:ea typeface="Adobe 黑体 Std R" pitchFamily="34" charset="-122"/>
              </a:rPr>
              <a:t>CFA-XMUFEC  </a:t>
            </a:r>
            <a:r>
              <a:rPr lang="zh-CN" altLang="en-US" sz="1400" dirty="0" smtClean="0">
                <a:solidFill>
                  <a:srgbClr val="2A0015"/>
                </a:solidFill>
                <a:latin typeface="Adobe 楷体 Std R" pitchFamily="18" charset="-122"/>
                <a:ea typeface="Adobe 楷体 Std R" pitchFamily="18" charset="-122"/>
              </a:rPr>
              <a:t>金融衍生品高级研修班       </a:t>
            </a:r>
            <a:r>
              <a:rPr lang="en-US" altLang="zh-CN" sz="1400" dirty="0" smtClean="0">
                <a:solidFill>
                  <a:srgbClr val="2A0015"/>
                </a:solidFill>
                <a:latin typeface="Adobe Jenson Pro" pitchFamily="18" charset="0"/>
                <a:ea typeface="Adobe 楷体 Std R" pitchFamily="18" charset="-122"/>
              </a:rPr>
              <a:t>2013</a:t>
            </a:r>
            <a:r>
              <a:rPr lang="zh-CN" altLang="en-US" sz="1400" dirty="0" smtClean="0">
                <a:solidFill>
                  <a:srgbClr val="2A0015"/>
                </a:solidFill>
                <a:latin typeface="Adobe Jenson Pro" pitchFamily="18" charset="0"/>
                <a:ea typeface="Adobe 楷体 Std R" pitchFamily="18" charset="-122"/>
              </a:rPr>
              <a:t>年</a:t>
            </a:r>
            <a:r>
              <a:rPr lang="en-US" altLang="zh-CN" sz="1400" dirty="0" smtClean="0">
                <a:solidFill>
                  <a:srgbClr val="2A0015"/>
                </a:solidFill>
                <a:latin typeface="Adobe Jenson Pro" pitchFamily="18" charset="0"/>
                <a:ea typeface="Adobe 楷体 Std R" pitchFamily="18" charset="-122"/>
              </a:rPr>
              <a:t>9</a:t>
            </a:r>
            <a:r>
              <a:rPr lang="zh-CN" altLang="en-US" sz="1400" dirty="0" smtClean="0">
                <a:solidFill>
                  <a:srgbClr val="2A0015"/>
                </a:solidFill>
                <a:latin typeface="Adobe Jenson Pro" pitchFamily="18" charset="0"/>
                <a:ea typeface="Adobe 楷体 Std R" pitchFamily="18" charset="-122"/>
              </a:rPr>
              <a:t>月</a:t>
            </a:r>
          </a:p>
        </p:txBody>
      </p:sp>
    </p:spTree>
    <p:extLst>
      <p:ext uri="{BB962C8B-B14F-4D97-AF65-F5344CB8AC3E}">
        <p14:creationId xmlns:p14="http://schemas.microsoft.com/office/powerpoint/2010/main" val="852117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210961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7544" y="332656"/>
            <a:ext cx="8229600" cy="846931"/>
          </a:xfrm>
        </p:spPr>
        <p:txBody>
          <a:bodyPr bIns="36000" anchor="b"/>
          <a:lstStyle>
            <a:lvl1pPr>
              <a:defRPr>
                <a:latin typeface="Adobe Jenson Pro Capt" pitchFamily="18" charset="0"/>
                <a:ea typeface="Adobe 黑体 Std R" pitchFamily="34" charset="-122"/>
              </a:defRPr>
            </a:lvl1pPr>
          </a:lstStyle>
          <a:p>
            <a:r>
              <a:rPr lang="zh-TW" altLang="en-US" dirty="0" smtClean="0"/>
              <a:t>按一下此處編輯母版標題樣式</a:t>
            </a:r>
            <a:endParaRPr lang="zh-CN" altLang="en-US" dirty="0"/>
          </a:p>
        </p:txBody>
      </p:sp>
      <p:sp>
        <p:nvSpPr>
          <p:cNvPr id="3" name="内容占位符 2"/>
          <p:cNvSpPr>
            <a:spLocks noGrp="1"/>
          </p:cNvSpPr>
          <p:nvPr>
            <p:ph idx="1" hasCustomPrompt="1"/>
          </p:nvPr>
        </p:nvSpPr>
        <p:spPr>
          <a:xfrm>
            <a:off x="457200" y="1340768"/>
            <a:ext cx="8229600" cy="5184576"/>
          </a:xfrm>
        </p:spPr>
        <p:txBody>
          <a:bodyPr/>
          <a:lstStyle>
            <a:lvl1pPr marL="342900" indent="-342900">
              <a:spcBef>
                <a:spcPts val="800"/>
              </a:spcBef>
              <a:buClr>
                <a:schemeClr val="accent6">
                  <a:lumMod val="75000"/>
                </a:schemeClr>
              </a:buClr>
              <a:buFontTx/>
              <a:buBlip>
                <a:blip r:embed="rId2"/>
              </a:buBlip>
              <a:defRPr baseline="0">
                <a:latin typeface="Adobe Jenson Pro" pitchFamily="18" charset="0"/>
                <a:ea typeface="Adobe 楷体 Std R" pitchFamily="18" charset="-122"/>
              </a:defRPr>
            </a:lvl1pPr>
            <a:lvl2pPr marL="669925" indent="-325438">
              <a:spcBef>
                <a:spcPts val="800"/>
              </a:spcBef>
              <a:buFontTx/>
              <a:buBlip>
                <a:blip r:embed="rId2"/>
              </a:buBlip>
              <a:defRPr baseline="0">
                <a:latin typeface="Adobe Jenson Pro" pitchFamily="18" charset="0"/>
                <a:ea typeface="Adobe 楷体 Std R" pitchFamily="18" charset="-122"/>
              </a:defRPr>
            </a:lvl2pPr>
            <a:lvl3pPr marL="1022350" indent="-350838">
              <a:spcBef>
                <a:spcPts val="800"/>
              </a:spcBef>
              <a:buFontTx/>
              <a:buBlip>
                <a:blip r:embed="rId2"/>
              </a:buBlip>
              <a:defRPr baseline="0">
                <a:latin typeface="Adobe Jenson Pro" pitchFamily="18" charset="0"/>
                <a:ea typeface="Adobe 楷体 Std R" pitchFamily="18" charset="-122"/>
              </a:defRPr>
            </a:lvl3pPr>
            <a:lvl4pPr marL="1339850" indent="-315913">
              <a:spcBef>
                <a:spcPts val="800"/>
              </a:spcBef>
              <a:buFontTx/>
              <a:buBlip>
                <a:blip r:embed="rId2"/>
              </a:buBlip>
              <a:defRPr baseline="0">
                <a:latin typeface="Adobe Jenson Pro" pitchFamily="18" charset="0"/>
                <a:ea typeface="Adobe 楷体 Std R" pitchFamily="18" charset="-122"/>
              </a:defRPr>
            </a:lvl4pPr>
            <a:lvl5pPr marL="1681163" indent="-339725">
              <a:spcBef>
                <a:spcPts val="800"/>
              </a:spcBef>
              <a:buFontTx/>
              <a:buBlip>
                <a:blip r:embed="rId2"/>
              </a:buBlip>
              <a:defRPr baseline="0">
                <a:latin typeface="Adobe Jenson Pro" pitchFamily="18" charset="0"/>
                <a:ea typeface="Adobe 楷体 Std R" pitchFamily="18" charset="-122"/>
              </a:defRPr>
            </a:lvl5pPr>
          </a:lstStyle>
          <a:p>
            <a:pPr lvl="0"/>
            <a:r>
              <a:rPr lang="zh-TW" altLang="en-US" dirty="0" smtClean="0"/>
              <a:t>按一下此處編輯母版文本樣式</a:t>
            </a:r>
            <a:endParaRPr lang="zh-CN" altLang="en-US" dirty="0" smtClean="0"/>
          </a:p>
          <a:p>
            <a:pPr lvl="1"/>
            <a:r>
              <a:rPr lang="zh-CN" altLang="en-US" dirty="0" smtClean="0"/>
              <a:t>第二級</a:t>
            </a:r>
          </a:p>
          <a:p>
            <a:pPr lvl="2"/>
            <a:r>
              <a:rPr lang="zh-CN" altLang="en-US" dirty="0" smtClean="0"/>
              <a:t>第三級</a:t>
            </a:r>
          </a:p>
          <a:p>
            <a:pPr lvl="3"/>
            <a:r>
              <a:rPr lang="zh-CN" altLang="en-US" dirty="0" smtClean="0"/>
              <a:t>第四級</a:t>
            </a:r>
          </a:p>
          <a:p>
            <a:pPr lvl="4"/>
            <a:r>
              <a:rPr lang="zh-CN" altLang="en-US" dirty="0" smtClean="0"/>
              <a:t>第五級</a:t>
            </a:r>
            <a:endParaRPr lang="zh-CN" altLang="en-US" dirty="0"/>
          </a:p>
        </p:txBody>
      </p:sp>
      <p:sp>
        <p:nvSpPr>
          <p:cNvPr id="6" name="Rectangle 6"/>
          <p:cNvSpPr>
            <a:spLocks noGrp="1" noChangeArrowheads="1"/>
          </p:cNvSpPr>
          <p:nvPr>
            <p:ph type="sldNum" sz="quarter" idx="12"/>
          </p:nvPr>
        </p:nvSpPr>
        <p:spPr>
          <a:ln/>
        </p:spPr>
        <p:txBody>
          <a:bodyPr/>
          <a:lstStyle>
            <a:lvl1pPr>
              <a:defRPr>
                <a:solidFill>
                  <a:schemeClr val="tx1">
                    <a:lumMod val="50000"/>
                    <a:lumOff val="50000"/>
                  </a:schemeClr>
                </a:solidFill>
                <a:latin typeface="Adobe Jenson Pro Capt" pitchFamily="18" charset="0"/>
              </a:defRPr>
            </a:lvl1pPr>
          </a:lstStyle>
          <a:p>
            <a:fld id="{0C913308-F349-4B6D-A68A-DD1791B4A57B}" type="slidenum">
              <a:rPr lang="zh-CN" altLang="en-US" smtClean="0">
                <a:solidFill>
                  <a:srgbClr val="000000">
                    <a:lumMod val="50000"/>
                    <a:lumOff val="50000"/>
                  </a:srgbClr>
                </a:solidFill>
              </a:rPr>
              <a:pPr/>
              <a:t>‹#›</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2271484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83568" y="2492896"/>
            <a:ext cx="7772400" cy="1362075"/>
          </a:xfrm>
        </p:spPr>
        <p:txBody>
          <a:bodyPr/>
          <a:lstStyle>
            <a:lvl1pPr algn="l">
              <a:defRPr sz="4000" b="0" cap="all" baseline="0">
                <a:solidFill>
                  <a:srgbClr val="002060"/>
                </a:solidFill>
                <a:latin typeface="Adobe Jenson Pro" pitchFamily="18" charset="0"/>
              </a:defRPr>
            </a:lvl1pPr>
          </a:lstStyle>
          <a:p>
            <a:r>
              <a:rPr lang="zh-CN" altLang="en-US" dirty="0" smtClean="0"/>
              <a:t>    单击此处编辑母版标题样式</a:t>
            </a:r>
            <a:endParaRPr lang="zh-CN" altLang="en-US" dirty="0"/>
          </a:p>
        </p:txBody>
      </p:sp>
      <p:sp>
        <p:nvSpPr>
          <p:cNvPr id="3" name="文本占位符 2"/>
          <p:cNvSpPr>
            <a:spLocks noGrp="1"/>
          </p:cNvSpPr>
          <p:nvPr>
            <p:ph type="body" idx="1"/>
          </p:nvPr>
        </p:nvSpPr>
        <p:spPr>
          <a:xfrm>
            <a:off x="683568" y="4077072"/>
            <a:ext cx="7772400" cy="1500187"/>
          </a:xfrm>
        </p:spPr>
        <p:txBody>
          <a:bodyPr anchor="t"/>
          <a:lstStyle>
            <a:lvl1pPr marL="0" indent="0">
              <a:buNone/>
              <a:defRPr sz="3600" b="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smtClean="0"/>
              <a:t>单击此处编辑母版文本样式</a:t>
            </a:r>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750322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77253379-C08C-4FA8-AAFE-0D1A5DA9C734}" type="datetime10">
              <a:rPr lang="zh-CN" altLang="en-US" smtClean="0">
                <a:solidFill>
                  <a:srgbClr val="000000"/>
                </a:solidFill>
              </a:rPr>
              <a:t>12:21</a:t>
            </a:fld>
            <a:endParaRPr lang="zh-CN" altLang="en-US">
              <a:solidFill>
                <a:srgbClr val="000000"/>
              </a:solidFill>
            </a:endParaRPr>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2014 Zhenlong Zheng</a:t>
            </a: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760733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70B21D51-BFA7-410D-ADD9-84BD32B310E7}" type="datetime10">
              <a:rPr lang="zh-CN" altLang="en-US" smtClean="0">
                <a:solidFill>
                  <a:srgbClr val="000000"/>
                </a:solidFill>
              </a:rPr>
              <a:t>12:21</a:t>
            </a:fld>
            <a:endParaRPr lang="zh-CN" altLang="en-US">
              <a:solidFill>
                <a:srgbClr val="000000"/>
              </a:solidFill>
            </a:endParaRPr>
          </a:p>
        </p:txBody>
      </p:sp>
      <p:sp>
        <p:nvSpPr>
          <p:cNvPr id="8"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2014 Zhenlong Zheng</a:t>
            </a:r>
            <a:endParaRPr lang="zh-C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833030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EF1DF495-C168-4037-9F19-CAE138CF9300}" type="datetime10">
              <a:rPr lang="zh-CN" altLang="en-US" smtClean="0">
                <a:solidFill>
                  <a:srgbClr val="000000"/>
                </a:solidFill>
              </a:rPr>
              <a:t>12:21</a:t>
            </a:fld>
            <a:endParaRPr lang="zh-CN" altLang="en-US">
              <a:solidFill>
                <a:srgbClr val="000000"/>
              </a:solidFill>
            </a:endParaRPr>
          </a:p>
        </p:txBody>
      </p:sp>
      <p:sp>
        <p:nvSpPr>
          <p:cNvPr id="4"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2014 Zhenlong Zheng</a:t>
            </a:r>
            <a:endParaRPr lang="zh-C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743600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dobe Jenson Pro" pitchFamily="18" charset="0"/>
                <a:ea typeface="+mn-ea"/>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Adobe Jenson Pro" pitchFamily="18" charset="0"/>
                <a:ea typeface="华文细黑" pitchFamily="2" charset="-122"/>
              </a:defRPr>
            </a:lvl1pPr>
            <a:lvl2pPr>
              <a:defRPr>
                <a:latin typeface="Adobe Jenson Pro" pitchFamily="18" charset="0"/>
                <a:ea typeface="华文细黑" pitchFamily="2" charset="-122"/>
              </a:defRPr>
            </a:lvl2pPr>
            <a:lvl3pPr>
              <a:defRPr>
                <a:latin typeface="Adobe Jenson Pro" pitchFamily="18" charset="0"/>
                <a:ea typeface="华文细黑" pitchFamily="2" charset="-122"/>
              </a:defRPr>
            </a:lvl3pPr>
            <a:lvl4pPr>
              <a:defRPr>
                <a:latin typeface="Adobe Jenson Pro" pitchFamily="18" charset="0"/>
                <a:ea typeface="华文细黑" pitchFamily="2" charset="-122"/>
              </a:defRPr>
            </a:lvl4pPr>
            <a:lvl5pPr>
              <a:defRPr>
                <a:latin typeface="Adobe Jenson Pro" pitchFamily="18" charset="0"/>
                <a:ea typeface="华文细黑"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AE200E1C-0CDD-4E73-8084-3E17B34BF971}" type="datetime10">
              <a:rPr lang="zh-CN" altLang="en-US" smtClean="0"/>
              <a:t>12:21</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r>
              <a:rPr lang="en-US" altLang="zh-CN" dirty="0" smtClean="0"/>
              <a:t>Copyright © 2014 </a:t>
            </a:r>
            <a:r>
              <a:rPr lang="en-US" altLang="zh-CN" dirty="0" err="1" smtClean="0"/>
              <a:t>Zhenlong</a:t>
            </a:r>
            <a:r>
              <a:rPr lang="en-US" altLang="zh-CN" dirty="0" smtClean="0"/>
              <a:t> Zheng</a:t>
            </a:r>
            <a:endParaRPr lang="zh-CN" altLang="en-US" dirty="0"/>
          </a:p>
        </p:txBody>
      </p:sp>
      <p:sp>
        <p:nvSpPr>
          <p:cNvPr id="6" name="Rectangle 6"/>
          <p:cNvSpPr>
            <a:spLocks noGrp="1" noChangeArrowheads="1"/>
          </p:cNvSpPr>
          <p:nvPr>
            <p:ph type="sldNum" sz="quarter" idx="12"/>
          </p:nvPr>
        </p:nvSpPr>
        <p:spPr/>
        <p:txBody>
          <a:bodyPr/>
          <a:lstStyle>
            <a:lvl1pPr>
              <a:defRPr/>
            </a:lvl1pPr>
          </a:lstStyle>
          <a:p>
            <a:pPr>
              <a:defRPr/>
            </a:pPr>
            <a:fld id="{19DFB378-7606-41DD-BDB8-11DE839DDBEA}" type="slidenum">
              <a:rPr lang="en-US" altLang="zh-CN"/>
              <a:pPr>
                <a:defRPr/>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670901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609044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695CB626-FBB3-459B-8FE3-53039BF744E2}" type="datetime10">
              <a:rPr lang="zh-CN" altLang="en-US" smtClean="0">
                <a:solidFill>
                  <a:srgbClr val="000000"/>
                </a:solidFill>
              </a:rPr>
              <a:t>12:21</a:t>
            </a:fld>
            <a:endParaRPr lang="zh-CN" altLang="en-US">
              <a:solidFill>
                <a:srgbClr val="000000"/>
              </a:solidFill>
            </a:endParaRPr>
          </a:p>
        </p:txBody>
      </p:sp>
      <p:sp>
        <p:nvSpPr>
          <p:cNvPr id="3"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2014 Zhenlong Zheng</a:t>
            </a:r>
            <a:endParaRPr lang="zh-C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67331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FF8317BE-FE28-4691-9B65-7A7291284C28}" type="datetime10">
              <a:rPr lang="zh-CN" altLang="en-US" smtClean="0">
                <a:solidFill>
                  <a:srgbClr val="000000"/>
                </a:solidFill>
              </a:rPr>
              <a:t>12:21</a:t>
            </a:fld>
            <a:endParaRPr lang="zh-CN" altLang="en-US">
              <a:solidFill>
                <a:srgbClr val="000000"/>
              </a:solidFill>
            </a:endParaRPr>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2014 Zhenlong Zheng</a:t>
            </a: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522621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6B3E6EC2-EACB-4727-A9D7-09A14E4A1792}" type="datetime10">
              <a:rPr lang="zh-CN" altLang="en-US" smtClean="0">
                <a:solidFill>
                  <a:srgbClr val="000000"/>
                </a:solidFill>
              </a:rPr>
              <a:t>12:21</a:t>
            </a:fld>
            <a:endParaRPr lang="zh-CN" altLang="en-US">
              <a:solidFill>
                <a:srgbClr val="000000"/>
              </a:solidFill>
            </a:endParaRPr>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2014 Zhenlong Zheng</a:t>
            </a: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972449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D6C4DD77-0A5C-4373-88D7-358B2B1D52E0}" type="datetime10">
              <a:rPr lang="zh-CN" altLang="en-US" smtClean="0">
                <a:solidFill>
                  <a:srgbClr val="000000"/>
                </a:solidFill>
              </a:rPr>
              <a:t>12:21</a:t>
            </a:fld>
            <a:endParaRPr lang="zh-CN" altLang="en-US">
              <a:solidFill>
                <a:srgbClr val="000000"/>
              </a:solidFill>
            </a:endParaRPr>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2014 Zhenlong Zheng</a:t>
            </a: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6259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fld id="{EDD75FEA-110C-4D12-A53B-3DF6A2F3D9CB}" type="datetime10">
              <a:rPr lang="zh-CN" altLang="en-US" smtClean="0">
                <a:solidFill>
                  <a:srgbClr val="000000"/>
                </a:solidFill>
              </a:rPr>
              <a:t>12:21</a:t>
            </a:fld>
            <a:endParaRPr lang="zh-CN" altLang="en-US">
              <a:solidFill>
                <a:srgbClr val="000000"/>
              </a:solidFill>
            </a:endParaRPr>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smtClean="0">
                <a:solidFill>
                  <a:srgbClr val="000000"/>
                </a:solidFill>
              </a:rPr>
              <a:t>Copyright © 2014 Zhenlong Zheng</a:t>
            </a: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386728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0867" y="14520"/>
            <a:ext cx="2565366" cy="113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83894"/>
            <a:ext cx="9144000" cy="22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a:xfrm>
            <a:off x="2051720" y="2636912"/>
            <a:ext cx="5688631" cy="1569660"/>
          </a:xfrm>
          <a:prstGeom prst="rect">
            <a:avLst/>
          </a:prstGeom>
          <a:noFill/>
        </p:spPr>
        <p:txBody>
          <a:bodyPr wrap="square" rtlCol="0">
            <a:spAutoFit/>
          </a:bodyPr>
          <a:lstStyle/>
          <a:p>
            <a:r>
              <a:rPr lang="en-US" altLang="zh-CN" sz="9600" dirty="0" smtClean="0">
                <a:solidFill>
                  <a:srgbClr val="000000"/>
                </a:solidFill>
                <a:latin typeface="Bradley Hand ITC" pitchFamily="66" charset="0"/>
                <a:ea typeface="Adobe 仿宋 Std R" pitchFamily="18" charset="-122"/>
                <a:cs typeface="Arial Unicode MS" pitchFamily="34" charset="-122"/>
              </a:rPr>
              <a:t>The End.</a:t>
            </a:r>
            <a:endParaRPr lang="zh-CN" altLang="en-US" sz="9600" dirty="0">
              <a:solidFill>
                <a:srgbClr val="000000"/>
              </a:solidFill>
              <a:latin typeface="Bradley Hand ITC" pitchFamily="66" charset="0"/>
              <a:ea typeface="Adobe 仿宋 Std R" pitchFamily="18" charset="-122"/>
              <a:cs typeface="Arial Unicode MS" pitchFamily="34" charset="-122"/>
            </a:endParaRPr>
          </a:p>
        </p:txBody>
      </p:sp>
      <p:sp>
        <p:nvSpPr>
          <p:cNvPr id="18" name="矩形 17"/>
          <p:cNvSpPr/>
          <p:nvPr userDrawn="1"/>
        </p:nvSpPr>
        <p:spPr>
          <a:xfrm>
            <a:off x="395536" y="1052736"/>
            <a:ext cx="83529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矩形 1"/>
          <p:cNvSpPr/>
          <p:nvPr userDrawn="1"/>
        </p:nvSpPr>
        <p:spPr>
          <a:xfrm>
            <a:off x="8172400" y="6394471"/>
            <a:ext cx="973833" cy="463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176525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1600200"/>
            <a:ext cx="4194175"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194175"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301625" y="6245225"/>
            <a:ext cx="2289175" cy="476250"/>
          </a:xfrm>
          <a:prstGeom prst="rect">
            <a:avLst/>
          </a:prstGeom>
        </p:spPr>
        <p:txBody>
          <a:bodyPr/>
          <a:lstStyle>
            <a:lvl1pPr>
              <a:defRPr>
                <a:ea typeface="宋体" pitchFamily="2" charset="-122"/>
              </a:defRPr>
            </a:lvl1pPr>
          </a:lstStyle>
          <a:p>
            <a:pPr>
              <a:defRPr/>
            </a:pPr>
            <a:fld id="{7A50D865-9EBE-4151-8DC7-8C2E8B7F2C2E}" type="datetime10">
              <a:rPr lang="zh-CN" altLang="en-US" smtClean="0">
                <a:solidFill>
                  <a:srgbClr val="000000"/>
                </a:solidFill>
              </a:rPr>
              <a:t>12:21</a:t>
            </a:fld>
            <a:endParaRPr lang="en-US" altLang="zh-CN">
              <a:solidFill>
                <a:srgbClr val="000000"/>
              </a:solidFill>
            </a:endParaRPr>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lvl1pPr>
          </a:lstStyle>
          <a:p>
            <a:pPr>
              <a:defRPr/>
            </a:pPr>
            <a:r>
              <a:rPr lang="en-US" altLang="zh-CN" smtClean="0">
                <a:solidFill>
                  <a:srgbClr val="000000"/>
                </a:solidFill>
              </a:rPr>
              <a:t>Copyright © 2014 Zhenlong Zheng</a:t>
            </a:r>
            <a:endParaRPr lang="zh-CN" altLang="en-US" dirty="0">
              <a:solidFill>
                <a:srgbClr val="000000"/>
              </a:solidFill>
            </a:endParaRPr>
          </a:p>
        </p:txBody>
      </p:sp>
      <p:sp>
        <p:nvSpPr>
          <p:cNvPr id="7" name="灯片编号占位符 6"/>
          <p:cNvSpPr>
            <a:spLocks noGrp="1"/>
          </p:cNvSpPr>
          <p:nvPr>
            <p:ph type="sldNum" sz="quarter" idx="12"/>
          </p:nvPr>
        </p:nvSpPr>
        <p:spPr>
          <a:xfrm>
            <a:off x="6553200" y="6245225"/>
            <a:ext cx="2289175" cy="476250"/>
          </a:xfrm>
        </p:spPr>
        <p:txBody>
          <a:bodyPr/>
          <a:lstStyle>
            <a:lvl1pPr>
              <a:defRPr/>
            </a:lvl1pPr>
          </a:lstStyle>
          <a:p>
            <a:pPr>
              <a:defRPr/>
            </a:pPr>
            <a:fld id="{5CC2B108-31DF-4FE0-8872-C4A8491C00B8}" type="slidenum">
              <a:rPr lang="en-US" altLang="zh-CN"/>
              <a:pPr>
                <a:defRPr/>
              </a:pPr>
              <a:t>‹#›</a:t>
            </a:fld>
            <a:endParaRPr lang="en-US" altLang="zh-CN"/>
          </a:p>
        </p:txBody>
      </p:sp>
    </p:spTree>
    <p:extLst>
      <p:ext uri="{BB962C8B-B14F-4D97-AF65-F5344CB8AC3E}">
        <p14:creationId xmlns:p14="http://schemas.microsoft.com/office/powerpoint/2010/main" val="454139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34509" y="1196752"/>
            <a:ext cx="8229600" cy="1584176"/>
          </a:xfrm>
        </p:spPr>
        <p:txBody>
          <a:bodyPr/>
          <a:lstStyle>
            <a:lvl1pPr algn="ctr" defTabSz="0">
              <a:defRPr sz="3600" b="1">
                <a:solidFill>
                  <a:srgbClr val="006600"/>
                </a:solidFill>
                <a:latin typeface="Adobe Jenson Pro Capt" pitchFamily="18" charset="0"/>
                <a:ea typeface="楷体" pitchFamily="49" charset="-122"/>
              </a:defRPr>
            </a:lvl1pPr>
          </a:lstStyle>
          <a:p>
            <a:r>
              <a:rPr lang="en-US" altLang="zh-CN" dirty="0" smtClean="0"/>
              <a:t/>
            </a:r>
            <a:br>
              <a:rPr lang="en-US" altLang="zh-CN" dirty="0" smtClean="0"/>
            </a:br>
            <a:r>
              <a:rPr lang="zh-CN" altLang="en-US" dirty="0" smtClean="0"/>
              <a:t>单击此处编辑章节标题</a:t>
            </a:r>
            <a:r>
              <a:rPr lang="en-US" altLang="zh-CN" dirty="0" smtClean="0"/>
              <a:t/>
            </a:r>
            <a:br>
              <a:rPr lang="en-US" altLang="zh-CN" dirty="0" smtClean="0"/>
            </a:br>
            <a:endParaRPr lang="zh-CN" altLang="en-US" dirty="0"/>
          </a:p>
        </p:txBody>
      </p:sp>
      <p:cxnSp>
        <p:nvCxnSpPr>
          <p:cNvPr id="12" name="直接连接符 11"/>
          <p:cNvCxnSpPr/>
          <p:nvPr/>
        </p:nvCxnSpPr>
        <p:spPr>
          <a:xfrm>
            <a:off x="13692" y="6525344"/>
            <a:ext cx="9144000"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14" name="标题 1"/>
          <p:cNvSpPr txBox="1">
            <a:spLocks/>
          </p:cNvSpPr>
          <p:nvPr/>
        </p:nvSpPr>
        <p:spPr bwMode="auto">
          <a:xfrm>
            <a:off x="457200" y="2996952"/>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3600" b="1">
                <a:latin typeface="楷体" pitchFamily="49" charset="-122"/>
                <a:ea typeface="楷体" pitchFamily="49" charset="-122"/>
              </a:defRPr>
            </a:lvl1pPr>
          </a:lstStyle>
          <a:p>
            <a:pPr eaLnBrk="0" hangingPunct="0">
              <a:defRPr/>
            </a:pPr>
            <a:r>
              <a:rPr lang="zh-CN" altLang="en-US" sz="2000" b="0" dirty="0" smtClean="0">
                <a:solidFill>
                  <a:srgbClr val="2A0015"/>
                </a:solidFill>
                <a:latin typeface="Adobe 楷体 Std R" pitchFamily="18" charset="-122"/>
                <a:ea typeface="Adobe 楷体 Std R" pitchFamily="18" charset="-122"/>
                <a:cs typeface="Arial" pitchFamily="34" charset="0"/>
              </a:rPr>
              <a:t>郑振龙</a:t>
            </a:r>
            <a:endParaRPr lang="en-US" altLang="zh-CN" sz="2000" b="0" kern="0" dirty="0" smtClean="0">
              <a:solidFill>
                <a:srgbClr val="663300"/>
              </a:solidFill>
              <a:latin typeface="Adobe Jenson Pro" pitchFamily="18" charset="0"/>
              <a:ea typeface="Adobe 黑体 Std R" pitchFamily="34" charset="-122"/>
            </a:endParaRPr>
          </a:p>
          <a:p>
            <a:pPr fontAlgn="auto">
              <a:spcBef>
                <a:spcPts val="0"/>
              </a:spcBef>
              <a:spcAft>
                <a:spcPts val="0"/>
              </a:spcAft>
              <a:defRPr/>
            </a:pPr>
            <a:r>
              <a:rPr lang="zh-CN" altLang="en-US" sz="1800" b="0" dirty="0" smtClean="0">
                <a:solidFill>
                  <a:srgbClr val="2A0015"/>
                </a:solidFill>
                <a:latin typeface="Adobe 楷体 Std R" pitchFamily="18" charset="-122"/>
                <a:ea typeface="Adobe 楷体 Std R" pitchFamily="18" charset="-122"/>
                <a:cs typeface="Arial" pitchFamily="34" charset="0"/>
              </a:rPr>
              <a:t>厦门大学金融系  </a:t>
            </a:r>
            <a:endParaRPr lang="en-US" altLang="zh-CN" sz="1800" b="0" dirty="0" smtClean="0">
              <a:solidFill>
                <a:srgbClr val="2A0015"/>
              </a:solidFill>
              <a:latin typeface="Adobe 楷体 Std R" pitchFamily="18" charset="-122"/>
              <a:ea typeface="Adobe 楷体 Std R" pitchFamily="18" charset="-122"/>
              <a:cs typeface="Arial" pitchFamily="34" charset="0"/>
            </a:endParaRPr>
          </a:p>
          <a:p>
            <a:pPr fontAlgn="auto">
              <a:spcBef>
                <a:spcPts val="0"/>
              </a:spcBef>
              <a:spcAft>
                <a:spcPts val="0"/>
              </a:spcAft>
              <a:defRPr/>
            </a:pPr>
            <a:r>
              <a:rPr lang="zh-CN" altLang="en-US" sz="1800" b="0" dirty="0" smtClean="0">
                <a:solidFill>
                  <a:srgbClr val="2A0015"/>
                </a:solidFill>
                <a:latin typeface="Adobe 楷体 Std R" pitchFamily="18" charset="-122"/>
                <a:ea typeface="Adobe 楷体 Std R" pitchFamily="18" charset="-122"/>
                <a:cs typeface="Arial" pitchFamily="34" charset="0"/>
              </a:rPr>
              <a:t>厦门大学金融工程研究中心  </a:t>
            </a:r>
            <a:endParaRPr lang="en-US" altLang="zh-CN" sz="1800" b="0" dirty="0" smtClean="0">
              <a:solidFill>
                <a:srgbClr val="2A0015"/>
              </a:solidFill>
              <a:latin typeface="Adobe 楷体 Std R" pitchFamily="18" charset="-122"/>
              <a:ea typeface="Adobe 楷体 Std R" pitchFamily="18" charset="-122"/>
              <a:cs typeface="Arial" pitchFamily="34" charset="0"/>
            </a:endParaRPr>
          </a:p>
          <a:p>
            <a:pPr fontAlgn="auto">
              <a:spcBef>
                <a:spcPts val="0"/>
              </a:spcBef>
              <a:spcAft>
                <a:spcPts val="0"/>
              </a:spcAft>
              <a:defRPr/>
            </a:pPr>
            <a:endParaRPr lang="en-US" altLang="zh-CN" sz="1800" dirty="0" smtClean="0">
              <a:solidFill>
                <a:srgbClr val="2A0015"/>
              </a:solidFill>
              <a:latin typeface="Adobe Jenson Pro Capt" pitchFamily="18" charset="0"/>
              <a:cs typeface="Arial" pitchFamily="34" charset="0"/>
            </a:endParaRPr>
          </a:p>
          <a:p>
            <a:pPr fontAlgn="auto">
              <a:spcBef>
                <a:spcPts val="0"/>
              </a:spcBef>
              <a:spcAft>
                <a:spcPts val="0"/>
              </a:spcAft>
              <a:defRPr/>
            </a:pPr>
            <a:r>
              <a:rPr lang="en-US" altLang="zh-CN" sz="1800" dirty="0" smtClean="0">
                <a:solidFill>
                  <a:srgbClr val="2A0015"/>
                </a:solidFill>
                <a:latin typeface="Adobe Jenson Pro Capt" pitchFamily="18" charset="0"/>
                <a:cs typeface="Arial" pitchFamily="34" charset="0"/>
              </a:rPr>
              <a:t>http:// efinance.org.cn</a:t>
            </a:r>
          </a:p>
          <a:p>
            <a:pPr fontAlgn="auto">
              <a:spcBef>
                <a:spcPts val="0"/>
              </a:spcBef>
              <a:spcAft>
                <a:spcPts val="0"/>
              </a:spcAft>
              <a:defRPr/>
            </a:pPr>
            <a:r>
              <a:rPr lang="en-US" altLang="zh-CN" sz="1800" dirty="0" smtClean="0">
                <a:solidFill>
                  <a:srgbClr val="2A0015"/>
                </a:solidFill>
                <a:latin typeface="Adobe Jenson Pro Capt" pitchFamily="18" charset="0"/>
                <a:cs typeface="Arial" pitchFamily="34" charset="0"/>
              </a:rPr>
              <a:t>zlzheng@xmu.edu.cn</a:t>
            </a:r>
          </a:p>
          <a:p>
            <a:pPr fontAlgn="auto">
              <a:spcBef>
                <a:spcPts val="0"/>
              </a:spcBef>
              <a:spcAft>
                <a:spcPts val="0"/>
              </a:spcAft>
              <a:defRPr/>
            </a:pPr>
            <a:endParaRPr lang="en-US" altLang="zh-CN" sz="1800" dirty="0" smtClean="0">
              <a:solidFill>
                <a:srgbClr val="2A0015"/>
              </a:solidFill>
              <a:latin typeface="Adobe Jenson Pro Capt" pitchFamily="18" charset="0"/>
              <a:cs typeface="Arial" pitchFamily="34" charset="0"/>
            </a:endParaRPr>
          </a:p>
          <a:p>
            <a:pPr fontAlgn="auto">
              <a:spcBef>
                <a:spcPts val="0"/>
              </a:spcBef>
              <a:spcAft>
                <a:spcPts val="0"/>
              </a:spcAft>
              <a:defRPr/>
            </a:pPr>
            <a:endParaRPr lang="en-US" altLang="zh-CN" sz="1800" dirty="0" smtClean="0">
              <a:solidFill>
                <a:srgbClr val="2A0015"/>
              </a:solidFill>
              <a:latin typeface="Adobe Jenson Pro Capt" pitchFamily="18" charset="0"/>
              <a:cs typeface="Arial" pitchFamily="34" charset="0"/>
            </a:endParaRPr>
          </a:p>
          <a:p>
            <a:pPr fontAlgn="auto">
              <a:spcBef>
                <a:spcPts val="0"/>
              </a:spcBef>
              <a:spcAft>
                <a:spcPts val="0"/>
              </a:spcAft>
              <a:defRPr/>
            </a:pPr>
            <a:endParaRPr lang="en-US" altLang="zh-CN" sz="1800" dirty="0" smtClean="0">
              <a:solidFill>
                <a:srgbClr val="2A0015"/>
              </a:solidFill>
              <a:latin typeface="Adobe Jenson Pro Capt" pitchFamily="18" charset="0"/>
              <a:cs typeface="Arial" pitchFamily="34" charset="0"/>
            </a:endParaRPr>
          </a:p>
          <a:p>
            <a:pPr fontAlgn="auto">
              <a:spcBef>
                <a:spcPts val="0"/>
              </a:spcBef>
              <a:spcAft>
                <a:spcPts val="0"/>
              </a:spcAft>
              <a:defRPr/>
            </a:pPr>
            <a:endParaRPr lang="en-US" altLang="zh-CN" sz="1800" dirty="0" smtClean="0">
              <a:solidFill>
                <a:srgbClr val="2A0015"/>
              </a:solidFill>
              <a:latin typeface="Adobe Jenson Pro Capt" pitchFamily="18" charset="0"/>
              <a:cs typeface="Arial" pitchFamily="34" charset="0"/>
            </a:endParaRPr>
          </a:p>
          <a:p>
            <a:pPr fontAlgn="auto">
              <a:spcBef>
                <a:spcPts val="0"/>
              </a:spcBef>
              <a:spcAft>
                <a:spcPts val="0"/>
              </a:spcAft>
              <a:defRPr/>
            </a:pPr>
            <a:endParaRPr lang="en-US" altLang="zh-CN" sz="1800" dirty="0" smtClean="0">
              <a:solidFill>
                <a:srgbClr val="000000">
                  <a:lumMod val="75000"/>
                  <a:lumOff val="25000"/>
                </a:srgbClr>
              </a:solidFill>
              <a:latin typeface="Adobe Jenson Pro Capt" pitchFamily="18" charset="0"/>
              <a:cs typeface="Arial" pitchFamily="34" charset="0"/>
            </a:endParaRPr>
          </a:p>
          <a:p>
            <a:pPr eaLnBrk="0" hangingPunct="0">
              <a:defRPr/>
            </a:pPr>
            <a:endParaRPr lang="en-US" altLang="zh-CN" sz="2400" b="0" kern="0" dirty="0" smtClean="0">
              <a:solidFill>
                <a:srgbClr val="006633"/>
              </a:solidFill>
              <a:latin typeface="Adobe Jenson Pro" pitchFamily="18" charset="0"/>
              <a:ea typeface="Adobe 黑体 Std R" pitchFamily="34" charset="-122"/>
            </a:endParaRPr>
          </a:p>
          <a:p>
            <a:pPr eaLnBrk="0" hangingPunct="0">
              <a:defRPr/>
            </a:pPr>
            <a:endParaRPr lang="zh-CN" altLang="en-US" sz="2400" b="0" kern="0" dirty="0">
              <a:solidFill>
                <a:srgbClr val="006633"/>
              </a:solidFill>
            </a:endParaRPr>
          </a:p>
        </p:txBody>
      </p:sp>
      <p:pic>
        <p:nvPicPr>
          <p:cNvPr id="29" name="图片 28" descr="11824837100.jpg"/>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sharpenSoften amount="50000"/>
                    </a14:imgEffect>
                    <a14:imgEffect>
                      <a14:saturation sat="400000"/>
                    </a14:imgEffect>
                  </a14:imgLayer>
                </a14:imgProps>
              </a:ext>
            </a:extLst>
          </a:blip>
          <a:stretch>
            <a:fillRect/>
          </a:stretch>
        </p:blipFill>
        <p:spPr>
          <a:xfrm>
            <a:off x="3851920" y="4797152"/>
            <a:ext cx="1556792" cy="1556792"/>
          </a:xfrm>
          <a:prstGeom prst="rect">
            <a:avLst/>
          </a:prstGeom>
          <a:ln>
            <a:noFill/>
          </a:ln>
        </p:spPr>
      </p:pic>
      <p:sp>
        <p:nvSpPr>
          <p:cNvPr id="30" name="TextBox 29"/>
          <p:cNvSpPr txBox="1"/>
          <p:nvPr userDrawn="1"/>
        </p:nvSpPr>
        <p:spPr>
          <a:xfrm>
            <a:off x="2123728" y="6522366"/>
            <a:ext cx="5001104" cy="307777"/>
          </a:xfrm>
          <a:prstGeom prst="rect">
            <a:avLst/>
          </a:prstGeom>
          <a:noFill/>
        </p:spPr>
        <p:txBody>
          <a:bodyPr wrap="square" rtlCol="0">
            <a:spAutoFit/>
          </a:bodyPr>
          <a:lstStyle/>
          <a:p>
            <a:pPr algn="r" fontAlgn="auto">
              <a:spcBef>
                <a:spcPts val="0"/>
              </a:spcBef>
              <a:spcAft>
                <a:spcPts val="0"/>
              </a:spcAft>
              <a:defRPr/>
            </a:pPr>
            <a:r>
              <a:rPr lang="en-US" altLang="zh-CN" sz="1400" dirty="0" smtClean="0">
                <a:solidFill>
                  <a:srgbClr val="2A0015"/>
                </a:solidFill>
                <a:latin typeface="Adobe 楷体 Std R" pitchFamily="18" charset="-122"/>
                <a:ea typeface="Adobe 楷体 Std R" pitchFamily="18" charset="-122"/>
              </a:rPr>
              <a:t>CFA-XMUFEC</a:t>
            </a:r>
            <a:r>
              <a:rPr lang="zh-CN" altLang="en-US" sz="1400" dirty="0" smtClean="0">
                <a:solidFill>
                  <a:srgbClr val="2A0015"/>
                </a:solidFill>
                <a:latin typeface="Adobe 楷体 Std R" pitchFamily="18" charset="-122"/>
                <a:ea typeface="Adobe 楷体 Std R" pitchFamily="18" charset="-122"/>
              </a:rPr>
              <a:t>金融衍生品高级研修班      </a:t>
            </a:r>
            <a:r>
              <a:rPr lang="en-US" altLang="zh-CN" sz="1400" dirty="0" smtClean="0">
                <a:solidFill>
                  <a:srgbClr val="2A0015"/>
                </a:solidFill>
                <a:latin typeface="Adobe Jenson Pro" pitchFamily="18" charset="0"/>
                <a:ea typeface="Adobe 楷体 Std R" pitchFamily="18" charset="-122"/>
              </a:rPr>
              <a:t>2015</a:t>
            </a:r>
            <a:r>
              <a:rPr lang="zh-CN" altLang="en-US" sz="1400" dirty="0" smtClean="0">
                <a:solidFill>
                  <a:srgbClr val="2A0015"/>
                </a:solidFill>
                <a:latin typeface="Adobe Jenson Pro" pitchFamily="18" charset="0"/>
                <a:ea typeface="Adobe 楷体 Std R" pitchFamily="18" charset="-122"/>
              </a:rPr>
              <a:t>年</a:t>
            </a:r>
            <a:r>
              <a:rPr lang="en-US" altLang="zh-CN" sz="1400" dirty="0" smtClean="0">
                <a:solidFill>
                  <a:srgbClr val="2A0015"/>
                </a:solidFill>
                <a:latin typeface="Adobe Jenson Pro" pitchFamily="18" charset="0"/>
                <a:ea typeface="Adobe 楷体 Std R" pitchFamily="18" charset="-122"/>
              </a:rPr>
              <a:t>6</a:t>
            </a:r>
            <a:r>
              <a:rPr lang="zh-CN" altLang="en-US" sz="1400" dirty="0" smtClean="0">
                <a:solidFill>
                  <a:srgbClr val="2A0015"/>
                </a:solidFill>
                <a:latin typeface="Adobe Jenson Pro" pitchFamily="18" charset="0"/>
                <a:ea typeface="Adobe 楷体 Std R" pitchFamily="18" charset="-122"/>
              </a:rPr>
              <a:t>月</a:t>
            </a:r>
          </a:p>
        </p:txBody>
      </p:sp>
    </p:spTree>
    <p:extLst>
      <p:ext uri="{BB962C8B-B14F-4D97-AF65-F5344CB8AC3E}">
        <p14:creationId xmlns:p14="http://schemas.microsoft.com/office/powerpoint/2010/main" val="3856072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E53D419B-3C1B-4A47-8F0B-CD6EB12FE9AD}" type="datetime10">
              <a:rPr lang="zh-CN" altLang="en-US" smtClean="0"/>
              <a:t>12:21</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r>
              <a:rPr lang="en-US" altLang="zh-CN" dirty="0" smtClean="0"/>
              <a:t>Copyright © 2014 </a:t>
            </a:r>
            <a:r>
              <a:rPr lang="en-US" altLang="zh-CN" dirty="0" err="1" smtClean="0"/>
              <a:t>Zhenlong</a:t>
            </a:r>
            <a:r>
              <a:rPr lang="en-US" altLang="zh-CN" dirty="0" smtClean="0"/>
              <a:t> Zheng</a:t>
            </a:r>
            <a:endParaRPr lang="zh-CN" altLang="en-US" dirty="0"/>
          </a:p>
        </p:txBody>
      </p:sp>
      <p:sp>
        <p:nvSpPr>
          <p:cNvPr id="6" name="Rectangle 6"/>
          <p:cNvSpPr>
            <a:spLocks noGrp="1" noChangeArrowheads="1"/>
          </p:cNvSpPr>
          <p:nvPr>
            <p:ph type="sldNum" sz="quarter" idx="12"/>
          </p:nvPr>
        </p:nvSpPr>
        <p:spPr/>
        <p:txBody>
          <a:bodyPr/>
          <a:lstStyle>
            <a:lvl1pPr>
              <a:defRPr/>
            </a:lvl1pPr>
          </a:lstStyle>
          <a:p>
            <a:pPr>
              <a:defRPr/>
            </a:pPr>
            <a:fld id="{674711F5-2441-47BD-ABC8-21399AC8010C}" type="slidenum">
              <a:rPr lang="en-US" altLang="zh-CN"/>
              <a:pPr>
                <a:defRPr/>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167214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7544" y="332656"/>
            <a:ext cx="8229600" cy="846931"/>
          </a:xfrm>
        </p:spPr>
        <p:txBody>
          <a:bodyPr bIns="36000" anchor="b"/>
          <a:lstStyle>
            <a:lvl1pPr>
              <a:defRPr>
                <a:latin typeface="Adobe Jenson Pro Capt" pitchFamily="18" charset="0"/>
                <a:ea typeface="Adobe 黑体 Std R" pitchFamily="34" charset="-122"/>
              </a:defRPr>
            </a:lvl1pPr>
          </a:lstStyle>
          <a:p>
            <a:r>
              <a:rPr lang="zh-TW" altLang="en-US" dirty="0" smtClean="0"/>
              <a:t>按一下此處編輯母版標題樣式</a:t>
            </a:r>
            <a:endParaRPr lang="zh-CN" altLang="en-US" dirty="0"/>
          </a:p>
        </p:txBody>
      </p:sp>
      <p:sp>
        <p:nvSpPr>
          <p:cNvPr id="3" name="内容占位符 2"/>
          <p:cNvSpPr>
            <a:spLocks noGrp="1"/>
          </p:cNvSpPr>
          <p:nvPr>
            <p:ph idx="1" hasCustomPrompt="1"/>
          </p:nvPr>
        </p:nvSpPr>
        <p:spPr>
          <a:xfrm>
            <a:off x="457200" y="1340768"/>
            <a:ext cx="8229600" cy="5184576"/>
          </a:xfrm>
        </p:spPr>
        <p:txBody>
          <a:bodyPr/>
          <a:lstStyle>
            <a:lvl1pPr marL="342900" indent="-342900">
              <a:spcBef>
                <a:spcPts val="800"/>
              </a:spcBef>
              <a:buClr>
                <a:schemeClr val="accent6">
                  <a:lumMod val="75000"/>
                </a:schemeClr>
              </a:buClr>
              <a:buFontTx/>
              <a:buBlip>
                <a:blip r:embed="rId2"/>
              </a:buBlip>
              <a:defRPr baseline="0">
                <a:latin typeface="Adobe Jenson Pro" pitchFamily="18" charset="0"/>
                <a:ea typeface="Adobe 楷体 Std R" pitchFamily="18" charset="-122"/>
              </a:defRPr>
            </a:lvl1pPr>
            <a:lvl2pPr marL="669925" indent="-325438">
              <a:spcBef>
                <a:spcPts val="800"/>
              </a:spcBef>
              <a:buFontTx/>
              <a:buBlip>
                <a:blip r:embed="rId2"/>
              </a:buBlip>
              <a:defRPr baseline="0">
                <a:latin typeface="Adobe Jenson Pro" pitchFamily="18" charset="0"/>
                <a:ea typeface="Adobe 楷体 Std R" pitchFamily="18" charset="-122"/>
              </a:defRPr>
            </a:lvl2pPr>
            <a:lvl3pPr marL="1022350" indent="-350838">
              <a:spcBef>
                <a:spcPts val="800"/>
              </a:spcBef>
              <a:buFontTx/>
              <a:buBlip>
                <a:blip r:embed="rId2"/>
              </a:buBlip>
              <a:defRPr baseline="0">
                <a:latin typeface="Adobe Jenson Pro" pitchFamily="18" charset="0"/>
                <a:ea typeface="Adobe 楷体 Std R" pitchFamily="18" charset="-122"/>
              </a:defRPr>
            </a:lvl3pPr>
            <a:lvl4pPr marL="1339850" indent="-315913">
              <a:spcBef>
                <a:spcPts val="800"/>
              </a:spcBef>
              <a:buFontTx/>
              <a:buBlip>
                <a:blip r:embed="rId2"/>
              </a:buBlip>
              <a:defRPr baseline="0">
                <a:latin typeface="Adobe Jenson Pro" pitchFamily="18" charset="0"/>
                <a:ea typeface="Adobe 楷体 Std R" pitchFamily="18" charset="-122"/>
              </a:defRPr>
            </a:lvl4pPr>
            <a:lvl5pPr marL="1681163" indent="-339725">
              <a:spcBef>
                <a:spcPts val="800"/>
              </a:spcBef>
              <a:buFontTx/>
              <a:buBlip>
                <a:blip r:embed="rId2"/>
              </a:buBlip>
              <a:defRPr baseline="0">
                <a:latin typeface="Adobe Jenson Pro" pitchFamily="18" charset="0"/>
                <a:ea typeface="Adobe 楷体 Std R" pitchFamily="18" charset="-122"/>
              </a:defRPr>
            </a:lvl5pPr>
          </a:lstStyle>
          <a:p>
            <a:pPr lvl="0"/>
            <a:r>
              <a:rPr lang="zh-TW" altLang="en-US" dirty="0" smtClean="0"/>
              <a:t>按一下此處編輯母版文本樣式</a:t>
            </a:r>
            <a:endParaRPr lang="zh-CN" altLang="en-US" dirty="0" smtClean="0"/>
          </a:p>
          <a:p>
            <a:pPr lvl="1"/>
            <a:r>
              <a:rPr lang="zh-CN" altLang="en-US" dirty="0" smtClean="0"/>
              <a:t>第二級</a:t>
            </a:r>
          </a:p>
          <a:p>
            <a:pPr lvl="2"/>
            <a:r>
              <a:rPr lang="zh-CN" altLang="en-US" dirty="0" smtClean="0"/>
              <a:t>第三級</a:t>
            </a:r>
          </a:p>
          <a:p>
            <a:pPr lvl="3"/>
            <a:r>
              <a:rPr lang="zh-CN" altLang="en-US" dirty="0" smtClean="0"/>
              <a:t>第四級</a:t>
            </a:r>
          </a:p>
          <a:p>
            <a:pPr lvl="4"/>
            <a:r>
              <a:rPr lang="zh-CN" altLang="en-US" dirty="0" smtClean="0"/>
              <a:t>第五級</a:t>
            </a:r>
            <a:endParaRPr lang="zh-CN" altLang="en-US" dirty="0"/>
          </a:p>
        </p:txBody>
      </p:sp>
      <p:sp>
        <p:nvSpPr>
          <p:cNvPr id="6" name="Rectangle 6"/>
          <p:cNvSpPr>
            <a:spLocks noGrp="1" noChangeArrowheads="1"/>
          </p:cNvSpPr>
          <p:nvPr>
            <p:ph type="sldNum" sz="quarter" idx="12"/>
          </p:nvPr>
        </p:nvSpPr>
        <p:spPr>
          <a:ln/>
        </p:spPr>
        <p:txBody>
          <a:bodyPr/>
          <a:lstStyle>
            <a:lvl1pPr>
              <a:defRPr>
                <a:solidFill>
                  <a:schemeClr val="tx1">
                    <a:lumMod val="50000"/>
                    <a:lumOff val="50000"/>
                  </a:schemeClr>
                </a:solidFill>
                <a:latin typeface="Adobe Jenson Pro Capt" pitchFamily="18" charset="0"/>
              </a:defRPr>
            </a:lvl1pPr>
          </a:lstStyle>
          <a:p>
            <a:fld id="{0C913308-F349-4B6D-A68A-DD1791B4A57B}" type="slidenum">
              <a:rPr lang="zh-CN" altLang="en-US" smtClean="0">
                <a:solidFill>
                  <a:srgbClr val="000000">
                    <a:lumMod val="50000"/>
                    <a:lumOff val="50000"/>
                  </a:srgbClr>
                </a:solidFill>
              </a:rPr>
              <a:pPr/>
              <a:t>‹#›</a:t>
            </a:fld>
            <a:endParaRPr lang="zh-CN" altLang="en-US" dirty="0">
              <a:solidFill>
                <a:srgbClr val="000000">
                  <a:lumMod val="50000"/>
                  <a:lumOff val="50000"/>
                </a:srgbClr>
              </a:solidFill>
            </a:endParaRPr>
          </a:p>
        </p:txBody>
      </p:sp>
    </p:spTree>
    <p:extLst>
      <p:ext uri="{BB962C8B-B14F-4D97-AF65-F5344CB8AC3E}">
        <p14:creationId xmlns:p14="http://schemas.microsoft.com/office/powerpoint/2010/main" val="306224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83568" y="2492896"/>
            <a:ext cx="7772400" cy="1362075"/>
          </a:xfrm>
        </p:spPr>
        <p:txBody>
          <a:bodyPr/>
          <a:lstStyle>
            <a:lvl1pPr algn="l">
              <a:defRPr sz="4000" b="0" cap="all" baseline="0">
                <a:solidFill>
                  <a:srgbClr val="002060"/>
                </a:solidFill>
                <a:latin typeface="Adobe Jenson Pro" pitchFamily="18" charset="0"/>
              </a:defRPr>
            </a:lvl1pPr>
          </a:lstStyle>
          <a:p>
            <a:r>
              <a:rPr lang="zh-CN" altLang="en-US" dirty="0" smtClean="0"/>
              <a:t>    单击此处编辑母版标题样式</a:t>
            </a:r>
            <a:endParaRPr lang="zh-CN" altLang="en-US" dirty="0"/>
          </a:p>
        </p:txBody>
      </p:sp>
      <p:sp>
        <p:nvSpPr>
          <p:cNvPr id="3" name="文本占位符 2"/>
          <p:cNvSpPr>
            <a:spLocks noGrp="1"/>
          </p:cNvSpPr>
          <p:nvPr>
            <p:ph type="body" idx="1"/>
          </p:nvPr>
        </p:nvSpPr>
        <p:spPr>
          <a:xfrm>
            <a:off x="683568" y="4077072"/>
            <a:ext cx="7772400" cy="1500187"/>
          </a:xfrm>
        </p:spPr>
        <p:txBody>
          <a:bodyPr anchor="t"/>
          <a:lstStyle>
            <a:lvl1pPr marL="0" indent="0">
              <a:buNone/>
              <a:defRPr sz="3600" b="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smtClean="0"/>
              <a:t>单击此处编辑母版文本样式</a:t>
            </a:r>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84130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037122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8"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9"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193789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4"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5"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957693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79783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633904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3"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4"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260137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431096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A88B4959-17E0-44D0-97E5-8C0BB4AB7360}" type="datetime10">
              <a:rPr lang="zh-CN" altLang="en-US" smtClean="0"/>
              <a:t>12:21</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t>Copyright © 2014 Zhenlong Zheng</a:t>
            </a:r>
            <a:endParaRPr lang="zh-CN" altLang="en-US" dirty="0"/>
          </a:p>
        </p:txBody>
      </p:sp>
      <p:sp>
        <p:nvSpPr>
          <p:cNvPr id="7" name="Rectangle 6"/>
          <p:cNvSpPr>
            <a:spLocks noGrp="1" noChangeArrowheads="1"/>
          </p:cNvSpPr>
          <p:nvPr>
            <p:ph type="sldNum" sz="quarter" idx="12"/>
          </p:nvPr>
        </p:nvSpPr>
        <p:spPr/>
        <p:txBody>
          <a:bodyPr/>
          <a:lstStyle>
            <a:lvl1pPr>
              <a:defRPr/>
            </a:lvl1pPr>
          </a:lstStyle>
          <a:p>
            <a:pPr>
              <a:defRPr/>
            </a:pPr>
            <a:fld id="{AEB45F9F-F4E5-406E-81F7-433B2F22413E}" type="slidenum">
              <a:rPr lang="en-US" altLang="zh-CN"/>
              <a:pPr>
                <a:defRPr/>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993524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382052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pPr fontAlgn="auto">
              <a:spcBef>
                <a:spcPts val="0"/>
              </a:spcBef>
              <a:spcAft>
                <a:spcPts val="0"/>
              </a:spcAft>
            </a:pPr>
            <a:endParaRPr lang="zh-CN" altLang="en-US">
              <a:solidFill>
                <a:srgbClr val="000000"/>
              </a:solidFill>
              <a:latin typeface="Arial"/>
              <a:ea typeface="宋体"/>
            </a:endParaRPr>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135525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0867" y="14520"/>
            <a:ext cx="2565366" cy="113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83894"/>
            <a:ext cx="9144000" cy="22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a:xfrm>
            <a:off x="2051720" y="2636912"/>
            <a:ext cx="5688631" cy="1569660"/>
          </a:xfrm>
          <a:prstGeom prst="rect">
            <a:avLst/>
          </a:prstGeom>
          <a:noFill/>
        </p:spPr>
        <p:txBody>
          <a:bodyPr wrap="square" rtlCol="0">
            <a:spAutoFit/>
          </a:bodyPr>
          <a:lstStyle/>
          <a:p>
            <a:pPr fontAlgn="auto">
              <a:spcBef>
                <a:spcPts val="0"/>
              </a:spcBef>
              <a:spcAft>
                <a:spcPts val="0"/>
              </a:spcAft>
            </a:pPr>
            <a:r>
              <a:rPr lang="en-US" altLang="zh-CN" sz="9600" dirty="0" smtClean="0">
                <a:solidFill>
                  <a:srgbClr val="000000"/>
                </a:solidFill>
                <a:latin typeface="Bradley Hand ITC" pitchFamily="66" charset="0"/>
                <a:ea typeface="Adobe 仿宋 Std R" pitchFamily="18" charset="-122"/>
                <a:cs typeface="Arial Unicode MS" pitchFamily="34" charset="-122"/>
              </a:rPr>
              <a:t>The End.</a:t>
            </a:r>
            <a:endParaRPr lang="zh-CN" altLang="en-US" sz="9600" dirty="0">
              <a:solidFill>
                <a:srgbClr val="000000"/>
              </a:solidFill>
              <a:latin typeface="Bradley Hand ITC" pitchFamily="66" charset="0"/>
              <a:ea typeface="Adobe 仿宋 Std R" pitchFamily="18" charset="-122"/>
              <a:cs typeface="Arial Unicode MS" pitchFamily="34" charset="-122"/>
            </a:endParaRPr>
          </a:p>
        </p:txBody>
      </p:sp>
      <p:sp>
        <p:nvSpPr>
          <p:cNvPr id="18" name="矩形 17"/>
          <p:cNvSpPr/>
          <p:nvPr userDrawn="1"/>
        </p:nvSpPr>
        <p:spPr>
          <a:xfrm>
            <a:off x="395536" y="1052736"/>
            <a:ext cx="83529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FFFFFF"/>
              </a:solidFill>
            </a:endParaRPr>
          </a:p>
        </p:txBody>
      </p:sp>
      <p:sp>
        <p:nvSpPr>
          <p:cNvPr id="2" name="矩形 1"/>
          <p:cNvSpPr/>
          <p:nvPr userDrawn="1"/>
        </p:nvSpPr>
        <p:spPr>
          <a:xfrm>
            <a:off x="8172400" y="6394471"/>
            <a:ext cx="973833" cy="463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srgbClr val="FFFFFF"/>
              </a:solidFill>
            </a:endParaRPr>
          </a:p>
        </p:txBody>
      </p:sp>
    </p:spTree>
    <p:extLst>
      <p:ext uri="{BB962C8B-B14F-4D97-AF65-F5344CB8AC3E}">
        <p14:creationId xmlns:p14="http://schemas.microsoft.com/office/powerpoint/2010/main" val="305568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zh-CN" altLang="en-US">
              <a:solidFill>
                <a:srgbClr val="000000"/>
              </a:solidFill>
              <a:latin typeface="Arial"/>
              <a:ea typeface="宋体"/>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zh-CN" altLang="en-US">
              <a:solidFill>
                <a:srgbClr val="000000"/>
              </a:solidFill>
              <a:latin typeface="Arial"/>
              <a:ea typeface="宋体"/>
            </a:endParaRPr>
          </a:p>
        </p:txBody>
      </p:sp>
      <p:sp>
        <p:nvSpPr>
          <p:cNvPr id="6" name="灯片编号占位符 5"/>
          <p:cNvSpPr>
            <a:spLocks noGrp="1"/>
          </p:cNvSpPr>
          <p:nvPr>
            <p:ph type="sldNum" sz="quarter" idx="12"/>
          </p:nvPr>
        </p:nvSpPr>
        <p:spPr/>
        <p:txBody>
          <a:bodyPr/>
          <a:lstStyle/>
          <a:p>
            <a:fld id="{94BFA050-F2F0-4D7C-85C7-54733D2C85D2}" type="slidenum">
              <a:rPr lang="zh-CN" altLang="en-US" smtClean="0"/>
              <a:pPr/>
              <a:t>‹#›</a:t>
            </a:fld>
            <a:endParaRPr lang="zh-CN" altLang="en-US"/>
          </a:p>
        </p:txBody>
      </p:sp>
    </p:spTree>
    <p:extLst>
      <p:ext uri="{BB962C8B-B14F-4D97-AF65-F5344CB8AC3E}">
        <p14:creationId xmlns:p14="http://schemas.microsoft.com/office/powerpoint/2010/main" val="2581664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640" y="1340767"/>
            <a:ext cx="6408712" cy="5046860"/>
          </a:xfrm>
          <a:prstGeom prst="rect">
            <a:avLst/>
          </a:prstGeom>
        </p:spPr>
      </p:pic>
      <p:sp>
        <p:nvSpPr>
          <p:cNvPr id="6" name="TextBox 5"/>
          <p:cNvSpPr txBox="1"/>
          <p:nvPr userDrawn="1"/>
        </p:nvSpPr>
        <p:spPr>
          <a:xfrm>
            <a:off x="467544" y="404664"/>
            <a:ext cx="8280920" cy="738664"/>
          </a:xfrm>
          <a:prstGeom prst="rect">
            <a:avLst/>
          </a:prstGeom>
          <a:noFill/>
        </p:spPr>
        <p:txBody>
          <a:bodyPr wrap="square" rtlCol="0">
            <a:spAutoFit/>
          </a:bodyPr>
          <a:lstStyle/>
          <a:p>
            <a:pPr fontAlgn="auto">
              <a:spcBef>
                <a:spcPts val="0"/>
              </a:spcBef>
              <a:spcAft>
                <a:spcPts val="0"/>
              </a:spcAft>
            </a:pPr>
            <a:r>
              <a:rPr lang="en-US" altLang="zh-CN" sz="4200" dirty="0" smtClean="0">
                <a:solidFill>
                  <a:srgbClr val="006600"/>
                </a:solidFill>
                <a:latin typeface="Adobe Jenson Pro Capt" pitchFamily="18" charset="0"/>
                <a:ea typeface="宋体"/>
              </a:rPr>
              <a:t>Any Questions</a:t>
            </a:r>
            <a:r>
              <a:rPr lang="zh-CN" altLang="en-US" sz="4200" dirty="0" smtClean="0">
                <a:solidFill>
                  <a:srgbClr val="3B812F">
                    <a:lumMod val="75000"/>
                  </a:srgbClr>
                </a:solidFill>
                <a:latin typeface="GungsuhChe" pitchFamily="49" charset="-127"/>
                <a:ea typeface="GungsuhChe" pitchFamily="49" charset="-127"/>
                <a:cs typeface="Ebrima" pitchFamily="2" charset="0"/>
              </a:rPr>
              <a:t>？</a:t>
            </a:r>
            <a:endParaRPr lang="zh-CN" altLang="en-US" sz="4200" dirty="0">
              <a:solidFill>
                <a:srgbClr val="3B812F">
                  <a:lumMod val="75000"/>
                </a:srgbClr>
              </a:solidFill>
              <a:latin typeface="Arial"/>
              <a:ea typeface="宋体"/>
            </a:endParaRPr>
          </a:p>
        </p:txBody>
      </p:sp>
    </p:spTree>
    <p:extLst>
      <p:ext uri="{BB962C8B-B14F-4D97-AF65-F5344CB8AC3E}">
        <p14:creationId xmlns:p14="http://schemas.microsoft.com/office/powerpoint/2010/main" val="313316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C31D0D01-DC95-4760-A7F5-A3C00587542E}" type="datetime10">
              <a:rPr lang="zh-CN" altLang="en-US" smtClean="0"/>
              <a:t>12:21</a:t>
            </a:fld>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r>
              <a:rPr lang="en-US" altLang="zh-CN" smtClean="0"/>
              <a:t>Copyright © 2014 Zhenlong Zheng</a:t>
            </a: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4D80ECA8-646B-44D7-8453-010207FA852F}" type="slidenum">
              <a:rPr lang="en-US" altLang="zh-CN"/>
              <a:pPr>
                <a:defRPr/>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257E2C98-F864-466C-A337-159FDDA583D3}" type="datetime10">
              <a:rPr lang="zh-CN" altLang="en-US" smtClean="0"/>
              <a:t>12:21</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r>
              <a:rPr lang="en-US" altLang="zh-CN" smtClean="0"/>
              <a:t>Copyright © 2014 Zhenlong Zheng</a:t>
            </a: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EB803A4C-2DF4-49F2-B7CB-8C43FF1529E7}" type="slidenum">
              <a:rPr lang="en-US" altLang="zh-CN"/>
              <a:pPr>
                <a:defRPr/>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A77F725A-1503-4940-BE21-0A429CBF599E}" type="datetime10">
              <a:rPr lang="zh-CN" altLang="en-US" smtClean="0"/>
              <a:t>12:21</a:t>
            </a:fld>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r>
              <a:rPr lang="en-US" altLang="zh-CN" smtClean="0"/>
              <a:t>Copyright © 2014 Zhenlong Zheng</a:t>
            </a: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C9CDCDCA-3447-49FF-AF70-0CFC8C343134}" type="slidenum">
              <a:rPr lang="en-US" altLang="zh-CN"/>
              <a:pPr>
                <a:defRPr/>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5A3F31FB-3C9D-4BE6-B210-F69CFA7D0802}" type="datetime10">
              <a:rPr lang="zh-CN" altLang="en-US" smtClean="0"/>
              <a:t>12:21</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t>Copyright © 2014 Zhenlong Zheng</a:t>
            </a:r>
            <a:endParaRPr lang="zh-CN" altLang="en-US" dirty="0"/>
          </a:p>
        </p:txBody>
      </p:sp>
      <p:sp>
        <p:nvSpPr>
          <p:cNvPr id="7" name="Rectangle 6"/>
          <p:cNvSpPr>
            <a:spLocks noGrp="1" noChangeArrowheads="1"/>
          </p:cNvSpPr>
          <p:nvPr>
            <p:ph type="sldNum" sz="quarter" idx="12"/>
          </p:nvPr>
        </p:nvSpPr>
        <p:spPr/>
        <p:txBody>
          <a:bodyPr/>
          <a:lstStyle>
            <a:lvl1pPr>
              <a:defRPr/>
            </a:lvl1pPr>
          </a:lstStyle>
          <a:p>
            <a:pPr>
              <a:defRPr/>
            </a:pPr>
            <a:fld id="{D0DB0C91-26C4-4351-8A75-6C26D8A195CA}" type="slidenum">
              <a:rPr lang="en-US" altLang="zh-CN"/>
              <a:pPr>
                <a:defRPr/>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p:spPr>
        <p:txBody>
          <a:bodyPr/>
          <a:lstStyle>
            <a:lvl1pPr>
              <a:defRPr>
                <a:ea typeface="华文细黑" pitchFamily="2" charset="-122"/>
              </a:defRPr>
            </a:lvl1pPr>
          </a:lstStyle>
          <a:p>
            <a:pPr>
              <a:defRPr/>
            </a:pPr>
            <a:fld id="{97F8C2F7-5E96-4C8B-AC18-68874720E3DB}" type="datetime10">
              <a:rPr lang="zh-CN" altLang="en-US" smtClean="0"/>
              <a:t>12:21</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t>Copyright © 2014 Zhenlong Zheng</a:t>
            </a:r>
            <a:endParaRPr lang="zh-CN" altLang="en-US" dirty="0"/>
          </a:p>
        </p:txBody>
      </p:sp>
      <p:sp>
        <p:nvSpPr>
          <p:cNvPr id="7" name="Rectangle 6"/>
          <p:cNvSpPr>
            <a:spLocks noGrp="1" noChangeArrowheads="1"/>
          </p:cNvSpPr>
          <p:nvPr>
            <p:ph type="sldNum" sz="quarter" idx="12"/>
          </p:nvPr>
        </p:nvSpPr>
        <p:spPr/>
        <p:txBody>
          <a:bodyPr/>
          <a:lstStyle>
            <a:lvl1pPr>
              <a:defRPr/>
            </a:lvl1pPr>
          </a:lstStyle>
          <a:p>
            <a:pPr>
              <a:defRPr/>
            </a:pPr>
            <a:fld id="{69527055-2DDE-4BA2-A12A-5F9BCBD7A873}" type="slidenum">
              <a:rPr lang="en-US" altLang="zh-CN"/>
              <a:pPr>
                <a:defRPr/>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jp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单击此处编辑母版标题样式</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26629" name="Rectangle 5"/>
          <p:cNvSpPr>
            <a:spLocks noGrp="1" noChangeArrowheads="1"/>
          </p:cNvSpPr>
          <p:nvPr>
            <p:ph type="ftr" sz="quarter" idx="3"/>
          </p:nvPr>
        </p:nvSpPr>
        <p:spPr bwMode="auto">
          <a:xfrm>
            <a:off x="1643063" y="6248400"/>
            <a:ext cx="54292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b="1">
                <a:latin typeface="+mj-lt"/>
                <a:ea typeface="+mn-ea"/>
              </a:defRPr>
            </a:lvl1pPr>
          </a:lstStyle>
          <a:p>
            <a:pPr>
              <a:defRPr/>
            </a:pPr>
            <a:r>
              <a:rPr lang="en-US" altLang="zh-CN" smtClean="0"/>
              <a:t>Copyright © 2014 Zhenlong Zheng</a:t>
            </a:r>
            <a:endParaRPr lang="zh-CN" altLang="en-US" dirty="0"/>
          </a:p>
        </p:txBody>
      </p:sp>
      <p:sp>
        <p:nvSpPr>
          <p:cNvPr id="2663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mj-lt"/>
                <a:ea typeface="+mn-ea"/>
              </a:defRPr>
            </a:lvl1pPr>
          </a:lstStyle>
          <a:p>
            <a:pPr>
              <a:defRPr/>
            </a:pPr>
            <a:fld id="{72C4CAF3-9D7F-4AE1-9D78-D76F6FA03369}" type="slidenum">
              <a:rPr lang="en-US" altLang="zh-CN"/>
              <a:pPr>
                <a:defRPr/>
              </a:pPr>
              <a:t>‹#›</a:t>
            </a:fld>
            <a:endParaRPr lang="en-US" altLang="zh-CN" dirty="0"/>
          </a:p>
        </p:txBody>
      </p:sp>
      <p:sp>
        <p:nvSpPr>
          <p:cNvPr id="1030"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zh-CN" altLang="en-US"/>
          </a:p>
        </p:txBody>
      </p:sp>
      <p:sp>
        <p:nvSpPr>
          <p:cNvPr id="1031"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91884" r:id="rId1"/>
    <p:sldLayoutId id="2147491885" r:id="rId2"/>
    <p:sldLayoutId id="2147491886" r:id="rId3"/>
    <p:sldLayoutId id="2147491887" r:id="rId4"/>
    <p:sldLayoutId id="2147491888" r:id="rId5"/>
    <p:sldLayoutId id="2147491889" r:id="rId6"/>
    <p:sldLayoutId id="2147491890" r:id="rId7"/>
    <p:sldLayoutId id="2147491891" r:id="rId8"/>
    <p:sldLayoutId id="2147491892" r:id="rId9"/>
    <p:sldLayoutId id="2147491893" r:id="rId10"/>
    <p:sldLayoutId id="2147491894" r:id="rId11"/>
    <p:sldLayoutId id="2147492121"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rtl="0" eaLnBrk="0" fontAlgn="base" hangingPunct="0">
        <a:spcBef>
          <a:spcPct val="0"/>
        </a:spcBef>
        <a:spcAft>
          <a:spcPct val="0"/>
        </a:spcAft>
        <a:defRPr sz="4200" b="1">
          <a:solidFill>
            <a:schemeClr val="tx2"/>
          </a:solidFill>
          <a:latin typeface="Adobe Jenson Pro" pitchFamily="18" charset="0"/>
          <a:ea typeface="Adobe 仿宋 Std R" pitchFamily="18" charset="-122"/>
          <a:cs typeface="+mj-cs"/>
        </a:defRPr>
      </a:lvl1pPr>
      <a:lvl2pPr algn="l" rtl="0" eaLnBrk="0" fontAlgn="base" hangingPunct="0">
        <a:spcBef>
          <a:spcPct val="0"/>
        </a:spcBef>
        <a:spcAft>
          <a:spcPct val="0"/>
        </a:spcAft>
        <a:defRPr sz="4200" b="1">
          <a:solidFill>
            <a:schemeClr val="tx2"/>
          </a:solidFill>
          <a:latin typeface="Adobe 仿宋 Std R" pitchFamily="18" charset="-122"/>
          <a:ea typeface="Adobe 仿宋 Std R" pitchFamily="18" charset="-122"/>
        </a:defRPr>
      </a:lvl2pPr>
      <a:lvl3pPr algn="l" rtl="0" eaLnBrk="0" fontAlgn="base" hangingPunct="0">
        <a:spcBef>
          <a:spcPct val="0"/>
        </a:spcBef>
        <a:spcAft>
          <a:spcPct val="0"/>
        </a:spcAft>
        <a:defRPr sz="4200" b="1">
          <a:solidFill>
            <a:schemeClr val="tx2"/>
          </a:solidFill>
          <a:latin typeface="Adobe 仿宋 Std R" pitchFamily="18" charset="-122"/>
          <a:ea typeface="Adobe 仿宋 Std R" pitchFamily="18" charset="-122"/>
        </a:defRPr>
      </a:lvl3pPr>
      <a:lvl4pPr algn="l" rtl="0" eaLnBrk="0" fontAlgn="base" hangingPunct="0">
        <a:spcBef>
          <a:spcPct val="0"/>
        </a:spcBef>
        <a:spcAft>
          <a:spcPct val="0"/>
        </a:spcAft>
        <a:defRPr sz="4200" b="1">
          <a:solidFill>
            <a:schemeClr val="tx2"/>
          </a:solidFill>
          <a:latin typeface="Adobe 仿宋 Std R" pitchFamily="18" charset="-122"/>
          <a:ea typeface="Adobe 仿宋 Std R" pitchFamily="18" charset="-122"/>
        </a:defRPr>
      </a:lvl4pPr>
      <a:lvl5pPr algn="l" rtl="0" eaLnBrk="0" fontAlgn="base" hangingPunct="0">
        <a:spcBef>
          <a:spcPct val="0"/>
        </a:spcBef>
        <a:spcAft>
          <a:spcPct val="0"/>
        </a:spcAft>
        <a:defRPr sz="4200" b="1">
          <a:solidFill>
            <a:schemeClr val="tx2"/>
          </a:solidFill>
          <a:latin typeface="Adobe 仿宋 Std R" pitchFamily="18" charset="-122"/>
          <a:ea typeface="Adobe 仿宋 Std R" pitchFamily="18" charset="-122"/>
        </a:defRPr>
      </a:lvl5pPr>
      <a:lvl6pPr marL="457200" algn="l" rtl="0" fontAlgn="base">
        <a:spcBef>
          <a:spcPct val="0"/>
        </a:spcBef>
        <a:spcAft>
          <a:spcPct val="0"/>
        </a:spcAft>
        <a:defRPr sz="4200">
          <a:solidFill>
            <a:schemeClr val="tx2"/>
          </a:solidFill>
          <a:latin typeface="Garamond" pitchFamily="18" charset="0"/>
          <a:ea typeface="宋体" charset="-122"/>
        </a:defRPr>
      </a:lvl6pPr>
      <a:lvl7pPr marL="914400" algn="l" rtl="0" fontAlgn="base">
        <a:spcBef>
          <a:spcPct val="0"/>
        </a:spcBef>
        <a:spcAft>
          <a:spcPct val="0"/>
        </a:spcAft>
        <a:defRPr sz="4200">
          <a:solidFill>
            <a:schemeClr val="tx2"/>
          </a:solidFill>
          <a:latin typeface="Garamond" pitchFamily="18" charset="0"/>
          <a:ea typeface="宋体" charset="-122"/>
        </a:defRPr>
      </a:lvl7pPr>
      <a:lvl8pPr marL="1371600" algn="l" rtl="0" fontAlgn="base">
        <a:spcBef>
          <a:spcPct val="0"/>
        </a:spcBef>
        <a:spcAft>
          <a:spcPct val="0"/>
        </a:spcAft>
        <a:defRPr sz="4200">
          <a:solidFill>
            <a:schemeClr val="tx2"/>
          </a:solidFill>
          <a:latin typeface="Garamond" pitchFamily="18" charset="0"/>
          <a:ea typeface="宋体" charset="-122"/>
        </a:defRPr>
      </a:lvl8pPr>
      <a:lvl9pPr marL="1828800" algn="l" rtl="0" fontAlgn="base">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Adobe Jenson Pro" pitchFamily="18" charset="0"/>
          <a:ea typeface="华文细黑" pitchFamily="2" charset="-122"/>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Ø"/>
        <a:defRPr sz="2600">
          <a:solidFill>
            <a:schemeClr val="tx1"/>
          </a:solidFill>
          <a:latin typeface="Adobe Jenson Pro" pitchFamily="18" charset="0"/>
          <a:ea typeface="华文细黑" pitchFamily="2" charset="-122"/>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Adobe Jenson Pro" pitchFamily="18" charset="0"/>
          <a:ea typeface="华文细黑" pitchFamily="2" charset="-122"/>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Adobe Jenson Pro" pitchFamily="18" charset="0"/>
          <a:ea typeface="华文细黑" pitchFamily="2" charset="-122"/>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dobe Jenson Pro" pitchFamily="18" charset="0"/>
          <a:ea typeface="华文细黑" pitchFamily="2" charset="-122"/>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846931"/>
          </a:xfrm>
          <a:prstGeom prst="rect">
            <a:avLst/>
          </a:prstGeom>
          <a:noFill/>
          <a:ln w="9525">
            <a:noFill/>
            <a:miter lim="800000"/>
            <a:headEnd/>
            <a:tailEnd/>
          </a:ln>
        </p:spPr>
        <p:txBody>
          <a:bodyPr vert="horz" wrap="square" lIns="91440" tIns="45720" rIns="91440" bIns="36000" numCol="1" anchor="b" anchorCtr="0" compatLnSpc="1">
            <a:prstTxWarp prst="textNoShape">
              <a:avLst/>
            </a:prstTxWarp>
          </a:bodyPr>
          <a:lstStyle/>
          <a:p>
            <a:pPr lvl="0"/>
            <a:r>
              <a:rPr lang="zh-TW" altLang="en-US" dirty="0" smtClean="0"/>
              <a:t>按一下此處編輯母版標題樣式</a:t>
            </a:r>
            <a:endParaRPr lang="zh-CN" altLang="en-US" dirty="0" smtClean="0"/>
          </a:p>
        </p:txBody>
      </p:sp>
      <p:sp>
        <p:nvSpPr>
          <p:cNvPr id="15363" name="Rectangle 3"/>
          <p:cNvSpPr>
            <a:spLocks noGrp="1" noChangeArrowheads="1"/>
          </p:cNvSpPr>
          <p:nvPr>
            <p:ph type="body" idx="1"/>
          </p:nvPr>
        </p:nvSpPr>
        <p:spPr bwMode="auto">
          <a:xfrm>
            <a:off x="457200" y="1340768"/>
            <a:ext cx="82296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按一下此處編輯母版文本樣式</a:t>
            </a:r>
            <a:endParaRPr lang="zh-CN" altLang="en-US" dirty="0" smtClean="0"/>
          </a:p>
          <a:p>
            <a:pPr lvl="1"/>
            <a:r>
              <a:rPr lang="zh-CN" altLang="en-US" dirty="0" smtClean="0"/>
              <a:t>第二級</a:t>
            </a:r>
          </a:p>
          <a:p>
            <a:pPr lvl="2"/>
            <a:r>
              <a:rPr lang="zh-CN" altLang="en-US" dirty="0" smtClean="0"/>
              <a:t>第三級</a:t>
            </a:r>
          </a:p>
          <a:p>
            <a:pPr lvl="3"/>
            <a:r>
              <a:rPr lang="zh-CN" altLang="en-US" dirty="0" smtClean="0"/>
              <a:t>第四級</a:t>
            </a:r>
          </a:p>
          <a:p>
            <a:pPr lvl="4"/>
            <a:r>
              <a:rPr lang="zh-CN" altLang="en-US" dirty="0" smtClean="0"/>
              <a:t>第五級</a:t>
            </a:r>
          </a:p>
        </p:txBody>
      </p:sp>
      <p:sp>
        <p:nvSpPr>
          <p:cNvPr id="26630" name="Rectangle 6"/>
          <p:cNvSpPr>
            <a:spLocks noGrp="1" noChangeArrowheads="1"/>
          </p:cNvSpPr>
          <p:nvPr>
            <p:ph type="sldNum" sz="quarter" idx="4"/>
          </p:nvPr>
        </p:nvSpPr>
        <p:spPr bwMode="auto">
          <a:xfrm>
            <a:off x="6588224" y="6525344"/>
            <a:ext cx="2133600"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solidFill>
                  <a:srgbClr val="2A0015"/>
                </a:solidFill>
                <a:latin typeface="Adobe Jenson Pro Capt" pitchFamily="18" charset="0"/>
                <a:ea typeface="+mn-ea"/>
              </a:defRPr>
            </a:lvl1pPr>
          </a:lstStyle>
          <a:p>
            <a:fld id="{0C913308-F349-4B6D-A68A-DD1791B4A57B}" type="slidenum">
              <a:rPr lang="zh-CN" altLang="en-US" smtClean="0"/>
              <a:pPr/>
              <a:t>‹#›</a:t>
            </a:fld>
            <a:endParaRPr lang="zh-CN" altLang="en-US" dirty="0"/>
          </a:p>
        </p:txBody>
      </p:sp>
      <p:cxnSp>
        <p:nvCxnSpPr>
          <p:cNvPr id="7" name="直接连接符 6"/>
          <p:cNvCxnSpPr/>
          <p:nvPr userDrawn="1"/>
        </p:nvCxnSpPr>
        <p:spPr>
          <a:xfrm>
            <a:off x="0" y="6453336"/>
            <a:ext cx="9144000" cy="0"/>
          </a:xfrm>
          <a:prstGeom prst="line">
            <a:avLst/>
          </a:prstGeom>
          <a:ln w="12700">
            <a:solidFill>
              <a:schemeClr val="accent6">
                <a:lumMod val="75000"/>
              </a:schemeClr>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467544" y="1196752"/>
            <a:ext cx="8208912"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9" name="Rectangle 6"/>
          <p:cNvSpPr txBox="1">
            <a:spLocks noChangeArrowheads="1"/>
          </p:cNvSpPr>
          <p:nvPr userDrawn="1"/>
        </p:nvSpPr>
        <p:spPr bwMode="auto">
          <a:xfrm>
            <a:off x="3282516" y="6562097"/>
            <a:ext cx="2578968"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zh-CN"/>
            </a:defPPr>
            <a:lvl1pPr marL="0" algn="r" defTabSz="914400" rtl="0" eaLnBrk="1" fontAlgn="auto" latinLnBrk="0" hangingPunct="1">
              <a:spcBef>
                <a:spcPts val="0"/>
              </a:spcBef>
              <a:spcAft>
                <a:spcPts val="0"/>
              </a:spcAft>
              <a:defRPr sz="1200" kern="1200">
                <a:solidFill>
                  <a:srgbClr val="2A0015"/>
                </a:solidFill>
                <a:latin typeface="Adobe Jenson Pro Capt"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latin typeface="Adobe 黑体 Std R" pitchFamily="34" charset="-122"/>
                <a:ea typeface="Adobe 黑体 Std R" pitchFamily="34" charset="-122"/>
              </a:rPr>
              <a:t>厦门大学 陈蓉</a:t>
            </a:r>
            <a:r>
              <a:rPr lang="zh-CN" altLang="en-US" dirty="0" smtClean="0"/>
              <a:t> </a:t>
            </a:r>
            <a:r>
              <a:rPr lang="en-US" altLang="zh-CN" dirty="0" smtClean="0"/>
              <a:t>2013</a:t>
            </a:r>
            <a:endParaRPr lang="zh-CN" altLang="en-US" dirty="0"/>
          </a:p>
        </p:txBody>
      </p:sp>
    </p:spTree>
    <p:extLst>
      <p:ext uri="{BB962C8B-B14F-4D97-AF65-F5344CB8AC3E}">
        <p14:creationId xmlns:p14="http://schemas.microsoft.com/office/powerpoint/2010/main" val="2870952836"/>
      </p:ext>
    </p:extLst>
  </p:cSld>
  <p:clrMap bg1="lt1" tx1="dk1" bg2="lt2" tx2="dk2" accent1="accent1" accent2="accent2" accent3="accent3" accent4="accent4" accent5="accent5" accent6="accent6" hlink="hlink" folHlink="folHlink"/>
  <p:sldLayoutIdLst>
    <p:sldLayoutId id="2147492123" r:id="rId1"/>
    <p:sldLayoutId id="2147492124" r:id="rId2"/>
    <p:sldLayoutId id="2147492125" r:id="rId3"/>
    <p:sldLayoutId id="2147492126" r:id="rId4"/>
    <p:sldLayoutId id="2147492127" r:id="rId5"/>
    <p:sldLayoutId id="2147492128" r:id="rId6"/>
    <p:sldLayoutId id="2147492129" r:id="rId7"/>
    <p:sldLayoutId id="2147492130" r:id="rId8"/>
    <p:sldLayoutId id="2147492131" r:id="rId9"/>
    <p:sldLayoutId id="2147492132" r:id="rId10"/>
    <p:sldLayoutId id="2147492133" r:id="rId11"/>
    <p:sldLayoutId id="2147492134" r:id="rId12"/>
    <p:sldLayoutId id="2147492135" r:id="rId13"/>
    <p:sldLayoutId id="2147492136" r:id="rId14"/>
    <p:sldLayoutId id="2147492137" r:id="rId15"/>
    <p:sldLayoutId id="2147492138" r:id="rId1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rtl="0" eaLnBrk="0" fontAlgn="base" hangingPunct="0">
        <a:spcBef>
          <a:spcPct val="0"/>
        </a:spcBef>
        <a:spcAft>
          <a:spcPct val="0"/>
        </a:spcAft>
        <a:defRPr sz="4200" b="0">
          <a:solidFill>
            <a:srgbClr val="006600"/>
          </a:solidFill>
          <a:latin typeface="Adobe Jenson Pro Capt" pitchFamily="18" charset="0"/>
          <a:ea typeface="Adobe 黑体 Std R" pitchFamily="34" charset="-122"/>
          <a:cs typeface="+mj-cs"/>
        </a:defRPr>
      </a:lvl1pPr>
      <a:lvl2pPr algn="l" rtl="0" eaLnBrk="0" fontAlgn="base" hangingPunct="0">
        <a:spcBef>
          <a:spcPct val="0"/>
        </a:spcBef>
        <a:spcAft>
          <a:spcPct val="0"/>
        </a:spcAft>
        <a:defRPr sz="4200">
          <a:solidFill>
            <a:schemeClr val="tx2"/>
          </a:solidFill>
          <a:latin typeface="Garamond" pitchFamily="18" charset="0"/>
          <a:ea typeface="宋体" charset="-122"/>
        </a:defRPr>
      </a:lvl2pPr>
      <a:lvl3pPr algn="l" rtl="0" eaLnBrk="0" fontAlgn="base" hangingPunct="0">
        <a:spcBef>
          <a:spcPct val="0"/>
        </a:spcBef>
        <a:spcAft>
          <a:spcPct val="0"/>
        </a:spcAft>
        <a:defRPr sz="4200">
          <a:solidFill>
            <a:schemeClr val="tx2"/>
          </a:solidFill>
          <a:latin typeface="Garamond" pitchFamily="18" charset="0"/>
          <a:ea typeface="宋体" charset="-122"/>
        </a:defRPr>
      </a:lvl3pPr>
      <a:lvl4pPr algn="l" rtl="0" eaLnBrk="0" fontAlgn="base" hangingPunct="0">
        <a:spcBef>
          <a:spcPct val="0"/>
        </a:spcBef>
        <a:spcAft>
          <a:spcPct val="0"/>
        </a:spcAft>
        <a:defRPr sz="4200">
          <a:solidFill>
            <a:schemeClr val="tx2"/>
          </a:solidFill>
          <a:latin typeface="Garamond" pitchFamily="18" charset="0"/>
          <a:ea typeface="宋体" charset="-122"/>
        </a:defRPr>
      </a:lvl4pPr>
      <a:lvl5pPr algn="l" rtl="0" eaLnBrk="0" fontAlgn="base" hangingPunct="0">
        <a:spcBef>
          <a:spcPct val="0"/>
        </a:spcBef>
        <a:spcAft>
          <a:spcPct val="0"/>
        </a:spcAft>
        <a:defRPr sz="4200">
          <a:solidFill>
            <a:schemeClr val="tx2"/>
          </a:solidFill>
          <a:latin typeface="Garamond" pitchFamily="18" charset="0"/>
          <a:ea typeface="宋体" charset="-122"/>
        </a:defRPr>
      </a:lvl5pPr>
      <a:lvl6pPr marL="457200" algn="l" rtl="0" fontAlgn="base">
        <a:spcBef>
          <a:spcPct val="0"/>
        </a:spcBef>
        <a:spcAft>
          <a:spcPct val="0"/>
        </a:spcAft>
        <a:defRPr sz="4200">
          <a:solidFill>
            <a:schemeClr val="tx2"/>
          </a:solidFill>
          <a:latin typeface="Garamond" pitchFamily="18" charset="0"/>
          <a:ea typeface="宋体" charset="-122"/>
        </a:defRPr>
      </a:lvl6pPr>
      <a:lvl7pPr marL="914400" algn="l" rtl="0" fontAlgn="base">
        <a:spcBef>
          <a:spcPct val="0"/>
        </a:spcBef>
        <a:spcAft>
          <a:spcPct val="0"/>
        </a:spcAft>
        <a:defRPr sz="4200">
          <a:solidFill>
            <a:schemeClr val="tx2"/>
          </a:solidFill>
          <a:latin typeface="Garamond" pitchFamily="18" charset="0"/>
          <a:ea typeface="宋体" charset="-122"/>
        </a:defRPr>
      </a:lvl7pPr>
      <a:lvl8pPr marL="1371600" algn="l" rtl="0" fontAlgn="base">
        <a:spcBef>
          <a:spcPct val="0"/>
        </a:spcBef>
        <a:spcAft>
          <a:spcPct val="0"/>
        </a:spcAft>
        <a:defRPr sz="4200">
          <a:solidFill>
            <a:schemeClr val="tx2"/>
          </a:solidFill>
          <a:latin typeface="Garamond" pitchFamily="18" charset="0"/>
          <a:ea typeface="宋体" charset="-122"/>
        </a:defRPr>
      </a:lvl8pPr>
      <a:lvl9pPr marL="1828800" algn="l" rtl="0" fontAlgn="base">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0" fontAlgn="base" hangingPunct="0">
        <a:lnSpc>
          <a:spcPct val="100000"/>
        </a:lnSpc>
        <a:spcBef>
          <a:spcPts val="1200"/>
        </a:spcBef>
        <a:spcAft>
          <a:spcPct val="0"/>
        </a:spcAft>
        <a:buClr>
          <a:schemeClr val="accent6">
            <a:lumMod val="75000"/>
          </a:schemeClr>
        </a:buClr>
        <a:buSzPct val="65000"/>
        <a:buFontTx/>
        <a:buBlip>
          <a:blip r:embed="rId18"/>
        </a:buBlip>
        <a:defRPr sz="3000" b="0" baseline="0">
          <a:solidFill>
            <a:schemeClr val="tx1">
              <a:lumMod val="85000"/>
              <a:lumOff val="15000"/>
            </a:schemeClr>
          </a:solidFill>
          <a:latin typeface="Adobe Jenson Pro" pitchFamily="18" charset="0"/>
          <a:ea typeface="Adobe 楷体 Std R" pitchFamily="18" charset="-122"/>
          <a:cs typeface="+mn-cs"/>
        </a:defRPr>
      </a:lvl1pPr>
      <a:lvl2pPr marL="669925" indent="-325438" algn="l" rtl="0" eaLnBrk="0" fontAlgn="base" hangingPunct="0">
        <a:lnSpc>
          <a:spcPct val="100000"/>
        </a:lnSpc>
        <a:spcBef>
          <a:spcPts val="1200"/>
        </a:spcBef>
        <a:spcAft>
          <a:spcPct val="0"/>
        </a:spcAft>
        <a:buClr>
          <a:srgbClr val="000066"/>
        </a:buClr>
        <a:buSzPct val="60000"/>
        <a:buFontTx/>
        <a:buBlip>
          <a:blip r:embed="rId18"/>
        </a:buBlip>
        <a:defRPr sz="2600" b="0" baseline="0">
          <a:solidFill>
            <a:schemeClr val="tx1">
              <a:lumMod val="85000"/>
              <a:lumOff val="15000"/>
            </a:schemeClr>
          </a:solidFill>
          <a:latin typeface="Adobe Jenson Pro" pitchFamily="18" charset="0"/>
          <a:ea typeface="Adobe 楷体 Std R" pitchFamily="18" charset="-122"/>
        </a:defRPr>
      </a:lvl2pPr>
      <a:lvl3pPr marL="1022350" indent="-350838" algn="l" rtl="0" eaLnBrk="0" fontAlgn="base" hangingPunct="0">
        <a:lnSpc>
          <a:spcPct val="100000"/>
        </a:lnSpc>
        <a:spcBef>
          <a:spcPts val="1200"/>
        </a:spcBef>
        <a:spcAft>
          <a:spcPct val="0"/>
        </a:spcAft>
        <a:buClr>
          <a:schemeClr val="accent6">
            <a:lumMod val="75000"/>
          </a:schemeClr>
        </a:buClr>
        <a:buSzPct val="65000"/>
        <a:buFontTx/>
        <a:buBlip>
          <a:blip r:embed="rId18"/>
        </a:buBlip>
        <a:defRPr sz="2200" b="0" baseline="0">
          <a:solidFill>
            <a:schemeClr val="tx1">
              <a:lumMod val="85000"/>
              <a:lumOff val="15000"/>
            </a:schemeClr>
          </a:solidFill>
          <a:latin typeface="Adobe Jenson Pro" pitchFamily="18" charset="0"/>
          <a:ea typeface="Adobe 楷体 Std R" pitchFamily="18" charset="-122"/>
        </a:defRPr>
      </a:lvl3pPr>
      <a:lvl4pPr marL="1339850" indent="-315913" algn="l" rtl="0" eaLnBrk="0" fontAlgn="base" hangingPunct="0">
        <a:lnSpc>
          <a:spcPct val="100000"/>
        </a:lnSpc>
        <a:spcBef>
          <a:spcPts val="1200"/>
        </a:spcBef>
        <a:spcAft>
          <a:spcPct val="0"/>
        </a:spcAft>
        <a:buClr>
          <a:srgbClr val="000066"/>
        </a:buClr>
        <a:buSzPct val="70000"/>
        <a:buFontTx/>
        <a:buBlip>
          <a:blip r:embed="rId18"/>
        </a:buBlip>
        <a:defRPr sz="2000" b="0" baseline="0">
          <a:solidFill>
            <a:schemeClr val="tx1">
              <a:lumMod val="85000"/>
              <a:lumOff val="15000"/>
            </a:schemeClr>
          </a:solidFill>
          <a:latin typeface="Adobe Jenson Pro" pitchFamily="18" charset="0"/>
          <a:ea typeface="Adobe 楷体 Std R" pitchFamily="18" charset="-122"/>
        </a:defRPr>
      </a:lvl4pPr>
      <a:lvl5pPr marL="1681163" indent="-339725" algn="l" rtl="0" eaLnBrk="0" fontAlgn="base" hangingPunct="0">
        <a:lnSpc>
          <a:spcPct val="100000"/>
        </a:lnSpc>
        <a:spcBef>
          <a:spcPts val="1200"/>
        </a:spcBef>
        <a:spcAft>
          <a:spcPct val="0"/>
        </a:spcAft>
        <a:buClr>
          <a:schemeClr val="accent6">
            <a:lumMod val="75000"/>
          </a:schemeClr>
        </a:buClr>
        <a:buSzPct val="75000"/>
        <a:buFontTx/>
        <a:buBlip>
          <a:blip r:embed="rId18"/>
        </a:buBlip>
        <a:defRPr sz="2000" b="0" baseline="0">
          <a:solidFill>
            <a:schemeClr val="tx1">
              <a:lumMod val="85000"/>
              <a:lumOff val="15000"/>
            </a:schemeClr>
          </a:solidFill>
          <a:latin typeface="Adobe Jenson Pro" pitchFamily="18" charset="0"/>
          <a:ea typeface="Adobe 楷体 Std R" pitchFamily="18" charset="-122"/>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846931"/>
          </a:xfrm>
          <a:prstGeom prst="rect">
            <a:avLst/>
          </a:prstGeom>
          <a:noFill/>
          <a:ln w="9525">
            <a:noFill/>
            <a:miter lim="800000"/>
            <a:headEnd/>
            <a:tailEnd/>
          </a:ln>
        </p:spPr>
        <p:txBody>
          <a:bodyPr vert="horz" wrap="square" lIns="91440" tIns="45720" rIns="91440" bIns="36000" numCol="1" anchor="b" anchorCtr="0" compatLnSpc="1">
            <a:prstTxWarp prst="textNoShape">
              <a:avLst/>
            </a:prstTxWarp>
          </a:bodyPr>
          <a:lstStyle/>
          <a:p>
            <a:pPr lvl="0"/>
            <a:r>
              <a:rPr lang="zh-TW" altLang="en-US" dirty="0" smtClean="0"/>
              <a:t>按一下此處編輯母版標題樣式</a:t>
            </a:r>
            <a:endParaRPr lang="zh-CN" altLang="en-US" dirty="0" smtClean="0"/>
          </a:p>
        </p:txBody>
      </p:sp>
      <p:sp>
        <p:nvSpPr>
          <p:cNvPr id="15363" name="Rectangle 3"/>
          <p:cNvSpPr>
            <a:spLocks noGrp="1" noChangeArrowheads="1"/>
          </p:cNvSpPr>
          <p:nvPr>
            <p:ph type="body" idx="1"/>
          </p:nvPr>
        </p:nvSpPr>
        <p:spPr bwMode="auto">
          <a:xfrm>
            <a:off x="457200" y="1340768"/>
            <a:ext cx="82296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按一下此處編輯母版文本樣式</a:t>
            </a:r>
            <a:endParaRPr lang="zh-CN" altLang="en-US" dirty="0" smtClean="0"/>
          </a:p>
          <a:p>
            <a:pPr lvl="1"/>
            <a:r>
              <a:rPr lang="zh-CN" altLang="en-US" dirty="0" smtClean="0"/>
              <a:t>第二級</a:t>
            </a:r>
          </a:p>
          <a:p>
            <a:pPr lvl="2"/>
            <a:r>
              <a:rPr lang="zh-CN" altLang="en-US" dirty="0" smtClean="0"/>
              <a:t>第三級</a:t>
            </a:r>
          </a:p>
          <a:p>
            <a:pPr lvl="3"/>
            <a:r>
              <a:rPr lang="zh-CN" altLang="en-US" dirty="0" smtClean="0"/>
              <a:t>第四級</a:t>
            </a:r>
          </a:p>
          <a:p>
            <a:pPr lvl="4"/>
            <a:r>
              <a:rPr lang="zh-CN" altLang="en-US" dirty="0" smtClean="0"/>
              <a:t>第五級</a:t>
            </a:r>
          </a:p>
        </p:txBody>
      </p:sp>
      <p:sp>
        <p:nvSpPr>
          <p:cNvPr id="26630" name="Rectangle 6"/>
          <p:cNvSpPr>
            <a:spLocks noGrp="1" noChangeArrowheads="1"/>
          </p:cNvSpPr>
          <p:nvPr>
            <p:ph type="sldNum" sz="quarter" idx="4"/>
          </p:nvPr>
        </p:nvSpPr>
        <p:spPr bwMode="auto">
          <a:xfrm>
            <a:off x="6588224" y="6525344"/>
            <a:ext cx="2133600"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solidFill>
                  <a:srgbClr val="2A0015"/>
                </a:solidFill>
                <a:latin typeface="Adobe Jenson Pro Capt" pitchFamily="18" charset="0"/>
                <a:ea typeface="+mn-ea"/>
              </a:defRPr>
            </a:lvl1pPr>
          </a:lstStyle>
          <a:p>
            <a:fld id="{0C913308-F349-4B6D-A68A-DD1791B4A57B}" type="slidenum">
              <a:rPr lang="zh-CN" altLang="en-US" smtClean="0"/>
              <a:pPr/>
              <a:t>‹#›</a:t>
            </a:fld>
            <a:endParaRPr lang="zh-CN" altLang="en-US" dirty="0"/>
          </a:p>
        </p:txBody>
      </p:sp>
      <p:cxnSp>
        <p:nvCxnSpPr>
          <p:cNvPr id="7" name="直接连接符 6"/>
          <p:cNvCxnSpPr/>
          <p:nvPr/>
        </p:nvCxnSpPr>
        <p:spPr>
          <a:xfrm>
            <a:off x="0" y="6453336"/>
            <a:ext cx="9144000" cy="0"/>
          </a:xfrm>
          <a:prstGeom prst="line">
            <a:avLst/>
          </a:prstGeom>
          <a:ln w="12700">
            <a:solidFill>
              <a:schemeClr val="accent6">
                <a:lumMod val="75000"/>
              </a:schemeClr>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67544" y="1196752"/>
            <a:ext cx="8208912"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9" name="Rectangle 6"/>
          <p:cNvSpPr txBox="1">
            <a:spLocks noChangeArrowheads="1"/>
          </p:cNvSpPr>
          <p:nvPr/>
        </p:nvSpPr>
        <p:spPr bwMode="auto">
          <a:xfrm>
            <a:off x="3282515" y="6569968"/>
            <a:ext cx="2578968"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zh-CN"/>
            </a:defPPr>
            <a:lvl1pPr marL="0" algn="r" defTabSz="914400" rtl="0" eaLnBrk="1" fontAlgn="auto" latinLnBrk="0" hangingPunct="1">
              <a:spcBef>
                <a:spcPts val="0"/>
              </a:spcBef>
              <a:spcAft>
                <a:spcPts val="0"/>
              </a:spcAft>
              <a:defRPr sz="1200" kern="1200">
                <a:solidFill>
                  <a:srgbClr val="2A0015"/>
                </a:solidFill>
                <a:latin typeface="Adobe Jenson Pro Capt"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latin typeface="Adobe 黑体 Std R" pitchFamily="34" charset="-122"/>
                <a:ea typeface="Adobe 黑体 Std R" pitchFamily="34" charset="-122"/>
              </a:rPr>
              <a:t>厦门大学 郑振龙</a:t>
            </a:r>
            <a:r>
              <a:rPr lang="en-US" altLang="zh-CN" dirty="0" smtClean="0">
                <a:latin typeface="Adobe 黑体 Std R" pitchFamily="34" charset="-122"/>
                <a:ea typeface="Adobe 黑体 Std R" pitchFamily="34" charset="-122"/>
              </a:rPr>
              <a:t> </a:t>
            </a:r>
            <a:r>
              <a:rPr lang="zh-CN" altLang="en-US" dirty="0" smtClean="0"/>
              <a:t> </a:t>
            </a:r>
            <a:r>
              <a:rPr lang="en-US" altLang="zh-CN" dirty="0" smtClean="0"/>
              <a:t>2015</a:t>
            </a:r>
            <a:endParaRPr lang="zh-CN" altLang="en-US" dirty="0"/>
          </a:p>
        </p:txBody>
      </p:sp>
      <p:sp>
        <p:nvSpPr>
          <p:cNvPr id="2" name="矩形 1"/>
          <p:cNvSpPr/>
          <p:nvPr/>
        </p:nvSpPr>
        <p:spPr>
          <a:xfrm rot="20026179">
            <a:off x="2319684" y="3167390"/>
            <a:ext cx="4504631" cy="523220"/>
          </a:xfrm>
          <a:prstGeom prst="rect">
            <a:avLst/>
          </a:prstGeom>
        </p:spPr>
        <p:txBody>
          <a:bodyPr wrap="none">
            <a:spAutoFit/>
          </a:bodyPr>
          <a:lstStyle/>
          <a:p>
            <a:pPr>
              <a:defRPr/>
            </a:pPr>
            <a:r>
              <a:rPr lang="en-US" altLang="zh-CN" sz="2800" b="1" dirty="0" smtClean="0">
                <a:solidFill>
                  <a:srgbClr val="FFFFFF">
                    <a:lumMod val="95000"/>
                  </a:srgbClr>
                </a:solidFill>
                <a:latin typeface="Adobe Jenson Pro" pitchFamily="18" charset="0"/>
                <a:ea typeface="宋体"/>
              </a:rPr>
              <a:t>Copyright © </a:t>
            </a:r>
            <a:r>
              <a:rPr lang="en-US" altLang="zh-CN" sz="2800" b="1" dirty="0" err="1" smtClean="0">
                <a:solidFill>
                  <a:srgbClr val="FFFFFF">
                    <a:lumMod val="95000"/>
                  </a:srgbClr>
                </a:solidFill>
                <a:latin typeface="Adobe Jenson Pro" pitchFamily="18" charset="0"/>
                <a:ea typeface="宋体"/>
              </a:rPr>
              <a:t>Zheng</a:t>
            </a:r>
            <a:r>
              <a:rPr lang="en-US" altLang="zh-CN" sz="2800" b="1" dirty="0" smtClean="0">
                <a:solidFill>
                  <a:srgbClr val="FFFFFF">
                    <a:lumMod val="95000"/>
                  </a:srgbClr>
                </a:solidFill>
                <a:latin typeface="Adobe Jenson Pro" pitchFamily="18" charset="0"/>
                <a:ea typeface="宋体"/>
              </a:rPr>
              <a:t> </a:t>
            </a:r>
            <a:r>
              <a:rPr lang="en-US" altLang="zh-CN" sz="2800" b="1" dirty="0" err="1" smtClean="0">
                <a:solidFill>
                  <a:srgbClr val="FFFFFF">
                    <a:lumMod val="95000"/>
                  </a:srgbClr>
                </a:solidFill>
                <a:latin typeface="Adobe Jenson Pro" pitchFamily="18" charset="0"/>
                <a:ea typeface="宋体"/>
              </a:rPr>
              <a:t>Zhenlong</a:t>
            </a:r>
            <a:endParaRPr lang="zh-CN" altLang="en-US" sz="2800" dirty="0">
              <a:solidFill>
                <a:srgbClr val="FFFFFF">
                  <a:lumMod val="95000"/>
                </a:srgbClr>
              </a:solidFill>
              <a:ea typeface="宋体"/>
            </a:endParaRPr>
          </a:p>
        </p:txBody>
      </p:sp>
    </p:spTree>
    <p:extLst>
      <p:ext uri="{BB962C8B-B14F-4D97-AF65-F5344CB8AC3E}">
        <p14:creationId xmlns:p14="http://schemas.microsoft.com/office/powerpoint/2010/main" val="2895612781"/>
      </p:ext>
    </p:extLst>
  </p:cSld>
  <p:clrMap bg1="lt1" tx1="dk1" bg2="lt2" tx2="dk2" accent1="accent1" accent2="accent2" accent3="accent3" accent4="accent4" accent5="accent5" accent6="accent6" hlink="hlink" folHlink="folHlink"/>
  <p:sldLayoutIdLst>
    <p:sldLayoutId id="2147492140" r:id="rId1"/>
    <p:sldLayoutId id="2147492141" r:id="rId2"/>
    <p:sldLayoutId id="2147492142" r:id="rId3"/>
    <p:sldLayoutId id="2147492143" r:id="rId4"/>
    <p:sldLayoutId id="2147492144" r:id="rId5"/>
    <p:sldLayoutId id="2147492145" r:id="rId6"/>
    <p:sldLayoutId id="2147492146" r:id="rId7"/>
    <p:sldLayoutId id="2147492147" r:id="rId8"/>
    <p:sldLayoutId id="2147492148" r:id="rId9"/>
    <p:sldLayoutId id="2147492149" r:id="rId10"/>
    <p:sldLayoutId id="2147492150" r:id="rId11"/>
    <p:sldLayoutId id="2147492151" r:id="rId12"/>
    <p:sldLayoutId id="2147492152" r:id="rId13"/>
    <p:sldLayoutId id="2147492153" r:id="rId14"/>
    <p:sldLayoutId id="2147492154" r:id="rId15"/>
    <p:sldLayoutId id="2147492155" r:id="rId16"/>
    <p:sldLayoutId id="2147492156" r:id="rId1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4200" b="0">
          <a:solidFill>
            <a:srgbClr val="006600"/>
          </a:solidFill>
          <a:latin typeface="Adobe Jenson Pro Capt" pitchFamily="18" charset="0"/>
          <a:ea typeface="Adobe 黑体 Std R" pitchFamily="34" charset="-122"/>
          <a:cs typeface="+mj-cs"/>
        </a:defRPr>
      </a:lvl1pPr>
      <a:lvl2pPr algn="l" rtl="0" eaLnBrk="0" fontAlgn="base" hangingPunct="0">
        <a:spcBef>
          <a:spcPct val="0"/>
        </a:spcBef>
        <a:spcAft>
          <a:spcPct val="0"/>
        </a:spcAft>
        <a:defRPr sz="4200">
          <a:solidFill>
            <a:schemeClr val="tx2"/>
          </a:solidFill>
          <a:latin typeface="Garamond" pitchFamily="18" charset="0"/>
          <a:ea typeface="宋体" charset="-122"/>
        </a:defRPr>
      </a:lvl2pPr>
      <a:lvl3pPr algn="l" rtl="0" eaLnBrk="0" fontAlgn="base" hangingPunct="0">
        <a:spcBef>
          <a:spcPct val="0"/>
        </a:spcBef>
        <a:spcAft>
          <a:spcPct val="0"/>
        </a:spcAft>
        <a:defRPr sz="4200">
          <a:solidFill>
            <a:schemeClr val="tx2"/>
          </a:solidFill>
          <a:latin typeface="Garamond" pitchFamily="18" charset="0"/>
          <a:ea typeface="宋体" charset="-122"/>
        </a:defRPr>
      </a:lvl3pPr>
      <a:lvl4pPr algn="l" rtl="0" eaLnBrk="0" fontAlgn="base" hangingPunct="0">
        <a:spcBef>
          <a:spcPct val="0"/>
        </a:spcBef>
        <a:spcAft>
          <a:spcPct val="0"/>
        </a:spcAft>
        <a:defRPr sz="4200">
          <a:solidFill>
            <a:schemeClr val="tx2"/>
          </a:solidFill>
          <a:latin typeface="Garamond" pitchFamily="18" charset="0"/>
          <a:ea typeface="宋体" charset="-122"/>
        </a:defRPr>
      </a:lvl4pPr>
      <a:lvl5pPr algn="l" rtl="0" eaLnBrk="0" fontAlgn="base" hangingPunct="0">
        <a:spcBef>
          <a:spcPct val="0"/>
        </a:spcBef>
        <a:spcAft>
          <a:spcPct val="0"/>
        </a:spcAft>
        <a:defRPr sz="4200">
          <a:solidFill>
            <a:schemeClr val="tx2"/>
          </a:solidFill>
          <a:latin typeface="Garamond" pitchFamily="18" charset="0"/>
          <a:ea typeface="宋体" charset="-122"/>
        </a:defRPr>
      </a:lvl5pPr>
      <a:lvl6pPr marL="457200" algn="l" rtl="0" fontAlgn="base">
        <a:spcBef>
          <a:spcPct val="0"/>
        </a:spcBef>
        <a:spcAft>
          <a:spcPct val="0"/>
        </a:spcAft>
        <a:defRPr sz="4200">
          <a:solidFill>
            <a:schemeClr val="tx2"/>
          </a:solidFill>
          <a:latin typeface="Garamond" pitchFamily="18" charset="0"/>
          <a:ea typeface="宋体" charset="-122"/>
        </a:defRPr>
      </a:lvl6pPr>
      <a:lvl7pPr marL="914400" algn="l" rtl="0" fontAlgn="base">
        <a:spcBef>
          <a:spcPct val="0"/>
        </a:spcBef>
        <a:spcAft>
          <a:spcPct val="0"/>
        </a:spcAft>
        <a:defRPr sz="4200">
          <a:solidFill>
            <a:schemeClr val="tx2"/>
          </a:solidFill>
          <a:latin typeface="Garamond" pitchFamily="18" charset="0"/>
          <a:ea typeface="宋体" charset="-122"/>
        </a:defRPr>
      </a:lvl7pPr>
      <a:lvl8pPr marL="1371600" algn="l" rtl="0" fontAlgn="base">
        <a:spcBef>
          <a:spcPct val="0"/>
        </a:spcBef>
        <a:spcAft>
          <a:spcPct val="0"/>
        </a:spcAft>
        <a:defRPr sz="4200">
          <a:solidFill>
            <a:schemeClr val="tx2"/>
          </a:solidFill>
          <a:latin typeface="Garamond" pitchFamily="18" charset="0"/>
          <a:ea typeface="宋体" charset="-122"/>
        </a:defRPr>
      </a:lvl8pPr>
      <a:lvl9pPr marL="1828800" algn="l" rtl="0" fontAlgn="base">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0" fontAlgn="base" hangingPunct="0">
        <a:lnSpc>
          <a:spcPct val="100000"/>
        </a:lnSpc>
        <a:spcBef>
          <a:spcPts val="1200"/>
        </a:spcBef>
        <a:spcAft>
          <a:spcPct val="0"/>
        </a:spcAft>
        <a:buClr>
          <a:schemeClr val="accent6">
            <a:lumMod val="75000"/>
          </a:schemeClr>
        </a:buClr>
        <a:buSzPct val="65000"/>
        <a:buFontTx/>
        <a:buBlip>
          <a:blip r:embed="rId19"/>
        </a:buBlip>
        <a:defRPr sz="3000" b="0" baseline="0">
          <a:solidFill>
            <a:schemeClr val="tx1">
              <a:lumMod val="85000"/>
              <a:lumOff val="15000"/>
            </a:schemeClr>
          </a:solidFill>
          <a:latin typeface="Adobe Jenson Pro" pitchFamily="18" charset="0"/>
          <a:ea typeface="Adobe 楷体 Std R" pitchFamily="18" charset="-122"/>
          <a:cs typeface="+mn-cs"/>
        </a:defRPr>
      </a:lvl1pPr>
      <a:lvl2pPr marL="669925" indent="-325438" algn="l" rtl="0" eaLnBrk="0" fontAlgn="base" hangingPunct="0">
        <a:lnSpc>
          <a:spcPct val="100000"/>
        </a:lnSpc>
        <a:spcBef>
          <a:spcPts val="1200"/>
        </a:spcBef>
        <a:spcAft>
          <a:spcPct val="0"/>
        </a:spcAft>
        <a:buClr>
          <a:srgbClr val="000066"/>
        </a:buClr>
        <a:buSzPct val="60000"/>
        <a:buFontTx/>
        <a:buBlip>
          <a:blip r:embed="rId19"/>
        </a:buBlip>
        <a:defRPr sz="2600" b="0" baseline="0">
          <a:solidFill>
            <a:schemeClr val="tx1">
              <a:lumMod val="85000"/>
              <a:lumOff val="15000"/>
            </a:schemeClr>
          </a:solidFill>
          <a:latin typeface="Adobe Jenson Pro" pitchFamily="18" charset="0"/>
          <a:ea typeface="Adobe 楷体 Std R" pitchFamily="18" charset="-122"/>
        </a:defRPr>
      </a:lvl2pPr>
      <a:lvl3pPr marL="1022350" indent="-350838" algn="l" rtl="0" eaLnBrk="0" fontAlgn="base" hangingPunct="0">
        <a:lnSpc>
          <a:spcPct val="100000"/>
        </a:lnSpc>
        <a:spcBef>
          <a:spcPts val="1200"/>
        </a:spcBef>
        <a:spcAft>
          <a:spcPct val="0"/>
        </a:spcAft>
        <a:buClr>
          <a:schemeClr val="accent6">
            <a:lumMod val="75000"/>
          </a:schemeClr>
        </a:buClr>
        <a:buSzPct val="65000"/>
        <a:buFontTx/>
        <a:buBlip>
          <a:blip r:embed="rId19"/>
        </a:buBlip>
        <a:defRPr sz="2200" b="0" baseline="0">
          <a:solidFill>
            <a:schemeClr val="tx1">
              <a:lumMod val="85000"/>
              <a:lumOff val="15000"/>
            </a:schemeClr>
          </a:solidFill>
          <a:latin typeface="Adobe Jenson Pro" pitchFamily="18" charset="0"/>
          <a:ea typeface="Adobe 楷体 Std R" pitchFamily="18" charset="-122"/>
        </a:defRPr>
      </a:lvl3pPr>
      <a:lvl4pPr marL="1339850" indent="-315913" algn="l" rtl="0" eaLnBrk="0" fontAlgn="base" hangingPunct="0">
        <a:lnSpc>
          <a:spcPct val="100000"/>
        </a:lnSpc>
        <a:spcBef>
          <a:spcPts val="1200"/>
        </a:spcBef>
        <a:spcAft>
          <a:spcPct val="0"/>
        </a:spcAft>
        <a:buClr>
          <a:srgbClr val="000066"/>
        </a:buClr>
        <a:buSzPct val="70000"/>
        <a:buFontTx/>
        <a:buBlip>
          <a:blip r:embed="rId19"/>
        </a:buBlip>
        <a:defRPr sz="2000" b="0" baseline="0">
          <a:solidFill>
            <a:schemeClr val="tx1">
              <a:lumMod val="85000"/>
              <a:lumOff val="15000"/>
            </a:schemeClr>
          </a:solidFill>
          <a:latin typeface="Adobe Jenson Pro" pitchFamily="18" charset="0"/>
          <a:ea typeface="Adobe 楷体 Std R" pitchFamily="18" charset="-122"/>
        </a:defRPr>
      </a:lvl4pPr>
      <a:lvl5pPr marL="1681163" indent="-339725" algn="l" rtl="0" eaLnBrk="0" fontAlgn="base" hangingPunct="0">
        <a:lnSpc>
          <a:spcPct val="100000"/>
        </a:lnSpc>
        <a:spcBef>
          <a:spcPts val="1200"/>
        </a:spcBef>
        <a:spcAft>
          <a:spcPct val="0"/>
        </a:spcAft>
        <a:buClr>
          <a:schemeClr val="accent6">
            <a:lumMod val="75000"/>
          </a:schemeClr>
        </a:buClr>
        <a:buSzPct val="75000"/>
        <a:buFontTx/>
        <a:buBlip>
          <a:blip r:embed="rId19"/>
        </a:buBlip>
        <a:defRPr sz="2000" b="0" baseline="0">
          <a:solidFill>
            <a:schemeClr val="tx1">
              <a:lumMod val="85000"/>
              <a:lumOff val="15000"/>
            </a:schemeClr>
          </a:solidFill>
          <a:latin typeface="Adobe Jenson Pro" pitchFamily="18" charset="0"/>
          <a:ea typeface="Adobe 楷体 Std R" pitchFamily="18" charset="-122"/>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lzheng@xmu.edu.cn" TargetMode="External"/><Relationship Id="rId2" Type="http://schemas.openxmlformats.org/officeDocument/2006/relationships/hyperlink" Target="http://efinance.org.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31.w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bin"/><Relationship Id="rId1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9.wmf"/><Relationship Id="rId19" Type="http://schemas.openxmlformats.org/officeDocument/2006/relationships/oleObject" Target="../embeddings/oleObject9.bin"/><Relationship Id="rId4" Type="http://schemas.openxmlformats.org/officeDocument/2006/relationships/image" Target="../media/image6.wmf"/><Relationship Id="rId9" Type="http://schemas.openxmlformats.org/officeDocument/2006/relationships/oleObject" Target="../embeddings/oleObject4.bin"/><Relationship Id="rId14" Type="http://schemas.openxmlformats.org/officeDocument/2006/relationships/image" Target="../media/image11.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4.wmf"/><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5.w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40.wmf"/><Relationship Id="rId3" Type="http://schemas.openxmlformats.org/officeDocument/2006/relationships/notesSlide" Target="../notesSlides/notesSlide7.xml"/><Relationship Id="rId7" Type="http://schemas.openxmlformats.org/officeDocument/2006/relationships/image" Target="../media/image37.wmf"/><Relationship Id="rId12"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5.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wmf"/><Relationship Id="rId5" Type="http://schemas.openxmlformats.org/officeDocument/2006/relationships/oleObject" Target="../embeddings/oleObject30.bin"/><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3.bin"/><Relationship Id="rId5" Type="http://schemas.openxmlformats.org/officeDocument/2006/relationships/image" Target="../media/image44.wmf"/><Relationship Id="rId4" Type="http://schemas.openxmlformats.org/officeDocument/2006/relationships/oleObject" Target="../embeddings/oleObject32.bin"/></Relationships>
</file>

<file path=ppt/slides/_rels/slide27.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7.wmf"/><Relationship Id="rId5" Type="http://schemas.openxmlformats.org/officeDocument/2006/relationships/oleObject" Target="../embeddings/oleObject35.bin"/><Relationship Id="rId4" Type="http://schemas.openxmlformats.org/officeDocument/2006/relationships/image" Target="../media/image46.wmf"/></Relationships>
</file>

<file path=ppt/slides/_rels/slide2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9.wmf"/><Relationship Id="rId4" Type="http://schemas.openxmlformats.org/officeDocument/2006/relationships/oleObject" Target="../embeddings/oleObject37.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139.png"/><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9.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5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5.wmf"/><Relationship Id="rId5" Type="http://schemas.openxmlformats.org/officeDocument/2006/relationships/oleObject" Target="../embeddings/oleObject43.bin"/><Relationship Id="rId4" Type="http://schemas.openxmlformats.org/officeDocument/2006/relationships/image" Target="../media/image54.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7.wmf"/><Relationship Id="rId5" Type="http://schemas.openxmlformats.org/officeDocument/2006/relationships/oleObject" Target="../embeddings/oleObject45.bin"/><Relationship Id="rId4" Type="http://schemas.openxmlformats.org/officeDocument/2006/relationships/image" Target="../media/image56.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40.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60.png"/><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8.wmf"/><Relationship Id="rId5" Type="http://schemas.openxmlformats.org/officeDocument/2006/relationships/oleObject" Target="../embeddings/oleObject46.bin"/><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62.wmf"/><Relationship Id="rId4" Type="http://schemas.openxmlformats.org/officeDocument/2006/relationships/oleObject" Target="../embeddings/oleObject48.bin"/></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64.wmf"/><Relationship Id="rId4" Type="http://schemas.openxmlformats.org/officeDocument/2006/relationships/oleObject" Target="../embeddings/oleObject49.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1.bin"/><Relationship Id="rId5" Type="http://schemas.openxmlformats.org/officeDocument/2006/relationships/image" Target="../media/image65.wmf"/><Relationship Id="rId4" Type="http://schemas.openxmlformats.org/officeDocument/2006/relationships/oleObject" Target="../embeddings/oleObject50.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67.wmf"/><Relationship Id="rId4" Type="http://schemas.openxmlformats.org/officeDocument/2006/relationships/oleObject" Target="../embeddings/oleObject52.bin"/></Relationships>
</file>

<file path=ppt/slides/_rels/slide47.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72.wmf"/><Relationship Id="rId2" Type="http://schemas.openxmlformats.org/officeDocument/2006/relationships/slideLayout" Target="../slideLayouts/slideLayout2.xml"/><Relationship Id="rId16" Type="http://schemas.openxmlformats.org/officeDocument/2006/relationships/image" Target="../media/image74.wmf"/><Relationship Id="rId1" Type="http://schemas.openxmlformats.org/officeDocument/2006/relationships/vmlDrawing" Target="../drawings/vmlDrawing26.vml"/><Relationship Id="rId6" Type="http://schemas.openxmlformats.org/officeDocument/2006/relationships/image" Target="../media/image69.w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56.bin"/><Relationship Id="rId14" Type="http://schemas.openxmlformats.org/officeDocument/2006/relationships/image" Target="../media/image73.wmf"/></Relationships>
</file>

<file path=ppt/slides/_rels/slide48.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76.wmf"/><Relationship Id="rId5" Type="http://schemas.openxmlformats.org/officeDocument/2006/relationships/oleObject" Target="../embeddings/oleObject61.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63.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80.wmf"/></Relationships>
</file>

<file path=ppt/slides/_rels/slide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83.wmf"/><Relationship Id="rId4" Type="http://schemas.openxmlformats.org/officeDocument/2006/relationships/oleObject" Target="../embeddings/oleObject65.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85.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88.wmf"/><Relationship Id="rId5" Type="http://schemas.openxmlformats.org/officeDocument/2006/relationships/oleObject" Target="../embeddings/oleObject68.bin"/><Relationship Id="rId4" Type="http://schemas.openxmlformats.org/officeDocument/2006/relationships/image" Target="../media/image87.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wm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3.w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611560" y="1196752"/>
            <a:ext cx="8064500" cy="2015455"/>
          </a:xfrm>
        </p:spPr>
        <p:txBody>
          <a:bodyPr/>
          <a:lstStyle/>
          <a:p>
            <a:pPr algn="ctr" eaLnBrk="1" hangingPunct="1"/>
            <a:r>
              <a:rPr lang="en-US" altLang="zh-CN" sz="4000" dirty="0" smtClean="0">
                <a:latin typeface="Times New Roman" pitchFamily="18" charset="0"/>
                <a:cs typeface="Times New Roman" pitchFamily="18" charset="0"/>
              </a:rPr>
              <a:t>Chapter 15</a:t>
            </a:r>
            <a:r>
              <a:rPr lang="en-US" altLang="zh-CN" sz="4000" dirty="0">
                <a:latin typeface="Times New Roman" pitchFamily="18" charset="0"/>
                <a:cs typeface="Times New Roman" pitchFamily="18" charset="0"/>
              </a:rPr>
              <a:t/>
            </a:r>
            <a:br>
              <a:rPr lang="en-US" altLang="zh-CN" sz="4000" dirty="0">
                <a:latin typeface="Times New Roman" pitchFamily="18" charset="0"/>
                <a:cs typeface="Times New Roman" pitchFamily="18" charset="0"/>
              </a:rPr>
            </a:br>
            <a:r>
              <a:rPr lang="en-US" altLang="zh-CN" sz="4000" dirty="0">
                <a:latin typeface="Times New Roman" pitchFamily="18" charset="0"/>
                <a:cs typeface="Times New Roman" pitchFamily="18" charset="0"/>
              </a:rPr>
              <a:t>The Black-Scholes-Merton Model</a:t>
            </a:r>
            <a:r>
              <a:rPr lang="zh-CN" altLang="en-US" sz="4000" dirty="0"/>
              <a:t/>
            </a:r>
            <a:br>
              <a:rPr lang="zh-CN" altLang="en-US" sz="4000" dirty="0"/>
            </a:br>
            <a:r>
              <a:rPr lang="en-US" altLang="zh-CN" dirty="0" smtClean="0"/>
              <a:t/>
            </a:r>
            <a:br>
              <a:rPr lang="en-US" altLang="zh-CN" dirty="0" smtClean="0"/>
            </a:br>
            <a:endParaRPr lang="zh-CN" altLang="en-US" dirty="0" smtClean="0"/>
          </a:p>
        </p:txBody>
      </p:sp>
      <p:sp>
        <p:nvSpPr>
          <p:cNvPr id="88067" name="Rectangle 3"/>
          <p:cNvSpPr>
            <a:spLocks noGrp="1" noChangeArrowheads="1"/>
          </p:cNvSpPr>
          <p:nvPr>
            <p:ph type="subTitle" idx="1"/>
          </p:nvPr>
        </p:nvSpPr>
        <p:spPr>
          <a:xfrm>
            <a:off x="1908175" y="2565400"/>
            <a:ext cx="5864225" cy="3311872"/>
          </a:xfrm>
        </p:spPr>
        <p:txBody>
          <a:bodyPr/>
          <a:lstStyle/>
          <a:p>
            <a:pPr eaLnBrk="1" hangingPunct="1">
              <a:lnSpc>
                <a:spcPct val="90000"/>
              </a:lnSpc>
            </a:pPr>
            <a:endParaRPr lang="en-US" altLang="zh-CN" dirty="0" smtClean="0"/>
          </a:p>
          <a:p>
            <a:pPr eaLnBrk="1" hangingPunct="1">
              <a:lnSpc>
                <a:spcPct val="90000"/>
              </a:lnSpc>
            </a:pPr>
            <a:endParaRPr lang="en-US" altLang="zh-CN" dirty="0" smtClean="0"/>
          </a:p>
          <a:p>
            <a:pPr eaLnBrk="1" hangingPunct="1">
              <a:lnSpc>
                <a:spcPct val="90000"/>
              </a:lnSpc>
            </a:pPr>
            <a:r>
              <a:rPr lang="zh-CN" altLang="en-US" dirty="0" smtClean="0">
                <a:latin typeface="隶书" pitchFamily="49" charset="-122"/>
                <a:ea typeface="隶书" pitchFamily="49" charset="-122"/>
              </a:rPr>
              <a:t>郑振龙</a:t>
            </a:r>
          </a:p>
          <a:p>
            <a:pPr eaLnBrk="1" hangingPunct="1">
              <a:lnSpc>
                <a:spcPct val="90000"/>
              </a:lnSpc>
            </a:pPr>
            <a:r>
              <a:rPr lang="zh-CN" altLang="en-US" dirty="0" smtClean="0">
                <a:latin typeface="隶书" pitchFamily="49" charset="-122"/>
                <a:ea typeface="隶书" pitchFamily="49" charset="-122"/>
              </a:rPr>
              <a:t>厦门大学金融系</a:t>
            </a:r>
            <a:endParaRPr lang="en-US" altLang="zh-CN" dirty="0" smtClean="0">
              <a:latin typeface="隶书" pitchFamily="49" charset="-122"/>
              <a:ea typeface="隶书" pitchFamily="49" charset="-122"/>
            </a:endParaRPr>
          </a:p>
          <a:p>
            <a:pPr eaLnBrk="1" hangingPunct="1">
              <a:lnSpc>
                <a:spcPct val="90000"/>
              </a:lnSpc>
            </a:pPr>
            <a:r>
              <a:rPr lang="zh-CN" altLang="en-US" dirty="0">
                <a:latin typeface="隶书" pitchFamily="49" charset="-122"/>
                <a:ea typeface="隶书" pitchFamily="49" charset="-122"/>
              </a:rPr>
              <a:t>课程</a:t>
            </a:r>
            <a:r>
              <a:rPr lang="zh-CN" altLang="en-US" dirty="0" smtClean="0">
                <a:latin typeface="隶书" pitchFamily="49" charset="-122"/>
                <a:ea typeface="隶书" pitchFamily="49" charset="-122"/>
              </a:rPr>
              <a:t>网站</a:t>
            </a:r>
            <a:r>
              <a:rPr lang="zh-CN" altLang="en-US" dirty="0" smtClean="0"/>
              <a:t>：</a:t>
            </a:r>
            <a:r>
              <a:rPr lang="en-US" altLang="zh-CN" dirty="0" smtClean="0">
                <a:latin typeface="Times New Roman" pitchFamily="18" charset="0"/>
                <a:cs typeface="Times New Roman" pitchFamily="18" charset="0"/>
                <a:hlinkClick r:id="rId2"/>
              </a:rPr>
              <a:t>http://efinance.org.cn</a:t>
            </a:r>
            <a:r>
              <a:rPr lang="en-US" altLang="zh-CN" dirty="0" smtClean="0">
                <a:latin typeface="Times New Roman" pitchFamily="18" charset="0"/>
                <a:cs typeface="Times New Roman" pitchFamily="18" charset="0"/>
              </a:rPr>
              <a:t> </a:t>
            </a:r>
          </a:p>
          <a:p>
            <a:pPr eaLnBrk="1" hangingPunct="1">
              <a:lnSpc>
                <a:spcPct val="90000"/>
              </a:lnSpc>
            </a:pPr>
            <a:r>
              <a:rPr lang="en-US" altLang="zh-CN" dirty="0" smtClean="0">
                <a:latin typeface="Times New Roman" pitchFamily="18" charset="0"/>
                <a:cs typeface="Times New Roman" pitchFamily="18" charset="0"/>
              </a:rPr>
              <a:t>Email:         </a:t>
            </a:r>
            <a:r>
              <a:rPr lang="en-US" altLang="zh-CN" dirty="0" smtClean="0">
                <a:latin typeface="Times New Roman" pitchFamily="18" charset="0"/>
                <a:cs typeface="Times New Roman" pitchFamily="18" charset="0"/>
                <a:hlinkClick r:id="rId3"/>
              </a:rPr>
              <a:t>zlzheng@xmu.edu.cn</a:t>
            </a:r>
            <a:r>
              <a:rPr lang="en-US" altLang="zh-CN" dirty="0" smtClean="0">
                <a:latin typeface="Times New Roman" pitchFamily="18" charset="0"/>
                <a:cs typeface="Times New Roman" pitchFamily="18" charset="0"/>
              </a:rPr>
              <a:t> </a:t>
            </a:r>
          </a:p>
          <a:p>
            <a:pPr eaLnBrk="1" hangingPunct="1">
              <a:lnSpc>
                <a:spcPct val="90000"/>
              </a:lnSpc>
            </a:pPr>
            <a:endParaRPr lang="en-US" altLang="zh-CN" dirty="0" smtClean="0"/>
          </a:p>
        </p:txBody>
      </p:sp>
    </p:spTree>
    <p:extLst>
      <p:ext uri="{BB962C8B-B14F-4D97-AF65-F5344CB8AC3E}">
        <p14:creationId xmlns:p14="http://schemas.microsoft.com/office/powerpoint/2010/main" val="203177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标题 1"/>
          <p:cNvSpPr>
            <a:spLocks noGrp="1"/>
          </p:cNvSpPr>
          <p:nvPr>
            <p:ph type="title"/>
          </p:nvPr>
        </p:nvSpPr>
        <p:spPr/>
        <p:txBody>
          <a:bodyPr/>
          <a:lstStyle/>
          <a:p>
            <a:r>
              <a:rPr lang="zh-CN" altLang="en-US" smtClean="0"/>
              <a:t>课后阅读：连续复利</a:t>
            </a:r>
          </a:p>
        </p:txBody>
      </p:sp>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t="-1765"/>
            </a:stretch>
          </a:blipFill>
          <a:ln>
            <a:miter lim="800000"/>
            <a:headEnd/>
            <a:tailEnd/>
          </a:ln>
        </p:spPr>
        <p:txBody>
          <a:bodyPr/>
          <a:lstStyle/>
          <a:p>
            <a:r>
              <a:rPr lang="zh-CN" altLang="en-US">
                <a:noFill/>
              </a:rPr>
              <a:t> </a:t>
            </a:r>
          </a:p>
        </p:txBody>
      </p:sp>
      <p:sp>
        <p:nvSpPr>
          <p:cNvPr id="6" name="灯片编号占位符 5"/>
          <p:cNvSpPr>
            <a:spLocks noGrp="1"/>
          </p:cNvSpPr>
          <p:nvPr>
            <p:ph type="sldNum" sz="quarter" idx="12"/>
          </p:nvPr>
        </p:nvSpPr>
        <p:spPr/>
        <p:txBody>
          <a:bodyPr/>
          <a:lstStyle/>
          <a:p>
            <a:pPr>
              <a:defRPr/>
            </a:pPr>
            <a:fld id="{7FFA7C57-13FD-4D03-A924-06FCFA6854DA}" type="slidenum">
              <a:rPr lang="en-US" altLang="zh-CN">
                <a:solidFill>
                  <a:srgbClr val="000000"/>
                </a:solidFill>
              </a:rPr>
              <a:pPr>
                <a:defRPr/>
              </a:pPr>
              <a:t>10</a:t>
            </a:fld>
            <a:endParaRPr lang="en-US" altLang="zh-CN">
              <a:solidFill>
                <a:srgbClr val="000000"/>
              </a:solidFill>
            </a:endParaRPr>
          </a:p>
        </p:txBody>
      </p:sp>
      <p:sp>
        <p:nvSpPr>
          <p:cNvPr id="7" name="TextBox 6"/>
          <p:cNvSpPr txBox="1">
            <a:spLocks noRot="1" noChangeAspect="1" noMove="1" noResize="1" noEditPoints="1" noAdjustHandles="1" noChangeArrowheads="1" noChangeShapeType="1" noTextEdit="1"/>
          </p:cNvSpPr>
          <p:nvPr/>
        </p:nvSpPr>
        <p:spPr>
          <a:xfrm>
            <a:off x="3059832" y="4005064"/>
            <a:ext cx="3312368" cy="751296"/>
          </a:xfrm>
          <a:prstGeom prst="rect">
            <a:avLst/>
          </a:prstGeom>
          <a:blipFill rotWithShape="1">
            <a:blip r:embed="rId3"/>
            <a:stretch>
              <a:fillRect t="-4878" b="-9756"/>
            </a:stretch>
          </a:blipFill>
        </p:spPr>
        <p:txBody>
          <a:bodyPr/>
          <a:lstStyle/>
          <a:p>
            <a:r>
              <a:rPr kumimoji="1" lang="zh-CN" altLang="en-US" sz="2400">
                <a:noFill/>
              </a:rPr>
              <a:t> </a:t>
            </a:r>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2209685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标题 1"/>
          <p:cNvSpPr>
            <a:spLocks noGrp="1"/>
          </p:cNvSpPr>
          <p:nvPr>
            <p:ph type="title"/>
          </p:nvPr>
        </p:nvSpPr>
        <p:spPr/>
        <p:txBody>
          <a:bodyPr/>
          <a:lstStyle/>
          <a:p>
            <a:r>
              <a:rPr lang="zh-CN" altLang="en-US" smtClean="0"/>
              <a:t>连续复利</a:t>
            </a:r>
          </a:p>
        </p:txBody>
      </p:sp>
      <p:sp>
        <p:nvSpPr>
          <p:cNvPr id="155651" name="文本占位符 2"/>
          <p:cNvSpPr>
            <a:spLocks noGrp="1"/>
          </p:cNvSpPr>
          <p:nvPr>
            <p:ph idx="1"/>
          </p:nvPr>
        </p:nvSpPr>
        <p:spPr>
          <a:xfrm>
            <a:off x="467544" y="1196752"/>
            <a:ext cx="8229600" cy="4530725"/>
          </a:xfrm>
        </p:spPr>
        <p:txBody>
          <a:bodyPr/>
          <a:lstStyle/>
          <a:p>
            <a:pPr>
              <a:buClr>
                <a:srgbClr val="28571F"/>
              </a:buClr>
            </a:pPr>
            <a:r>
              <a:rPr lang="zh-CN" altLang="en-US" dirty="0" smtClean="0"/>
              <a:t>优点</a:t>
            </a:r>
            <a:endParaRPr lang="en-US" altLang="zh-CN" dirty="0" smtClean="0"/>
          </a:p>
          <a:p>
            <a:pPr lvl="1"/>
            <a:r>
              <a:rPr lang="zh-CN" altLang="en-US" dirty="0" smtClean="0"/>
              <a:t>计息天数不整齐或是现金流时间间隔不规则</a:t>
            </a:r>
            <a:endParaRPr lang="en-US" altLang="zh-CN" dirty="0" smtClean="0"/>
          </a:p>
          <a:p>
            <a:pPr lvl="1"/>
            <a:r>
              <a:rPr lang="zh-CN" altLang="en-US" dirty="0" smtClean="0"/>
              <a:t>计算多期收益率</a:t>
            </a:r>
            <a:endParaRPr lang="en-US" altLang="zh-CN" dirty="0" smtClean="0"/>
          </a:p>
          <a:p>
            <a:pPr lvl="1"/>
            <a:r>
              <a:rPr lang="zh-CN" altLang="en-US" dirty="0" smtClean="0"/>
              <a:t>符合正态分布假设</a:t>
            </a:r>
            <a:endParaRPr lang="en-US" altLang="zh-CN" dirty="0" smtClean="0"/>
          </a:p>
          <a:p>
            <a:pPr lvl="2"/>
            <a:r>
              <a:rPr lang="zh-CN" altLang="en-US" dirty="0" smtClean="0"/>
              <a:t>取值范围</a:t>
            </a:r>
            <a:endParaRPr lang="en-US" altLang="zh-CN" dirty="0" smtClean="0"/>
          </a:p>
          <a:p>
            <a:pPr lvl="2"/>
            <a:r>
              <a:rPr lang="zh-CN" altLang="en-US" dirty="0" smtClean="0"/>
              <a:t>多期收益率</a:t>
            </a:r>
            <a:endParaRPr lang="en-US" altLang="zh-CN" dirty="0" smtClean="0"/>
          </a:p>
          <a:p>
            <a:pPr lvl="1"/>
            <a:r>
              <a:rPr lang="zh-CN" altLang="en-US" dirty="0" smtClean="0"/>
              <a:t>不存在汇率收益率悖论</a:t>
            </a:r>
            <a:endParaRPr lang="en-US" altLang="zh-CN" dirty="0" smtClean="0"/>
          </a:p>
          <a:p>
            <a:pPr>
              <a:buClr>
                <a:srgbClr val="28571F"/>
              </a:buClr>
            </a:pPr>
            <a:r>
              <a:rPr lang="zh-CN" altLang="en-US" dirty="0" smtClean="0"/>
              <a:t>缺点</a:t>
            </a:r>
            <a:endParaRPr lang="en-US" altLang="zh-CN" dirty="0" smtClean="0"/>
          </a:p>
          <a:p>
            <a:pPr lvl="1"/>
            <a:r>
              <a:rPr lang="zh-CN" altLang="en-US" dirty="0" smtClean="0"/>
              <a:t>横截面组合收益率≠单个资产收益率加权平均</a:t>
            </a:r>
            <a:endParaRPr lang="en-US" altLang="zh-CN" dirty="0" smtClean="0"/>
          </a:p>
          <a:p>
            <a:pPr>
              <a:buClr>
                <a:srgbClr val="28571F"/>
              </a:buClr>
            </a:pPr>
            <a:r>
              <a:rPr lang="zh-CN" altLang="en-US" sz="2200" dirty="0" smtClean="0"/>
              <a:t>参见陈蓉、郑振龙，</a:t>
            </a:r>
            <a:r>
              <a:rPr lang="en-US" altLang="zh-CN" sz="2200" dirty="0" smtClean="0"/>
              <a:t>《</a:t>
            </a:r>
            <a:r>
              <a:rPr lang="zh-CN" altLang="en-US" sz="2200" dirty="0" smtClean="0"/>
              <a:t>固定收益证券</a:t>
            </a:r>
            <a:r>
              <a:rPr lang="en-US" altLang="zh-CN" sz="2200" dirty="0" smtClean="0"/>
              <a:t>》P90</a:t>
            </a:r>
          </a:p>
          <a:p>
            <a:pPr>
              <a:buClr>
                <a:srgbClr val="28571F"/>
              </a:buClr>
            </a:pPr>
            <a:endParaRPr lang="zh-CN" altLang="en-US" dirty="0" smtClean="0"/>
          </a:p>
        </p:txBody>
      </p:sp>
      <p:sp>
        <p:nvSpPr>
          <p:cNvPr id="5" name="灯片编号占位符 4"/>
          <p:cNvSpPr>
            <a:spLocks noGrp="1"/>
          </p:cNvSpPr>
          <p:nvPr>
            <p:ph type="sldNum" sz="quarter" idx="12"/>
          </p:nvPr>
        </p:nvSpPr>
        <p:spPr/>
        <p:txBody>
          <a:bodyPr/>
          <a:lstStyle/>
          <a:p>
            <a:pPr>
              <a:defRPr/>
            </a:pPr>
            <a:fld id="{24E33D06-0CA0-4807-8245-B07900AC7B42}" type="slidenum">
              <a:rPr lang="zh-CN" altLang="en-US"/>
              <a:pPr>
                <a:defRPr/>
              </a:pPr>
              <a:t>11</a:t>
            </a:fld>
            <a:endParaRPr lang="zh-CN" altLang="en-US" dirty="0"/>
          </a:p>
        </p:txBody>
      </p:sp>
      <p:graphicFrame>
        <p:nvGraphicFramePr>
          <p:cNvPr id="155653" name="对象 3"/>
          <p:cNvGraphicFramePr>
            <a:graphicFrameLocks noChangeAspect="1"/>
          </p:cNvGraphicFramePr>
          <p:nvPr/>
        </p:nvGraphicFramePr>
        <p:xfrm>
          <a:off x="4927600" y="2171700"/>
          <a:ext cx="914400" cy="179388"/>
        </p:xfrm>
        <a:graphic>
          <a:graphicData uri="http://schemas.openxmlformats.org/presentationml/2006/ole">
            <mc:AlternateContent xmlns:mc="http://schemas.openxmlformats.org/markup-compatibility/2006">
              <mc:Choice xmlns:v="urn:schemas-microsoft-com:vml" Requires="v">
                <p:oleObj spid="_x0000_s226321" name="Equation" r:id="rId3" imgW="428207" imgH="666100" progId="Equation.DSMT4">
                  <p:embed/>
                </p:oleObj>
              </mc:Choice>
              <mc:Fallback>
                <p:oleObj name="Equation" r:id="rId3" imgW="428207" imgH="666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600" y="2171700"/>
                        <a:ext cx="9144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038782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标题 1"/>
          <p:cNvSpPr>
            <a:spLocks noGrp="1"/>
          </p:cNvSpPr>
          <p:nvPr>
            <p:ph type="title"/>
          </p:nvPr>
        </p:nvSpPr>
        <p:spPr/>
        <p:txBody>
          <a:bodyPr/>
          <a:lstStyle/>
          <a:p>
            <a:r>
              <a:rPr lang="zh-CN" altLang="en-US" smtClean="0"/>
              <a:t>百分比收益率与对数收益率</a:t>
            </a:r>
          </a:p>
        </p:txBody>
      </p:sp>
      <p:sp>
        <p:nvSpPr>
          <p:cNvPr id="156675" name="内容占位符 2"/>
          <p:cNvSpPr>
            <a:spLocks noGrp="1"/>
          </p:cNvSpPr>
          <p:nvPr>
            <p:ph idx="1"/>
          </p:nvPr>
        </p:nvSpPr>
        <p:spPr>
          <a:xfrm>
            <a:off x="468313" y="1268413"/>
            <a:ext cx="8229600" cy="4530725"/>
          </a:xfrm>
        </p:spPr>
        <p:txBody>
          <a:bodyPr/>
          <a:lstStyle/>
          <a:p>
            <a:pPr>
              <a:buClr>
                <a:srgbClr val="28571F"/>
              </a:buClr>
              <a:buFontTx/>
              <a:buNone/>
            </a:pPr>
            <a:endParaRPr lang="en-US" altLang="zh-CN" dirty="0" smtClean="0"/>
          </a:p>
          <a:p>
            <a:pPr>
              <a:buClr>
                <a:srgbClr val="28571F"/>
              </a:buClr>
            </a:pPr>
            <a:r>
              <a:rPr lang="zh-CN" altLang="en-US" dirty="0" smtClean="0"/>
              <a:t>短时间内</a:t>
            </a:r>
            <a:endParaRPr lang="en-US" altLang="zh-CN" dirty="0" smtClean="0"/>
          </a:p>
          <a:p>
            <a:pPr>
              <a:buClr>
                <a:srgbClr val="28571F"/>
              </a:buClr>
            </a:pPr>
            <a:endParaRPr lang="en-US" altLang="zh-CN" dirty="0" smtClean="0"/>
          </a:p>
          <a:p>
            <a:pPr>
              <a:buClr>
                <a:srgbClr val="28571F"/>
              </a:buClr>
            </a:pPr>
            <a:endParaRPr lang="en-US" altLang="zh-CN" dirty="0" smtClean="0"/>
          </a:p>
          <a:p>
            <a:pPr>
              <a:buClr>
                <a:srgbClr val="28571F"/>
              </a:buClr>
            </a:pPr>
            <a:r>
              <a:rPr lang="zh-CN" altLang="en-US" dirty="0" smtClean="0"/>
              <a:t>几何布朗运动只意味着短时间内的股票价格百分比收益率服从正态分布，长期间内股价百分比收益率正态分布的性质不再存在，但连续复利收益率始终服从正态分布。</a:t>
            </a:r>
          </a:p>
        </p:txBody>
      </p:sp>
      <p:sp>
        <p:nvSpPr>
          <p:cNvPr id="6" name="灯片编号占位符 5"/>
          <p:cNvSpPr>
            <a:spLocks noGrp="1"/>
          </p:cNvSpPr>
          <p:nvPr>
            <p:ph type="sldNum" sz="quarter" idx="12"/>
          </p:nvPr>
        </p:nvSpPr>
        <p:spPr/>
        <p:txBody>
          <a:bodyPr/>
          <a:lstStyle/>
          <a:p>
            <a:pPr>
              <a:defRPr/>
            </a:pPr>
            <a:fld id="{F97262A1-5835-4B3D-9ACB-2050B7EAF3BB}" type="slidenum">
              <a:rPr lang="en-US" altLang="zh-CN">
                <a:solidFill>
                  <a:srgbClr val="000000"/>
                </a:solidFill>
              </a:rPr>
              <a:pPr>
                <a:defRPr/>
              </a:pPr>
              <a:t>12</a:t>
            </a:fld>
            <a:endParaRPr lang="en-US" altLang="zh-CN">
              <a:solidFill>
                <a:srgbClr val="000000"/>
              </a:solidFill>
            </a:endParaRPr>
          </a:p>
        </p:txBody>
      </p:sp>
      <p:graphicFrame>
        <p:nvGraphicFramePr>
          <p:cNvPr id="156677" name="对象 6"/>
          <p:cNvGraphicFramePr>
            <a:graphicFrameLocks noChangeAspect="1"/>
          </p:cNvGraphicFramePr>
          <p:nvPr/>
        </p:nvGraphicFramePr>
        <p:xfrm>
          <a:off x="2728913" y="2471738"/>
          <a:ext cx="2808287" cy="946150"/>
        </p:xfrm>
        <a:graphic>
          <a:graphicData uri="http://schemas.openxmlformats.org/presentationml/2006/ole">
            <mc:AlternateContent xmlns:mc="http://schemas.openxmlformats.org/markup-compatibility/2006">
              <mc:Choice xmlns:v="urn:schemas-microsoft-com:vml" Requires="v">
                <p:oleObj spid="_x0000_s227345" name="Equation" r:id="rId3" imgW="1244520" imgH="419040" progId="Equation.DSMT4">
                  <p:embed/>
                </p:oleObj>
              </mc:Choice>
              <mc:Fallback>
                <p:oleObj name="Equation" r:id="rId3" imgW="124452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913" y="2471738"/>
                        <a:ext cx="28082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529327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Rectangle 2"/>
          <p:cNvSpPr>
            <a:spLocks noGrp="1" noChangeArrowheads="1"/>
          </p:cNvSpPr>
          <p:nvPr>
            <p:ph type="title"/>
          </p:nvPr>
        </p:nvSpPr>
        <p:spPr/>
        <p:txBody>
          <a:bodyPr/>
          <a:lstStyle/>
          <a:p>
            <a:pPr eaLnBrk="1" hangingPunct="1"/>
            <a:r>
              <a:rPr lang="en-CA" altLang="zh-CN" smtClean="0"/>
              <a:t>Mutual Fund Returns </a:t>
            </a:r>
            <a:r>
              <a:rPr lang="en-CA" altLang="zh-CN" sz="2800" smtClean="0"/>
              <a:t>(See Business Snapshot 13.1 on page 281)</a:t>
            </a:r>
          </a:p>
        </p:txBody>
      </p:sp>
      <p:sp>
        <p:nvSpPr>
          <p:cNvPr id="157702" name="Rectangle 3"/>
          <p:cNvSpPr>
            <a:spLocks noGrp="1" noChangeArrowheads="1"/>
          </p:cNvSpPr>
          <p:nvPr>
            <p:ph idx="1"/>
          </p:nvPr>
        </p:nvSpPr>
        <p:spPr/>
        <p:txBody>
          <a:bodyPr/>
          <a:lstStyle/>
          <a:p>
            <a:pPr eaLnBrk="1" hangingPunct="1"/>
            <a:r>
              <a:rPr lang="en-CA" altLang="zh-CN" smtClean="0"/>
              <a:t>Suppose that returns in successive years are 15%, 20%, 30%, -20% and 25%</a:t>
            </a:r>
          </a:p>
          <a:p>
            <a:pPr eaLnBrk="1" hangingPunct="1"/>
            <a:r>
              <a:rPr lang="en-CA" altLang="zh-CN" smtClean="0"/>
              <a:t>The arithmetic mean of the returns is 14%</a:t>
            </a:r>
          </a:p>
          <a:p>
            <a:pPr eaLnBrk="1" hangingPunct="1"/>
            <a:r>
              <a:rPr lang="en-CA" altLang="zh-CN" smtClean="0"/>
              <a:t>The returned that would actually be earned over the five years (the geometric mean) is 12.4%</a:t>
            </a:r>
          </a:p>
        </p:txBody>
      </p:sp>
      <p:sp>
        <p:nvSpPr>
          <p:cNvPr id="157699"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宋体" charset="-122"/>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charset="-122"/>
              </a:defRPr>
            </a:lvl9pPr>
          </a:lstStyle>
          <a:p>
            <a:pPr eaLnBrk="1" hangingPunct="1">
              <a:spcBef>
                <a:spcPct val="0"/>
              </a:spcBef>
              <a:buClrTx/>
              <a:buSzTx/>
              <a:buFontTx/>
              <a:buNone/>
            </a:pPr>
            <a:r>
              <a:rPr kumimoji="0" lang="en-US" altLang="zh-CN" sz="1400" smtClean="0">
                <a:solidFill>
                  <a:srgbClr val="000000"/>
                </a:solidFill>
              </a:rPr>
              <a:t>Copyright © 2014 Zhenlong Zheng</a:t>
            </a:r>
          </a:p>
        </p:txBody>
      </p:sp>
      <p:sp>
        <p:nvSpPr>
          <p:cNvPr id="15770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宋体" charset="-122"/>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宋体" charset="-122"/>
              </a:defRPr>
            </a:lvl9pPr>
          </a:lstStyle>
          <a:p>
            <a:pPr eaLnBrk="1" hangingPunct="1">
              <a:spcBef>
                <a:spcPct val="0"/>
              </a:spcBef>
              <a:buClrTx/>
              <a:buSzTx/>
              <a:buFontTx/>
              <a:buNone/>
            </a:pPr>
            <a:fld id="{A0F53BB3-464D-452E-945B-7762C832862D}" type="slidenum">
              <a:rPr kumimoji="0" lang="zh-CN" altLang="en-US" sz="1400" smtClean="0">
                <a:solidFill>
                  <a:srgbClr val="000000"/>
                </a:solidFill>
              </a:rPr>
              <a:pPr eaLnBrk="1" hangingPunct="1">
                <a:spcBef>
                  <a:spcPct val="0"/>
                </a:spcBef>
                <a:buClrTx/>
                <a:buSzTx/>
                <a:buFontTx/>
                <a:buNone/>
              </a:pPr>
              <a:t>13</a:t>
            </a:fld>
            <a:endParaRPr kumimoji="0" lang="en-US" altLang="zh-CN" sz="1400" smtClean="0">
              <a:solidFill>
                <a:srgbClr val="000000"/>
              </a:solidFill>
            </a:endParaRPr>
          </a:p>
        </p:txBody>
      </p:sp>
    </p:spTree>
    <p:extLst>
      <p:ext uri="{BB962C8B-B14F-4D97-AF65-F5344CB8AC3E}">
        <p14:creationId xmlns:p14="http://schemas.microsoft.com/office/powerpoint/2010/main" val="4073256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标题 1"/>
          <p:cNvSpPr>
            <a:spLocks noGrp="1"/>
          </p:cNvSpPr>
          <p:nvPr>
            <p:ph type="title"/>
          </p:nvPr>
        </p:nvSpPr>
        <p:spPr/>
        <p:txBody>
          <a:bodyPr/>
          <a:lstStyle/>
          <a:p>
            <a:r>
              <a:rPr lang="en-US" altLang="zh-CN" sz="3600" smtClean="0"/>
              <a:t>1900</a:t>
            </a:r>
            <a:r>
              <a:rPr lang="zh-CN" altLang="en-US" sz="3600" smtClean="0"/>
              <a:t>－</a:t>
            </a:r>
            <a:r>
              <a:rPr lang="en-US" altLang="zh-CN" sz="3600" smtClean="0"/>
              <a:t>2000</a:t>
            </a:r>
            <a:r>
              <a:rPr lang="zh-CN" altLang="en-US" sz="3600" smtClean="0"/>
              <a:t>主要国家股指实际收益率</a:t>
            </a:r>
          </a:p>
        </p:txBody>
      </p:sp>
      <p:sp>
        <p:nvSpPr>
          <p:cNvPr id="158723" name="内容占位符 2"/>
          <p:cNvSpPr>
            <a:spLocks noGrp="1"/>
          </p:cNvSpPr>
          <p:nvPr>
            <p:ph idx="1"/>
          </p:nvPr>
        </p:nvSpPr>
        <p:spPr/>
        <p:txBody>
          <a:bodyPr/>
          <a:lstStyle/>
          <a:p>
            <a:pPr>
              <a:buClr>
                <a:srgbClr val="28571F"/>
              </a:buClr>
            </a:pPr>
            <a:endParaRPr lang="zh-CN" altLang="en-US" smtClean="0"/>
          </a:p>
        </p:txBody>
      </p:sp>
      <p:sp>
        <p:nvSpPr>
          <p:cNvPr id="6" name="灯片编号占位符 5"/>
          <p:cNvSpPr>
            <a:spLocks noGrp="1"/>
          </p:cNvSpPr>
          <p:nvPr>
            <p:ph type="sldNum" sz="quarter" idx="12"/>
          </p:nvPr>
        </p:nvSpPr>
        <p:spPr/>
        <p:txBody>
          <a:bodyPr/>
          <a:lstStyle/>
          <a:p>
            <a:pPr>
              <a:defRPr/>
            </a:pPr>
            <a:fld id="{40677BC5-63AB-4A9C-BB1F-F05B0987FA22}" type="slidenum">
              <a:rPr lang="en-US" altLang="zh-CN">
                <a:solidFill>
                  <a:srgbClr val="000000"/>
                </a:solidFill>
              </a:rPr>
              <a:pPr>
                <a:defRPr/>
              </a:pPr>
              <a:t>14</a:t>
            </a:fld>
            <a:endParaRPr lang="en-US" altLang="zh-CN">
              <a:solidFill>
                <a:srgbClr val="000000"/>
              </a:solidFill>
            </a:endParaRPr>
          </a:p>
        </p:txBody>
      </p:sp>
      <p:pic>
        <p:nvPicPr>
          <p:cNvPr id="1587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3" y="1268413"/>
            <a:ext cx="5111750"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3916295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标题 1"/>
          <p:cNvSpPr>
            <a:spLocks noGrp="1"/>
          </p:cNvSpPr>
          <p:nvPr>
            <p:ph type="title"/>
          </p:nvPr>
        </p:nvSpPr>
        <p:spPr/>
        <p:txBody>
          <a:bodyPr/>
          <a:lstStyle/>
          <a:p>
            <a:r>
              <a:rPr lang="zh-CN" altLang="en-US" smtClean="0"/>
              <a:t>预期收益率 </a:t>
            </a:r>
            <a:r>
              <a:rPr lang="en-US" altLang="zh-CN" smtClean="0"/>
              <a:t>µ</a:t>
            </a:r>
            <a:endParaRPr lang="zh-CN" altLang="en-US" smtClean="0"/>
          </a:p>
        </p:txBody>
      </p:sp>
      <p:sp>
        <p:nvSpPr>
          <p:cNvPr id="3" name="内容占位符 2"/>
          <p:cNvSpPr>
            <a:spLocks noGrp="1" noRot="1" noChangeAspect="1" noMove="1" noResize="1" noEditPoints="1" noAdjustHandles="1" noChangeArrowheads="1" noChangeShapeType="1" noTextEdit="1"/>
          </p:cNvSpPr>
          <p:nvPr>
            <p:ph idx="1"/>
          </p:nvPr>
        </p:nvSpPr>
        <p:spPr>
          <a:xfrm>
            <a:off x="467544" y="1196752"/>
            <a:ext cx="8229600" cy="5184576"/>
          </a:xfrm>
          <a:blipFill rotWithShape="1">
            <a:blip r:embed="rId2"/>
            <a:stretch>
              <a:fillRect r="-222"/>
            </a:stretch>
          </a:blipFill>
          <a:ln>
            <a:miter lim="800000"/>
            <a:headEnd/>
            <a:tailEnd/>
          </a:ln>
        </p:spPr>
        <p:txBody>
          <a:bodyPr/>
          <a:lstStyle/>
          <a:p>
            <a:r>
              <a:rPr lang="zh-CN" altLang="en-US">
                <a:noFill/>
              </a:rPr>
              <a:t> </a:t>
            </a:r>
          </a:p>
        </p:txBody>
      </p:sp>
      <p:sp>
        <p:nvSpPr>
          <p:cNvPr id="6" name="灯片编号占位符 5"/>
          <p:cNvSpPr>
            <a:spLocks noGrp="1"/>
          </p:cNvSpPr>
          <p:nvPr>
            <p:ph type="sldNum" sz="quarter" idx="12"/>
          </p:nvPr>
        </p:nvSpPr>
        <p:spPr/>
        <p:txBody>
          <a:bodyPr/>
          <a:lstStyle/>
          <a:p>
            <a:pPr>
              <a:defRPr/>
            </a:pPr>
            <a:fld id="{473DC85D-E72E-4387-BEEC-2A382F4429E8}" type="slidenum">
              <a:rPr lang="en-US" altLang="zh-CN">
                <a:solidFill>
                  <a:srgbClr val="000000"/>
                </a:solidFill>
              </a:rPr>
              <a:pPr>
                <a:defRPr/>
              </a:pPr>
              <a:t>15</a:t>
            </a:fld>
            <a:endParaRPr lang="en-US" altLang="zh-CN">
              <a:solidFill>
                <a:srgbClr val="000000"/>
              </a:solidFill>
            </a:endParaRPr>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764873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标题 1"/>
          <p:cNvSpPr>
            <a:spLocks noGrp="1"/>
          </p:cNvSpPr>
          <p:nvPr>
            <p:ph type="title"/>
          </p:nvPr>
        </p:nvSpPr>
        <p:spPr/>
        <p:txBody>
          <a:bodyPr/>
          <a:lstStyle/>
          <a:p>
            <a:r>
              <a:rPr lang="zh-CN" altLang="en-US" smtClean="0"/>
              <a:t>波动率 </a:t>
            </a:r>
            <a:r>
              <a:rPr lang="el-GR" altLang="zh-CN" smtClean="0"/>
              <a:t>σ</a:t>
            </a:r>
            <a:endParaRPr lang="zh-CN" altLang="en-US" smtClean="0"/>
          </a:p>
        </p:txBody>
      </p:sp>
      <p:sp>
        <p:nvSpPr>
          <p:cNvPr id="3" name="内容占位符 2"/>
          <p:cNvSpPr>
            <a:spLocks noGrp="1"/>
          </p:cNvSpPr>
          <p:nvPr>
            <p:ph idx="1"/>
          </p:nvPr>
        </p:nvSpPr>
        <p:spPr/>
        <p:txBody>
          <a:bodyPr>
            <a:normAutofit fontScale="92500" lnSpcReduction="20000"/>
          </a:bodyPr>
          <a:lstStyle/>
          <a:p>
            <a:pPr>
              <a:defRPr/>
            </a:pPr>
            <a:r>
              <a:rPr lang="zh-CN" altLang="en-US" dirty="0" smtClean="0">
                <a:solidFill>
                  <a:schemeClr val="tx1">
                    <a:lumMod val="85000"/>
                    <a:lumOff val="15000"/>
                  </a:schemeClr>
                </a:solidFill>
              </a:rPr>
              <a:t>证券价格对数的年波动率，是股票价格对数收益率的年化标准差（所有参数都是年化的）</a:t>
            </a:r>
          </a:p>
          <a:p>
            <a:pPr>
              <a:defRPr/>
            </a:pPr>
            <a:endParaRPr lang="zh-CN" altLang="en-US" dirty="0" smtClean="0">
              <a:solidFill>
                <a:schemeClr val="tx1">
                  <a:lumMod val="85000"/>
                  <a:lumOff val="15000"/>
                </a:schemeClr>
              </a:solidFill>
            </a:endParaRPr>
          </a:p>
          <a:p>
            <a:pPr>
              <a:defRPr/>
            </a:pPr>
            <a:r>
              <a:rPr lang="zh-CN" altLang="en-US" dirty="0" smtClean="0">
                <a:solidFill>
                  <a:schemeClr val="tx1">
                    <a:lumMod val="85000"/>
                    <a:lumOff val="15000"/>
                  </a:schemeClr>
                </a:solidFill>
              </a:rPr>
              <a:t>历史标准差波动率：从历史的证券价格数据中计算出样本对数收益率的标准差，再对时间标准化，得到年标准差，即为波动率的一种常见估计值。</a:t>
            </a:r>
          </a:p>
          <a:p>
            <a:pPr>
              <a:defRPr/>
            </a:pPr>
            <a:endParaRPr lang="zh-CN" altLang="en-US" dirty="0" smtClean="0">
              <a:solidFill>
                <a:schemeClr val="tx1">
                  <a:lumMod val="85000"/>
                  <a:lumOff val="15000"/>
                </a:schemeClr>
              </a:solidFill>
            </a:endParaRPr>
          </a:p>
          <a:p>
            <a:pPr>
              <a:defRPr/>
            </a:pPr>
            <a:r>
              <a:rPr lang="zh-CN" altLang="en-US" dirty="0" smtClean="0">
                <a:solidFill>
                  <a:schemeClr val="tx1">
                    <a:lumMod val="85000"/>
                    <a:lumOff val="15000"/>
                  </a:schemeClr>
                </a:solidFill>
              </a:rPr>
              <a:t>在计算中，一般情况下时间距离计算时越近越好；但时间窗口也不宜太短；一般采用交易天数计算波动率而不采用日历天数。</a:t>
            </a:r>
            <a:endParaRPr lang="zh-CN" altLang="en-US" dirty="0">
              <a:solidFill>
                <a:schemeClr val="tx1">
                  <a:lumMod val="85000"/>
                  <a:lumOff val="15000"/>
                </a:schemeClr>
              </a:solidFill>
            </a:endParaRPr>
          </a:p>
        </p:txBody>
      </p:sp>
      <p:sp>
        <p:nvSpPr>
          <p:cNvPr id="6" name="灯片编号占位符 5"/>
          <p:cNvSpPr>
            <a:spLocks noGrp="1"/>
          </p:cNvSpPr>
          <p:nvPr>
            <p:ph type="sldNum" sz="quarter" idx="12"/>
          </p:nvPr>
        </p:nvSpPr>
        <p:spPr/>
        <p:txBody>
          <a:bodyPr/>
          <a:lstStyle/>
          <a:p>
            <a:pPr>
              <a:defRPr/>
            </a:pPr>
            <a:fld id="{6542D26A-CE6F-404F-BD3B-490345C8EE9D}" type="slidenum">
              <a:rPr lang="en-US" altLang="zh-CN">
                <a:solidFill>
                  <a:srgbClr val="000000"/>
                </a:solidFill>
              </a:rPr>
              <a:pPr>
                <a:defRPr/>
              </a:pPr>
              <a:t>16</a:t>
            </a:fld>
            <a:endParaRPr lang="en-US" altLang="zh-CN">
              <a:solidFill>
                <a:srgbClr val="000000"/>
              </a:solidFill>
            </a:endParaRPr>
          </a:p>
        </p:txBody>
      </p:sp>
      <p:graphicFrame>
        <p:nvGraphicFramePr>
          <p:cNvPr id="160773" name="对象 3"/>
          <p:cNvGraphicFramePr>
            <a:graphicFrameLocks noChangeAspect="1"/>
          </p:cNvGraphicFramePr>
          <p:nvPr/>
        </p:nvGraphicFramePr>
        <p:xfrm>
          <a:off x="3851275" y="188913"/>
          <a:ext cx="3744913" cy="936625"/>
        </p:xfrm>
        <a:graphic>
          <a:graphicData uri="http://schemas.openxmlformats.org/presentationml/2006/ole">
            <mc:AlternateContent xmlns:mc="http://schemas.openxmlformats.org/markup-compatibility/2006">
              <mc:Choice xmlns:v="urn:schemas-microsoft-com:vml" Requires="v">
                <p:oleObj spid="_x0000_s228369" name="Equation" r:id="rId3" imgW="2133600" imgH="533400" progId="Equation.DSMT4">
                  <p:embed/>
                </p:oleObj>
              </mc:Choice>
              <mc:Fallback>
                <p:oleObj name="Equation" r:id="rId3" imgW="2133600" imgH="533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88913"/>
                        <a:ext cx="37449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659211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685800" y="398463"/>
            <a:ext cx="7772400" cy="1143000"/>
          </a:xfrm>
          <a:noFill/>
        </p:spPr>
        <p:txBody>
          <a:bodyPr lIns="92075" tIns="46038" rIns="92075" bIns="46038" anchor="ctr"/>
          <a:lstStyle/>
          <a:p>
            <a:pPr eaLnBrk="1" hangingPunct="1"/>
            <a:r>
              <a:rPr lang="en-US" altLang="zh-CN" b="1" dirty="0" smtClean="0">
                <a:latin typeface="Times New Roman" pitchFamily="18" charset="0"/>
                <a:cs typeface="Times New Roman" pitchFamily="18" charset="0"/>
              </a:rPr>
              <a:t>Estimating Volatility from Historical  Data </a:t>
            </a:r>
          </a:p>
        </p:txBody>
      </p:sp>
      <p:sp>
        <p:nvSpPr>
          <p:cNvPr id="12294" name="Rectangle 3"/>
          <p:cNvSpPr>
            <a:spLocks noGrp="1" noChangeArrowheads="1"/>
          </p:cNvSpPr>
          <p:nvPr>
            <p:ph idx="1"/>
          </p:nvPr>
        </p:nvSpPr>
        <p:spPr>
          <a:xfrm>
            <a:off x="1049338" y="1828800"/>
            <a:ext cx="7046912" cy="3656013"/>
          </a:xfrm>
          <a:noFill/>
        </p:spPr>
        <p:txBody>
          <a:bodyPr lIns="92075" tIns="46038" rIns="92075" bIns="46038"/>
          <a:lstStyle/>
          <a:p>
            <a:pPr eaLnBrk="1" hangingPunct="1">
              <a:lnSpc>
                <a:spcPct val="90000"/>
              </a:lnSpc>
              <a:buFont typeface="Wingdings" pitchFamily="2" charset="2"/>
              <a:buNone/>
            </a:pPr>
            <a:r>
              <a:rPr lang="zh-CN" altLang="en-US" dirty="0" smtClean="0"/>
              <a:t>1</a:t>
            </a:r>
            <a:r>
              <a:rPr lang="zh-CN" altLang="en-US" dirty="0" smtClean="0">
                <a:latin typeface="Adobe Jenson Pro" pitchFamily="18" charset="0"/>
              </a:rPr>
              <a:t>.  </a:t>
            </a:r>
            <a:r>
              <a:rPr lang="en-US" altLang="zh-CN" sz="2800" dirty="0" smtClean="0">
                <a:latin typeface="Adobe Jenson Pro" pitchFamily="18" charset="0"/>
              </a:rPr>
              <a:t>Take observations </a:t>
            </a:r>
            <a:r>
              <a:rPr lang="en-US" altLang="zh-CN" sz="2800" i="1" dirty="0" smtClean="0">
                <a:latin typeface="Adobe Jenson Pro" pitchFamily="18" charset="0"/>
              </a:rPr>
              <a:t>S</a:t>
            </a:r>
            <a:r>
              <a:rPr lang="en-US" altLang="zh-CN" sz="2800" baseline="-25000" dirty="0" smtClean="0">
                <a:latin typeface="Adobe Jenson Pro" pitchFamily="18" charset="0"/>
              </a:rPr>
              <a:t>0</a:t>
            </a:r>
            <a:r>
              <a:rPr lang="en-US" altLang="zh-CN" sz="2800" i="1" dirty="0" smtClean="0">
                <a:latin typeface="Adobe Jenson Pro" pitchFamily="18" charset="0"/>
              </a:rPr>
              <a:t>, S</a:t>
            </a:r>
            <a:r>
              <a:rPr lang="en-US" altLang="zh-CN" sz="2800" baseline="-25000" dirty="0" smtClean="0">
                <a:latin typeface="Adobe Jenson Pro" pitchFamily="18" charset="0"/>
              </a:rPr>
              <a:t>1</a:t>
            </a:r>
            <a:r>
              <a:rPr lang="en-US" altLang="zh-CN" sz="2800" i="1" dirty="0" smtClean="0">
                <a:latin typeface="Adobe Jenson Pro" pitchFamily="18" charset="0"/>
              </a:rPr>
              <a:t>, . . . , </a:t>
            </a:r>
            <a:r>
              <a:rPr lang="en-US" altLang="zh-CN" sz="2800" i="1" dirty="0" err="1" smtClean="0">
                <a:latin typeface="Adobe Jenson Pro" pitchFamily="18" charset="0"/>
              </a:rPr>
              <a:t>S</a:t>
            </a:r>
            <a:r>
              <a:rPr lang="en-US" altLang="zh-CN" sz="2800" baseline="-25000" dirty="0" err="1" smtClean="0">
                <a:latin typeface="Adobe Jenson Pro" pitchFamily="18" charset="0"/>
              </a:rPr>
              <a:t>n</a:t>
            </a:r>
            <a:r>
              <a:rPr lang="en-US" altLang="zh-CN" sz="2800" dirty="0" smtClean="0">
                <a:latin typeface="Adobe Jenson Pro" pitchFamily="18" charset="0"/>
              </a:rPr>
              <a:t>  at intervals of t years</a:t>
            </a:r>
          </a:p>
          <a:p>
            <a:pPr eaLnBrk="1" hangingPunct="1">
              <a:lnSpc>
                <a:spcPct val="90000"/>
              </a:lnSpc>
              <a:buFont typeface="Wingdings" pitchFamily="2" charset="2"/>
              <a:buNone/>
            </a:pPr>
            <a:r>
              <a:rPr lang="en-US" altLang="zh-CN" sz="2800" dirty="0" smtClean="0">
                <a:latin typeface="Adobe Jenson Pro" pitchFamily="18" charset="0"/>
              </a:rPr>
              <a:t>2.  Define:</a:t>
            </a:r>
          </a:p>
          <a:p>
            <a:pPr eaLnBrk="1" hangingPunct="1">
              <a:lnSpc>
                <a:spcPct val="90000"/>
              </a:lnSpc>
              <a:buFont typeface="Wingdings" pitchFamily="2" charset="2"/>
              <a:buNone/>
            </a:pPr>
            <a:endParaRPr lang="en-US" altLang="zh-CN" sz="2800" dirty="0" smtClean="0">
              <a:latin typeface="Adobe Jenson Pro" pitchFamily="18" charset="0"/>
            </a:endParaRPr>
          </a:p>
          <a:p>
            <a:pPr eaLnBrk="1" hangingPunct="1">
              <a:lnSpc>
                <a:spcPct val="90000"/>
              </a:lnSpc>
              <a:buFont typeface="Wingdings" pitchFamily="2" charset="2"/>
              <a:buNone/>
            </a:pPr>
            <a:endParaRPr lang="en-US" altLang="zh-CN" sz="2800" dirty="0" smtClean="0">
              <a:latin typeface="Adobe Jenson Pro" pitchFamily="18" charset="0"/>
            </a:endParaRPr>
          </a:p>
          <a:p>
            <a:pPr eaLnBrk="1" hangingPunct="1">
              <a:lnSpc>
                <a:spcPct val="90000"/>
              </a:lnSpc>
              <a:buFont typeface="Wingdings" pitchFamily="2" charset="2"/>
              <a:buNone/>
            </a:pPr>
            <a:r>
              <a:rPr lang="en-US" altLang="zh-CN" sz="2800" dirty="0" smtClean="0">
                <a:latin typeface="Adobe Jenson Pro" pitchFamily="18" charset="0"/>
              </a:rPr>
              <a:t>3.  Calculate the standard deviation, </a:t>
            </a:r>
            <a:r>
              <a:rPr lang="en-US" altLang="zh-CN" sz="2800" i="1" dirty="0" smtClean="0">
                <a:latin typeface="Adobe Jenson Pro" pitchFamily="18" charset="0"/>
              </a:rPr>
              <a:t>s</a:t>
            </a:r>
            <a:r>
              <a:rPr lang="en-US" altLang="zh-CN" sz="2800" dirty="0" smtClean="0">
                <a:latin typeface="Adobe Jenson Pro" pitchFamily="18" charset="0"/>
              </a:rPr>
              <a:t> , of the </a:t>
            </a:r>
            <a:r>
              <a:rPr lang="en-US" altLang="zh-CN" sz="2800" i="1" dirty="0" err="1" smtClean="0">
                <a:latin typeface="Adobe Jenson Pro" pitchFamily="18" charset="0"/>
              </a:rPr>
              <a:t>u</a:t>
            </a:r>
            <a:r>
              <a:rPr lang="en-US" altLang="zh-CN" sz="2800" i="1" baseline="-25000" dirty="0" err="1" smtClean="0">
                <a:latin typeface="Adobe Jenson Pro" pitchFamily="18" charset="0"/>
              </a:rPr>
              <a:t>i</a:t>
            </a:r>
            <a:r>
              <a:rPr lang="en-US" altLang="zh-CN" sz="2800" dirty="0" smtClean="0">
                <a:latin typeface="Adobe Jenson Pro" pitchFamily="18" charset="0"/>
              </a:rPr>
              <a:t> ´s</a:t>
            </a:r>
          </a:p>
          <a:p>
            <a:pPr eaLnBrk="1" hangingPunct="1">
              <a:lnSpc>
                <a:spcPct val="90000"/>
              </a:lnSpc>
              <a:buFont typeface="Wingdings" pitchFamily="2" charset="2"/>
              <a:buNone/>
            </a:pPr>
            <a:r>
              <a:rPr lang="en-US" altLang="zh-CN" sz="2800" dirty="0" smtClean="0">
                <a:latin typeface="Adobe Jenson Pro" pitchFamily="18" charset="0"/>
              </a:rPr>
              <a:t>4. The historical volatility estimate is:</a:t>
            </a:r>
            <a:r>
              <a:rPr lang="en-US" altLang="zh-CN" dirty="0" smtClean="0">
                <a:latin typeface="Adobe Jenson Pro" pitchFamily="18" charset="0"/>
              </a:rPr>
              <a:t> </a:t>
            </a:r>
          </a:p>
        </p:txBody>
      </p:sp>
      <p:sp>
        <p:nvSpPr>
          <p:cNvPr id="12291"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p>
        </p:txBody>
      </p:sp>
      <p:sp>
        <p:nvSpPr>
          <p:cNvPr id="1229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B76C831B-8744-4EC1-9B18-EE3DEE1B7BC9}" type="slidenum">
              <a:rPr kumimoji="0" lang="zh-CN" altLang="en-US" sz="1400" smtClean="0"/>
              <a:pPr eaLnBrk="1" hangingPunct="1"/>
              <a:t>17</a:t>
            </a:fld>
            <a:endParaRPr kumimoji="0" lang="en-US" altLang="zh-CN" sz="1400" smtClean="0"/>
          </a:p>
        </p:txBody>
      </p:sp>
      <p:graphicFrame>
        <p:nvGraphicFramePr>
          <p:cNvPr id="12295" name="Object 4"/>
          <p:cNvGraphicFramePr>
            <a:graphicFrameLocks/>
          </p:cNvGraphicFramePr>
          <p:nvPr/>
        </p:nvGraphicFramePr>
        <p:xfrm>
          <a:off x="2971800" y="3048000"/>
          <a:ext cx="2159000" cy="1035050"/>
        </p:xfrm>
        <a:graphic>
          <a:graphicData uri="http://schemas.openxmlformats.org/presentationml/2006/ole">
            <mc:AlternateContent xmlns:mc="http://schemas.openxmlformats.org/markup-compatibility/2006">
              <mc:Choice xmlns:v="urn:schemas-microsoft-com:vml" Requires="v">
                <p:oleObj spid="_x0000_s200770" name="Equation" r:id="rId4" imgW="926698" imgH="545863" progId="Equation.3">
                  <p:embed/>
                </p:oleObj>
              </mc:Choice>
              <mc:Fallback>
                <p:oleObj name="Equation" r:id="rId4" imgW="926698" imgH="545863"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048000"/>
                        <a:ext cx="21590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6" name="Object 5"/>
          <p:cNvGraphicFramePr>
            <a:graphicFrameLocks/>
          </p:cNvGraphicFramePr>
          <p:nvPr>
            <p:extLst>
              <p:ext uri="{D42A27DB-BD31-4B8C-83A1-F6EECF244321}">
                <p14:modId xmlns:p14="http://schemas.microsoft.com/office/powerpoint/2010/main" val="3129181899"/>
              </p:ext>
            </p:extLst>
          </p:nvPr>
        </p:nvGraphicFramePr>
        <p:xfrm>
          <a:off x="3635896" y="5013176"/>
          <a:ext cx="1166813" cy="1080120"/>
        </p:xfrm>
        <a:graphic>
          <a:graphicData uri="http://schemas.openxmlformats.org/presentationml/2006/ole">
            <mc:AlternateContent xmlns:mc="http://schemas.openxmlformats.org/markup-compatibility/2006">
              <mc:Choice xmlns:v="urn:schemas-microsoft-com:vml" Requires="v">
                <p:oleObj spid="_x0000_s200771" name="Equation" r:id="rId6" imgW="571252" imgH="418918" progId="Equation.2">
                  <p:embed/>
                </p:oleObj>
              </mc:Choice>
              <mc:Fallback>
                <p:oleObj name="Equation" r:id="rId6" imgW="571252" imgH="418918" progId="Equation.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5013176"/>
                        <a:ext cx="1166813" cy="108012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93112429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400" dirty="0"/>
              <a:t>样本</a:t>
            </a:r>
            <a:r>
              <a:rPr lang="zh-CN" altLang="en-US" sz="4400" dirty="0" smtClean="0"/>
              <a:t>间隔</a:t>
            </a:r>
            <a:r>
              <a:rPr lang="en-US" altLang="zh-CN" sz="4400" dirty="0" smtClean="0"/>
              <a:t>/</a:t>
            </a:r>
            <a:r>
              <a:rPr lang="zh-CN" altLang="en-US" sz="4400" dirty="0" smtClean="0"/>
              <a:t>计算方式比较</a:t>
            </a:r>
            <a:endParaRPr lang="zh-CN" altLang="en-US" dirty="0"/>
          </a:p>
        </p:txBody>
      </p:sp>
      <mc:AlternateContent xmlns:mc="http://schemas.openxmlformats.org/markup-compatibility/2006">
        <mc:Choice xmlns:a14="http://schemas.microsoft.com/office/drawing/2010/main" Requires="a14">
          <p:graphicFrame>
            <p:nvGraphicFramePr>
              <p:cNvPr id="5" name="内容占位符 4"/>
              <p:cNvGraphicFramePr>
                <a:graphicFrameLocks noGrp="1"/>
              </p:cNvGraphicFramePr>
              <p:nvPr>
                <p:ph idx="1"/>
                <p:extLst>
                  <p:ext uri="{D42A27DB-BD31-4B8C-83A1-F6EECF244321}">
                    <p14:modId xmlns:p14="http://schemas.microsoft.com/office/powerpoint/2010/main" val="2221000007"/>
                  </p:ext>
                </p:extLst>
              </p:nvPr>
            </p:nvGraphicFramePr>
            <p:xfrm>
              <a:off x="539552" y="1916832"/>
              <a:ext cx="8229599" cy="3160512"/>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842392">
                    <a:tc>
                      <a:txBody>
                        <a:bodyPr/>
                        <a:lstStyle/>
                        <a:p>
                          <a:pPr algn="ctr" fontAlgn="ctr"/>
                          <a:r>
                            <a:rPr lang="zh-CN" altLang="en-US" sz="2000" b="0" i="0" u="none" strike="noStrike" dirty="0">
                              <a:solidFill>
                                <a:srgbClr val="000000"/>
                              </a:solidFill>
                              <a:effectLst/>
                              <a:latin typeface="Adobe Jenson Pro" pitchFamily="18" charset="0"/>
                              <a:ea typeface="Adobe 黑体 Std R" pitchFamily="34" charset="-122"/>
                            </a:rPr>
                            <a:t>样本间隔</a:t>
                          </a:r>
                        </a:p>
                      </a:txBody>
                      <a:tcPr marL="0" marR="0" marT="0" marB="0" anchor="ctr">
                        <a:solidFill>
                          <a:srgbClr val="CCECFF"/>
                        </a:solidFill>
                      </a:tcPr>
                    </a:tc>
                    <a:tc>
                      <a:txBody>
                        <a:bodyPr/>
                        <a:lstStyle/>
                        <a:p>
                          <a:pPr algn="ctr" fontAlgn="ctr"/>
                          <a:r>
                            <a:rPr lang="zh-CN" altLang="en-US" sz="2000" b="0" i="0" u="none" strike="noStrike" dirty="0">
                              <a:solidFill>
                                <a:srgbClr val="000000"/>
                              </a:solidFill>
                              <a:effectLst/>
                              <a:latin typeface="Adobe Jenson Pro" pitchFamily="18" charset="0"/>
                              <a:ea typeface="Adobe 黑体 Std R" pitchFamily="34" charset="-122"/>
                            </a:rPr>
                            <a:t>连续复利年收益率均值</a:t>
                          </a:r>
                        </a:p>
                      </a:txBody>
                      <a:tcPr marL="0" marR="0" marT="0" marB="0" anchor="ctr">
                        <a:solidFill>
                          <a:srgbClr val="CCECFF"/>
                        </a:solidFill>
                      </a:tcPr>
                    </a:tc>
                    <a:tc>
                      <a:txBody>
                        <a:bodyPr/>
                        <a:lstStyle/>
                        <a:p>
                          <a:pPr algn="ctr" fontAlgn="ctr"/>
                          <a:r>
                            <a:rPr lang="zh-CN" altLang="en-US" sz="2000" b="0" i="0" u="none" strike="noStrike" dirty="0">
                              <a:solidFill>
                                <a:srgbClr val="000000"/>
                              </a:solidFill>
                              <a:effectLst/>
                              <a:latin typeface="Adobe Jenson Pro" pitchFamily="18" charset="0"/>
                              <a:ea typeface="Adobe 黑体 Std R" pitchFamily="34" charset="-122"/>
                            </a:rPr>
                            <a:t>比例年收益率均值</a:t>
                          </a:r>
                        </a:p>
                      </a:txBody>
                      <a:tcPr marL="0" marR="0" marT="0" marB="0" anchor="ctr">
                        <a:solidFill>
                          <a:srgbClr val="CCECFF"/>
                        </a:solidFill>
                      </a:tcPr>
                    </a:tc>
                    <a:tc>
                      <a:txBody>
                        <a:bodyPr/>
                        <a:lstStyle/>
                        <a:p>
                          <a:pPr algn="ctr" fontAlgn="ctr"/>
                          <a14:m>
                            <m:oMathPara xmlns:m="http://schemas.openxmlformats.org/officeDocument/2006/math">
                              <m:oMathParaPr>
                                <m:jc m:val="center"/>
                              </m:oMathParaPr>
                              <m:oMath xmlns:m="http://schemas.openxmlformats.org/officeDocument/2006/math">
                                <m:r>
                                  <a:rPr lang="zh-CN" altLang="en-US" sz="2000" b="0" i="1" u="none" strike="noStrike" smtClean="0">
                                    <a:solidFill>
                                      <a:srgbClr val="000000"/>
                                    </a:solidFill>
                                    <a:effectLst/>
                                    <a:latin typeface="Cambria Math"/>
                                    <a:ea typeface="Adobe 黑体 Std R" pitchFamily="34" charset="-122"/>
                                  </a:rPr>
                                  <m:t>𝜇</m:t>
                                </m:r>
                                <m:r>
                                  <a:rPr lang="en-US" altLang="zh-CN" sz="2000" b="0" i="1" u="none" strike="noStrike" smtClean="0">
                                    <a:solidFill>
                                      <a:srgbClr val="000000"/>
                                    </a:solidFill>
                                    <a:effectLst/>
                                    <a:latin typeface="Cambria Math"/>
                                    <a:ea typeface="Adobe 黑体 Std R" pitchFamily="34" charset="-122"/>
                                  </a:rPr>
                                  <m:t>+</m:t>
                                </m:r>
                                <m:f>
                                  <m:fPr>
                                    <m:ctrlPr>
                                      <a:rPr lang="en-US" altLang="zh-CN" sz="2000" b="0" i="1" u="none" strike="noStrike" smtClean="0">
                                        <a:solidFill>
                                          <a:srgbClr val="000000"/>
                                        </a:solidFill>
                                        <a:effectLst/>
                                        <a:latin typeface="Cambria Math"/>
                                        <a:ea typeface="Adobe 黑体 Std R" pitchFamily="34" charset="-122"/>
                                      </a:rPr>
                                    </m:ctrlPr>
                                  </m:fPr>
                                  <m:num>
                                    <m:r>
                                      <a:rPr lang="en-US" altLang="zh-CN" sz="2000" b="0" i="1" u="none" strike="noStrike" smtClean="0">
                                        <a:solidFill>
                                          <a:srgbClr val="000000"/>
                                        </a:solidFill>
                                        <a:effectLst/>
                                        <a:latin typeface="Cambria Math"/>
                                        <a:ea typeface="Adobe 黑体 Std R" pitchFamily="34" charset="-122"/>
                                      </a:rPr>
                                      <m:t>1</m:t>
                                    </m:r>
                                  </m:num>
                                  <m:den>
                                    <m:r>
                                      <a:rPr lang="en-US" altLang="zh-CN" sz="2000" b="0" i="1" u="none" strike="noStrike" smtClean="0">
                                        <a:solidFill>
                                          <a:srgbClr val="000000"/>
                                        </a:solidFill>
                                        <a:effectLst/>
                                        <a:latin typeface="Cambria Math"/>
                                        <a:ea typeface="Adobe 黑体 Std R" pitchFamily="34" charset="-122"/>
                                      </a:rPr>
                                      <m:t>2</m:t>
                                    </m:r>
                                  </m:den>
                                </m:f>
                                <m:sSup>
                                  <m:sSupPr>
                                    <m:ctrlPr>
                                      <a:rPr lang="en-US" altLang="zh-CN" sz="2000" b="0" i="1" u="none" strike="noStrike" smtClean="0">
                                        <a:solidFill>
                                          <a:srgbClr val="000000"/>
                                        </a:solidFill>
                                        <a:effectLst/>
                                        <a:latin typeface="Cambria Math"/>
                                        <a:ea typeface="Adobe 黑体 Std R" pitchFamily="34" charset="-122"/>
                                      </a:rPr>
                                    </m:ctrlPr>
                                  </m:sSupPr>
                                  <m:e>
                                    <m:r>
                                      <a:rPr lang="zh-CN" altLang="en-US" sz="2000" b="0" i="1" u="none" strike="noStrike" smtClean="0">
                                        <a:solidFill>
                                          <a:srgbClr val="000000"/>
                                        </a:solidFill>
                                        <a:effectLst/>
                                        <a:latin typeface="Cambria Math"/>
                                        <a:ea typeface="Adobe 黑体 Std R" pitchFamily="34" charset="-122"/>
                                      </a:rPr>
                                      <m:t>𝜎</m:t>
                                    </m:r>
                                  </m:e>
                                  <m:sup>
                                    <m:r>
                                      <a:rPr lang="en-US" altLang="zh-CN" sz="2000" b="0" i="1" u="none" strike="noStrike" smtClean="0">
                                        <a:solidFill>
                                          <a:srgbClr val="000000"/>
                                        </a:solidFill>
                                        <a:effectLst/>
                                        <a:latin typeface="Cambria Math"/>
                                        <a:ea typeface="Adobe 黑体 Std R" pitchFamily="34" charset="-122"/>
                                      </a:rPr>
                                      <m:t>2</m:t>
                                    </m:r>
                                  </m:sup>
                                </m:sSup>
                              </m:oMath>
                            </m:oMathPara>
                          </a14:m>
                          <a:endParaRPr lang="zh-CN" altLang="en-US" sz="2000" b="0" i="0" u="none" strike="noStrike" dirty="0">
                            <a:solidFill>
                              <a:srgbClr val="000000"/>
                            </a:solidFill>
                            <a:effectLst/>
                            <a:latin typeface="Adobe Jenson Pro" pitchFamily="18" charset="0"/>
                            <a:ea typeface="Adobe 黑体 Std R" pitchFamily="34" charset="-122"/>
                          </a:endParaRPr>
                        </a:p>
                      </a:txBody>
                      <a:tcPr marL="0" marR="0" marT="0" marB="0" anchor="ctr">
                        <a:solidFill>
                          <a:srgbClr val="CCECFF"/>
                        </a:solidFill>
                      </a:tcPr>
                    </a:tc>
                    <a:tc>
                      <a:txBody>
                        <a:bodyPr/>
                        <a:lstStyle/>
                        <a:p>
                          <a:pPr algn="ctr" fontAlgn="ctr"/>
                          <a:r>
                            <a:rPr lang="zh-CN" altLang="en-US" sz="2000" b="0" i="0" u="none" strike="noStrike" dirty="0">
                              <a:solidFill>
                                <a:srgbClr val="000000"/>
                              </a:solidFill>
                              <a:effectLst/>
                              <a:latin typeface="Adobe Jenson Pro" pitchFamily="18" charset="0"/>
                              <a:ea typeface="Adobe 黑体 Std R" pitchFamily="34" charset="-122"/>
                            </a:rPr>
                            <a:t>波动率</a:t>
                          </a:r>
                        </a:p>
                      </a:txBody>
                      <a:tcPr marL="0" marR="0" marT="0" marB="0" anchor="ctr">
                        <a:solidFill>
                          <a:srgbClr val="CCECFF"/>
                        </a:solidFill>
                      </a:tcPr>
                    </a:tc>
                    <a:tc>
                      <a:txBody>
                        <a:bodyPr/>
                        <a:lstStyle/>
                        <a:p>
                          <a:pPr algn="ctr" fontAlgn="ctr"/>
                          <a:r>
                            <a:rPr lang="zh-CN" altLang="en-US" sz="2000" b="0" i="0" u="none" strike="noStrike" dirty="0">
                              <a:solidFill>
                                <a:srgbClr val="000000"/>
                              </a:solidFill>
                              <a:effectLst/>
                              <a:latin typeface="Adobe Jenson Pro" pitchFamily="18" charset="0"/>
                              <a:ea typeface="Adobe 黑体 Std R" pitchFamily="34" charset="-122"/>
                            </a:rPr>
                            <a:t>年化</a:t>
                          </a:r>
                          <a:r>
                            <a:rPr lang="zh-CN" altLang="en-US" sz="2000" b="0" i="0" u="none" strike="noStrike" dirty="0" smtClean="0">
                              <a:solidFill>
                                <a:srgbClr val="000000"/>
                              </a:solidFill>
                              <a:effectLst/>
                              <a:latin typeface="Adobe Jenson Pro" pitchFamily="18" charset="0"/>
                              <a:ea typeface="Adobe 黑体 Std R" pitchFamily="34" charset="-122"/>
                            </a:rPr>
                            <a:t>收益率标准差</a:t>
                          </a:r>
                          <a:endParaRPr lang="zh-CN" altLang="en-US" sz="2000" b="0" i="0" u="none" strike="noStrike" dirty="0">
                            <a:solidFill>
                              <a:srgbClr val="000000"/>
                            </a:solidFill>
                            <a:effectLst/>
                            <a:latin typeface="Adobe Jenson Pro" pitchFamily="18" charset="0"/>
                            <a:ea typeface="Adobe 黑体 Std R" pitchFamily="34" charset="-122"/>
                          </a:endParaRPr>
                        </a:p>
                      </a:txBody>
                      <a:tcPr marL="0" marR="0" marT="0" marB="0" anchor="ctr">
                        <a:solidFill>
                          <a:srgbClr val="CCECFF"/>
                        </a:solidFill>
                      </a:tcPr>
                    </a:tc>
                    <a:tc>
                      <a:txBody>
                        <a:bodyPr/>
                        <a:lstStyle/>
                        <a:p>
                          <a:pPr algn="ctr" fontAlgn="ctr"/>
                          <a:r>
                            <a:rPr lang="zh-CN" altLang="en-US" sz="2000" b="0" i="0" u="none" strike="noStrike" dirty="0" smtClean="0">
                              <a:solidFill>
                                <a:srgbClr val="000000"/>
                              </a:solidFill>
                              <a:effectLst/>
                              <a:latin typeface="Adobe Jenson Pro" pitchFamily="18" charset="0"/>
                              <a:ea typeface="Adobe 黑体 Std R" pitchFamily="34" charset="-122"/>
                            </a:rPr>
                            <a:t>比例年</a:t>
                          </a:r>
                          <a:endParaRPr lang="en-US" altLang="zh-CN" sz="2000" b="0" i="0" u="none" strike="noStrike" dirty="0" smtClean="0">
                            <a:solidFill>
                              <a:srgbClr val="000000"/>
                            </a:solidFill>
                            <a:effectLst/>
                            <a:latin typeface="Adobe Jenson Pro" pitchFamily="18" charset="0"/>
                            <a:ea typeface="Adobe 黑体 Std R" pitchFamily="34" charset="-122"/>
                          </a:endParaRPr>
                        </a:p>
                        <a:p>
                          <a:pPr algn="ctr" fontAlgn="ctr"/>
                          <a:r>
                            <a:rPr lang="zh-CN" altLang="en-US" sz="2000" b="0" i="0" u="none" strike="noStrike" dirty="0" smtClean="0">
                              <a:solidFill>
                                <a:srgbClr val="000000"/>
                              </a:solidFill>
                              <a:effectLst/>
                              <a:latin typeface="Adobe Jenson Pro" pitchFamily="18" charset="0"/>
                              <a:ea typeface="Adobe 黑体 Std R" pitchFamily="34" charset="-122"/>
                            </a:rPr>
                            <a:t>收益率</a:t>
                          </a:r>
                          <a:endParaRPr lang="en-US" altLang="zh-CN" sz="2000" b="0" i="0" u="none" strike="noStrike" dirty="0" smtClean="0">
                            <a:solidFill>
                              <a:srgbClr val="000000"/>
                            </a:solidFill>
                            <a:effectLst/>
                            <a:latin typeface="Adobe Jenson Pro" pitchFamily="18" charset="0"/>
                            <a:ea typeface="Adobe 黑体 Std R" pitchFamily="34" charset="-122"/>
                          </a:endParaRPr>
                        </a:p>
                        <a:p>
                          <a:pPr algn="ctr" fontAlgn="ctr"/>
                          <a:r>
                            <a:rPr lang="zh-CN" altLang="en-US" sz="2000" b="0" i="0" u="none" strike="noStrike" dirty="0" smtClean="0">
                              <a:solidFill>
                                <a:srgbClr val="000000"/>
                              </a:solidFill>
                              <a:effectLst/>
                              <a:latin typeface="Adobe Jenson Pro" pitchFamily="18" charset="0"/>
                              <a:ea typeface="Adobe 黑体 Std R" pitchFamily="34" charset="-122"/>
                            </a:rPr>
                            <a:t>标准差</a:t>
                          </a:r>
                          <a:endParaRPr lang="zh-CN" altLang="en-US" sz="2000" b="0" i="0" u="none" strike="noStrike" dirty="0">
                            <a:solidFill>
                              <a:srgbClr val="000000"/>
                            </a:solidFill>
                            <a:effectLst/>
                            <a:latin typeface="Adobe Jenson Pro" pitchFamily="18" charset="0"/>
                            <a:ea typeface="Adobe 黑体 Std R" pitchFamily="34" charset="-122"/>
                          </a:endParaRPr>
                        </a:p>
                      </a:txBody>
                      <a:tcPr marL="0" marR="0" marT="0" marB="0" anchor="ctr">
                        <a:solidFill>
                          <a:srgbClr val="CCECFF"/>
                        </a:solidFill>
                      </a:tcPr>
                    </a:tc>
                  </a:tr>
                  <a:tr h="561528">
                    <a:tc>
                      <a:txBody>
                        <a:bodyPr/>
                        <a:lstStyle/>
                        <a:p>
                          <a:pPr algn="ctr" fontAlgn="ctr"/>
                          <a:r>
                            <a:rPr lang="zh-CN" altLang="en-US" sz="2000" b="0" i="0" u="none" strike="noStrike">
                              <a:solidFill>
                                <a:srgbClr val="000000"/>
                              </a:solidFill>
                              <a:effectLst/>
                              <a:latin typeface="Adobe Jenson Pro" pitchFamily="18" charset="0"/>
                              <a:ea typeface="Adobe 黑体 Std R" pitchFamily="34" charset="-122"/>
                            </a:rPr>
                            <a:t>日</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17.43%</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26.17%</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25.70%</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40.67%</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636.62%</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44.82%</a:t>
                          </a:r>
                        </a:p>
                      </a:txBody>
                      <a:tcPr marL="0" marR="0" marT="0" marB="0" anchor="ctr">
                        <a:solidFill>
                          <a:srgbClr val="CCECFF"/>
                        </a:solidFill>
                      </a:tcPr>
                    </a:tc>
                  </a:tr>
                  <a:tr h="561528">
                    <a:tc>
                      <a:txBody>
                        <a:bodyPr/>
                        <a:lstStyle/>
                        <a:p>
                          <a:pPr algn="ctr" fontAlgn="ctr"/>
                          <a:r>
                            <a:rPr lang="zh-CN" altLang="en-US" sz="2000" b="0" i="0" u="none" strike="noStrike">
                              <a:solidFill>
                                <a:srgbClr val="000000"/>
                              </a:solidFill>
                              <a:effectLst/>
                              <a:latin typeface="Adobe Jenson Pro" pitchFamily="18" charset="0"/>
                              <a:ea typeface="Adobe 黑体 Std R" pitchFamily="34" charset="-122"/>
                            </a:rPr>
                            <a:t>月</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16.14%</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30.34%</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28.34%</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49.40%</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171.11%</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64.16%</a:t>
                          </a:r>
                        </a:p>
                      </a:txBody>
                      <a:tcPr marL="0" marR="0" marT="0" marB="0" anchor="ctr">
                        <a:solidFill>
                          <a:srgbClr val="CCECFF"/>
                        </a:solidFill>
                      </a:tcPr>
                    </a:tc>
                  </a:tr>
                  <a:tr h="561528">
                    <a:tc>
                      <a:txBody>
                        <a:bodyPr/>
                        <a:lstStyle/>
                        <a:p>
                          <a:pPr algn="ctr" fontAlgn="ctr"/>
                          <a:r>
                            <a:rPr lang="zh-CN" altLang="en-US" sz="2000" b="0" i="0" u="none" strike="noStrike">
                              <a:solidFill>
                                <a:srgbClr val="000000"/>
                              </a:solidFill>
                              <a:effectLst/>
                              <a:latin typeface="Adobe Jenson Pro" pitchFamily="18" charset="0"/>
                              <a:ea typeface="Adobe 黑体 Std R" pitchFamily="34" charset="-122"/>
                            </a:rPr>
                            <a:t>季度</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16.02%</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29.16%</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26.93%</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46.71%</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93.44%</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63.06%</a:t>
                          </a:r>
                        </a:p>
                      </a:txBody>
                      <a:tcPr marL="0" marR="0" marT="0" marB="0" anchor="ctr">
                        <a:solidFill>
                          <a:srgbClr val="CCECFF"/>
                        </a:solidFill>
                      </a:tcPr>
                    </a:tc>
                  </a:tr>
                  <a:tr h="561528">
                    <a:tc>
                      <a:txBody>
                        <a:bodyPr/>
                        <a:lstStyle/>
                        <a:p>
                          <a:pPr algn="ctr" fontAlgn="ctr"/>
                          <a:r>
                            <a:rPr lang="zh-CN" altLang="en-US" sz="2000" b="0" i="0" u="none" strike="noStrike">
                              <a:solidFill>
                                <a:srgbClr val="000000"/>
                              </a:solidFill>
                              <a:effectLst/>
                              <a:latin typeface="Adobe Jenson Pro" pitchFamily="18" charset="0"/>
                              <a:ea typeface="Adobe 黑体 Std R" pitchFamily="34" charset="-122"/>
                            </a:rPr>
                            <a:t>年度</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15.66%</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30.40%</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27.65%</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48.96%</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48.96%</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62.10%</a:t>
                          </a:r>
                        </a:p>
                      </a:txBody>
                      <a:tcPr marL="0" marR="0" marT="0" marB="0" anchor="ctr">
                        <a:solidFill>
                          <a:srgbClr val="CCECFF"/>
                        </a:solidFill>
                      </a:tcPr>
                    </a:tc>
                  </a:tr>
                </a:tbl>
              </a:graphicData>
            </a:graphic>
          </p:graphicFrame>
        </mc:Choice>
        <mc:Fallback>
          <p:graphicFrame>
            <p:nvGraphicFramePr>
              <p:cNvPr id="5" name="内容占位符 4"/>
              <p:cNvGraphicFramePr>
                <a:graphicFrameLocks noGrp="1"/>
              </p:cNvGraphicFramePr>
              <p:nvPr>
                <p:ph idx="1"/>
                <p:extLst>
                  <p:ext uri="{D42A27DB-BD31-4B8C-83A1-F6EECF244321}">
                    <p14:modId xmlns:p14="http://schemas.microsoft.com/office/powerpoint/2010/main" val="2221000007"/>
                  </p:ext>
                </p:extLst>
              </p:nvPr>
            </p:nvGraphicFramePr>
            <p:xfrm>
              <a:off x="539552" y="1916832"/>
              <a:ext cx="8229599" cy="3160512"/>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914400">
                    <a:tc>
                      <a:txBody>
                        <a:bodyPr/>
                        <a:lstStyle/>
                        <a:p>
                          <a:pPr algn="ctr" fontAlgn="ctr"/>
                          <a:r>
                            <a:rPr lang="zh-CN" altLang="en-US" sz="2000" b="0" i="0" u="none" strike="noStrike" dirty="0">
                              <a:solidFill>
                                <a:srgbClr val="000000"/>
                              </a:solidFill>
                              <a:effectLst/>
                              <a:latin typeface="Adobe Jenson Pro" pitchFamily="18" charset="0"/>
                              <a:ea typeface="Adobe 黑体 Std R" pitchFamily="34" charset="-122"/>
                            </a:rPr>
                            <a:t>样本间隔</a:t>
                          </a:r>
                        </a:p>
                      </a:txBody>
                      <a:tcPr marL="0" marR="0" marT="0" marB="0" anchor="ctr">
                        <a:solidFill>
                          <a:srgbClr val="CCECFF"/>
                        </a:solidFill>
                      </a:tcPr>
                    </a:tc>
                    <a:tc>
                      <a:txBody>
                        <a:bodyPr/>
                        <a:lstStyle/>
                        <a:p>
                          <a:pPr algn="ctr" fontAlgn="ctr"/>
                          <a:r>
                            <a:rPr lang="zh-CN" altLang="en-US" sz="2000" b="0" i="0" u="none" strike="noStrike" dirty="0">
                              <a:solidFill>
                                <a:srgbClr val="000000"/>
                              </a:solidFill>
                              <a:effectLst/>
                              <a:latin typeface="Adobe Jenson Pro" pitchFamily="18" charset="0"/>
                              <a:ea typeface="Adobe 黑体 Std R" pitchFamily="34" charset="-122"/>
                            </a:rPr>
                            <a:t>连续复利年收益率均值</a:t>
                          </a:r>
                        </a:p>
                      </a:txBody>
                      <a:tcPr marL="0" marR="0" marT="0" marB="0" anchor="ctr">
                        <a:solidFill>
                          <a:srgbClr val="CCECFF"/>
                        </a:solidFill>
                      </a:tcPr>
                    </a:tc>
                    <a:tc>
                      <a:txBody>
                        <a:bodyPr/>
                        <a:lstStyle/>
                        <a:p>
                          <a:pPr algn="ctr" fontAlgn="ctr"/>
                          <a:r>
                            <a:rPr lang="zh-CN" altLang="en-US" sz="2000" b="0" i="0" u="none" strike="noStrike" dirty="0">
                              <a:solidFill>
                                <a:srgbClr val="000000"/>
                              </a:solidFill>
                              <a:effectLst/>
                              <a:latin typeface="Adobe Jenson Pro" pitchFamily="18" charset="0"/>
                              <a:ea typeface="Adobe 黑体 Std R" pitchFamily="34" charset="-122"/>
                            </a:rPr>
                            <a:t>比例年收益率均值</a:t>
                          </a:r>
                        </a:p>
                      </a:txBody>
                      <a:tcPr marL="0" marR="0" marT="0" marB="0" anchor="ctr">
                        <a:solidFill>
                          <a:srgbClr val="CCECFF"/>
                        </a:solidFill>
                      </a:tcPr>
                    </a:tc>
                    <a:tc>
                      <a:txBody>
                        <a:bodyPr/>
                        <a:lstStyle/>
                        <a:p>
                          <a:endParaRPr lang="zh-CN"/>
                        </a:p>
                      </a:txBody>
                      <a:tcPr marL="0" marR="0" marT="0" marB="0" anchor="ctr">
                        <a:blipFill rotWithShape="1">
                          <a:blip r:embed="rId2"/>
                          <a:stretch>
                            <a:fillRect l="-302083" t="-8000" r="-301563" b="-248667"/>
                          </a:stretch>
                        </a:blipFill>
                      </a:tcPr>
                    </a:tc>
                    <a:tc>
                      <a:txBody>
                        <a:bodyPr/>
                        <a:lstStyle/>
                        <a:p>
                          <a:pPr algn="ctr" fontAlgn="ctr"/>
                          <a:r>
                            <a:rPr lang="zh-CN" altLang="en-US" sz="2000" b="0" i="0" u="none" strike="noStrike" dirty="0">
                              <a:solidFill>
                                <a:srgbClr val="000000"/>
                              </a:solidFill>
                              <a:effectLst/>
                              <a:latin typeface="Adobe Jenson Pro" pitchFamily="18" charset="0"/>
                              <a:ea typeface="Adobe 黑体 Std R" pitchFamily="34" charset="-122"/>
                            </a:rPr>
                            <a:t>波动率</a:t>
                          </a:r>
                        </a:p>
                      </a:txBody>
                      <a:tcPr marL="0" marR="0" marT="0" marB="0" anchor="ctr">
                        <a:solidFill>
                          <a:srgbClr val="CCECFF"/>
                        </a:solidFill>
                      </a:tcPr>
                    </a:tc>
                    <a:tc>
                      <a:txBody>
                        <a:bodyPr/>
                        <a:lstStyle/>
                        <a:p>
                          <a:pPr algn="ctr" fontAlgn="ctr"/>
                          <a:r>
                            <a:rPr lang="zh-CN" altLang="en-US" sz="2000" b="0" i="0" u="none" strike="noStrike" dirty="0">
                              <a:solidFill>
                                <a:srgbClr val="000000"/>
                              </a:solidFill>
                              <a:effectLst/>
                              <a:latin typeface="Adobe Jenson Pro" pitchFamily="18" charset="0"/>
                              <a:ea typeface="Adobe 黑体 Std R" pitchFamily="34" charset="-122"/>
                            </a:rPr>
                            <a:t>年化</a:t>
                          </a:r>
                          <a:r>
                            <a:rPr lang="zh-CN" altLang="en-US" sz="2000" b="0" i="0" u="none" strike="noStrike" dirty="0" smtClean="0">
                              <a:solidFill>
                                <a:srgbClr val="000000"/>
                              </a:solidFill>
                              <a:effectLst/>
                              <a:latin typeface="Adobe Jenson Pro" pitchFamily="18" charset="0"/>
                              <a:ea typeface="Adobe 黑体 Std R" pitchFamily="34" charset="-122"/>
                            </a:rPr>
                            <a:t>收益率标准差</a:t>
                          </a:r>
                          <a:endParaRPr lang="zh-CN" altLang="en-US" sz="2000" b="0" i="0" u="none" strike="noStrike" dirty="0">
                            <a:solidFill>
                              <a:srgbClr val="000000"/>
                            </a:solidFill>
                            <a:effectLst/>
                            <a:latin typeface="Adobe Jenson Pro" pitchFamily="18" charset="0"/>
                            <a:ea typeface="Adobe 黑体 Std R" pitchFamily="34" charset="-122"/>
                          </a:endParaRPr>
                        </a:p>
                      </a:txBody>
                      <a:tcPr marL="0" marR="0" marT="0" marB="0" anchor="ctr">
                        <a:solidFill>
                          <a:srgbClr val="CCECFF"/>
                        </a:solidFill>
                      </a:tcPr>
                    </a:tc>
                    <a:tc>
                      <a:txBody>
                        <a:bodyPr/>
                        <a:lstStyle/>
                        <a:p>
                          <a:pPr algn="ctr" fontAlgn="ctr"/>
                          <a:r>
                            <a:rPr lang="zh-CN" altLang="en-US" sz="2000" b="0" i="0" u="none" strike="noStrike" dirty="0" smtClean="0">
                              <a:solidFill>
                                <a:srgbClr val="000000"/>
                              </a:solidFill>
                              <a:effectLst/>
                              <a:latin typeface="Adobe Jenson Pro" pitchFamily="18" charset="0"/>
                              <a:ea typeface="Adobe 黑体 Std R" pitchFamily="34" charset="-122"/>
                            </a:rPr>
                            <a:t>比例年</a:t>
                          </a:r>
                          <a:endParaRPr lang="en-US" altLang="zh-CN" sz="2000" b="0" i="0" u="none" strike="noStrike" dirty="0" smtClean="0">
                            <a:solidFill>
                              <a:srgbClr val="000000"/>
                            </a:solidFill>
                            <a:effectLst/>
                            <a:latin typeface="Adobe Jenson Pro" pitchFamily="18" charset="0"/>
                            <a:ea typeface="Adobe 黑体 Std R" pitchFamily="34" charset="-122"/>
                          </a:endParaRPr>
                        </a:p>
                        <a:p>
                          <a:pPr algn="ctr" fontAlgn="ctr"/>
                          <a:r>
                            <a:rPr lang="zh-CN" altLang="en-US" sz="2000" b="0" i="0" u="none" strike="noStrike" dirty="0" smtClean="0">
                              <a:solidFill>
                                <a:srgbClr val="000000"/>
                              </a:solidFill>
                              <a:effectLst/>
                              <a:latin typeface="Adobe Jenson Pro" pitchFamily="18" charset="0"/>
                              <a:ea typeface="Adobe 黑体 Std R" pitchFamily="34" charset="-122"/>
                            </a:rPr>
                            <a:t>收益率</a:t>
                          </a:r>
                          <a:endParaRPr lang="en-US" altLang="zh-CN" sz="2000" b="0" i="0" u="none" strike="noStrike" dirty="0" smtClean="0">
                            <a:solidFill>
                              <a:srgbClr val="000000"/>
                            </a:solidFill>
                            <a:effectLst/>
                            <a:latin typeface="Adobe Jenson Pro" pitchFamily="18" charset="0"/>
                            <a:ea typeface="Adobe 黑体 Std R" pitchFamily="34" charset="-122"/>
                          </a:endParaRPr>
                        </a:p>
                        <a:p>
                          <a:pPr algn="ctr" fontAlgn="ctr"/>
                          <a:r>
                            <a:rPr lang="zh-CN" altLang="en-US" sz="2000" b="0" i="0" u="none" strike="noStrike" dirty="0" smtClean="0">
                              <a:solidFill>
                                <a:srgbClr val="000000"/>
                              </a:solidFill>
                              <a:effectLst/>
                              <a:latin typeface="Adobe Jenson Pro" pitchFamily="18" charset="0"/>
                              <a:ea typeface="Adobe 黑体 Std R" pitchFamily="34" charset="-122"/>
                            </a:rPr>
                            <a:t>标准差</a:t>
                          </a:r>
                          <a:endParaRPr lang="zh-CN" altLang="en-US" sz="2000" b="0" i="0" u="none" strike="noStrike" dirty="0">
                            <a:solidFill>
                              <a:srgbClr val="000000"/>
                            </a:solidFill>
                            <a:effectLst/>
                            <a:latin typeface="Adobe Jenson Pro" pitchFamily="18" charset="0"/>
                            <a:ea typeface="Adobe 黑体 Std R" pitchFamily="34" charset="-122"/>
                          </a:endParaRPr>
                        </a:p>
                      </a:txBody>
                      <a:tcPr marL="0" marR="0" marT="0" marB="0" anchor="ctr">
                        <a:solidFill>
                          <a:srgbClr val="CCECFF"/>
                        </a:solidFill>
                      </a:tcPr>
                    </a:tc>
                  </a:tr>
                  <a:tr h="561528">
                    <a:tc>
                      <a:txBody>
                        <a:bodyPr/>
                        <a:lstStyle/>
                        <a:p>
                          <a:pPr algn="ctr" fontAlgn="ctr"/>
                          <a:r>
                            <a:rPr lang="zh-CN" altLang="en-US" sz="2000" b="0" i="0" u="none" strike="noStrike">
                              <a:solidFill>
                                <a:srgbClr val="000000"/>
                              </a:solidFill>
                              <a:effectLst/>
                              <a:latin typeface="Adobe Jenson Pro" pitchFamily="18" charset="0"/>
                              <a:ea typeface="Adobe 黑体 Std R" pitchFamily="34" charset="-122"/>
                            </a:rPr>
                            <a:t>日</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17.43%</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26.17%</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25.70%</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40.67%</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636.62%</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44.82%</a:t>
                          </a:r>
                        </a:p>
                      </a:txBody>
                      <a:tcPr marL="0" marR="0" marT="0" marB="0" anchor="ctr">
                        <a:solidFill>
                          <a:srgbClr val="CCECFF"/>
                        </a:solidFill>
                      </a:tcPr>
                    </a:tc>
                  </a:tr>
                  <a:tr h="561528">
                    <a:tc>
                      <a:txBody>
                        <a:bodyPr/>
                        <a:lstStyle/>
                        <a:p>
                          <a:pPr algn="ctr" fontAlgn="ctr"/>
                          <a:r>
                            <a:rPr lang="zh-CN" altLang="en-US" sz="2000" b="0" i="0" u="none" strike="noStrike">
                              <a:solidFill>
                                <a:srgbClr val="000000"/>
                              </a:solidFill>
                              <a:effectLst/>
                              <a:latin typeface="Adobe Jenson Pro" pitchFamily="18" charset="0"/>
                              <a:ea typeface="Adobe 黑体 Std R" pitchFamily="34" charset="-122"/>
                            </a:rPr>
                            <a:t>月</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16.14%</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30.34%</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28.34%</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49.40%</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171.11%</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64.16%</a:t>
                          </a:r>
                        </a:p>
                      </a:txBody>
                      <a:tcPr marL="0" marR="0" marT="0" marB="0" anchor="ctr">
                        <a:solidFill>
                          <a:srgbClr val="CCECFF"/>
                        </a:solidFill>
                      </a:tcPr>
                    </a:tc>
                  </a:tr>
                  <a:tr h="561528">
                    <a:tc>
                      <a:txBody>
                        <a:bodyPr/>
                        <a:lstStyle/>
                        <a:p>
                          <a:pPr algn="ctr" fontAlgn="ctr"/>
                          <a:r>
                            <a:rPr lang="zh-CN" altLang="en-US" sz="2000" b="0" i="0" u="none" strike="noStrike">
                              <a:solidFill>
                                <a:srgbClr val="000000"/>
                              </a:solidFill>
                              <a:effectLst/>
                              <a:latin typeface="Adobe Jenson Pro" pitchFamily="18" charset="0"/>
                              <a:ea typeface="Adobe 黑体 Std R" pitchFamily="34" charset="-122"/>
                            </a:rPr>
                            <a:t>季度</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16.02%</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29.16%</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26.93%</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46.71%</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93.44%</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63.06%</a:t>
                          </a:r>
                        </a:p>
                      </a:txBody>
                      <a:tcPr marL="0" marR="0" marT="0" marB="0" anchor="ctr">
                        <a:solidFill>
                          <a:srgbClr val="CCECFF"/>
                        </a:solidFill>
                      </a:tcPr>
                    </a:tc>
                  </a:tr>
                  <a:tr h="561528">
                    <a:tc>
                      <a:txBody>
                        <a:bodyPr/>
                        <a:lstStyle/>
                        <a:p>
                          <a:pPr algn="ctr" fontAlgn="ctr"/>
                          <a:r>
                            <a:rPr lang="zh-CN" altLang="en-US" sz="2000" b="0" i="0" u="none" strike="noStrike">
                              <a:solidFill>
                                <a:srgbClr val="000000"/>
                              </a:solidFill>
                              <a:effectLst/>
                              <a:latin typeface="Adobe Jenson Pro" pitchFamily="18" charset="0"/>
                              <a:ea typeface="Adobe 黑体 Std R" pitchFamily="34" charset="-122"/>
                            </a:rPr>
                            <a:t>年度</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15.66%</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30.40%</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27.65%</a:t>
                          </a:r>
                        </a:p>
                      </a:txBody>
                      <a:tcPr marL="0" marR="0" marT="0" marB="0" anchor="ctr">
                        <a:solidFill>
                          <a:srgbClr val="CCECFF"/>
                        </a:solidFill>
                      </a:tcPr>
                    </a:tc>
                    <a:tc>
                      <a:txBody>
                        <a:bodyPr/>
                        <a:lstStyle/>
                        <a:p>
                          <a:pPr algn="ctr" fontAlgn="ctr"/>
                          <a:r>
                            <a:rPr lang="en-US" altLang="zh-CN" sz="2000" b="0" i="0" u="none" strike="noStrike">
                              <a:solidFill>
                                <a:srgbClr val="000000"/>
                              </a:solidFill>
                              <a:effectLst/>
                              <a:latin typeface="Adobe Jenson Pro" pitchFamily="18" charset="0"/>
                              <a:ea typeface="Adobe 黑体 Std R" pitchFamily="34" charset="-122"/>
                            </a:rPr>
                            <a:t>48.96%</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48.96%</a:t>
                          </a:r>
                        </a:p>
                      </a:txBody>
                      <a:tcPr marL="0" marR="0" marT="0" marB="0" anchor="ctr">
                        <a:solidFill>
                          <a:srgbClr val="CCECFF"/>
                        </a:solidFill>
                      </a:tcPr>
                    </a:tc>
                    <a:tc>
                      <a:txBody>
                        <a:bodyPr/>
                        <a:lstStyle/>
                        <a:p>
                          <a:pPr algn="ctr" fontAlgn="ctr"/>
                          <a:r>
                            <a:rPr lang="en-US" altLang="zh-CN" sz="2000" b="0" i="0" u="none" strike="noStrike" dirty="0">
                              <a:solidFill>
                                <a:srgbClr val="000000"/>
                              </a:solidFill>
                              <a:effectLst/>
                              <a:latin typeface="Adobe Jenson Pro" pitchFamily="18" charset="0"/>
                              <a:ea typeface="Adobe 黑体 Std R" pitchFamily="34" charset="-122"/>
                            </a:rPr>
                            <a:t>62.10%</a:t>
                          </a:r>
                        </a:p>
                      </a:txBody>
                      <a:tcPr marL="0" marR="0" marT="0" marB="0" anchor="ctr">
                        <a:solidFill>
                          <a:srgbClr val="CCECFF"/>
                        </a:solidFill>
                      </a:tcPr>
                    </a:tc>
                  </a:tr>
                </a:tbl>
              </a:graphicData>
            </a:graphic>
          </p:graphicFrame>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18</a:t>
            </a:fld>
            <a:endParaRPr lang="zh-CN" altLang="en-US" dirty="0">
              <a:solidFill>
                <a:srgbClr val="000000">
                  <a:lumMod val="50000"/>
                  <a:lumOff val="50000"/>
                </a:srgbClr>
              </a:solidFill>
            </a:endParaRPr>
          </a:p>
        </p:txBody>
      </p:sp>
      <p:sp>
        <p:nvSpPr>
          <p:cNvPr id="6" name="矩形 5"/>
          <p:cNvSpPr/>
          <p:nvPr/>
        </p:nvSpPr>
        <p:spPr>
          <a:xfrm>
            <a:off x="539552" y="5301208"/>
            <a:ext cx="7776864" cy="646331"/>
          </a:xfrm>
          <a:prstGeom prst="rect">
            <a:avLst/>
          </a:prstGeom>
        </p:spPr>
        <p:txBody>
          <a:bodyPr wrap="square">
            <a:spAutoFit/>
          </a:bodyPr>
          <a:lstStyle/>
          <a:p>
            <a:r>
              <a:rPr lang="zh-CN" altLang="en-US" dirty="0">
                <a:solidFill>
                  <a:srgbClr val="000000"/>
                </a:solidFill>
                <a:latin typeface="Adobe Jenson Pro" pitchFamily="18" charset="0"/>
              </a:rPr>
              <a:t>注：</a:t>
            </a:r>
            <a:r>
              <a:rPr lang="en-US" altLang="zh-CN" dirty="0">
                <a:solidFill>
                  <a:srgbClr val="000000"/>
                </a:solidFill>
                <a:latin typeface="Adobe Jenson Pro" pitchFamily="18" charset="0"/>
              </a:rPr>
              <a:t>1.</a:t>
            </a:r>
            <a:r>
              <a:rPr lang="zh-CN" altLang="en-US" dirty="0">
                <a:solidFill>
                  <a:srgbClr val="000000"/>
                </a:solidFill>
                <a:latin typeface="Adobe Jenson Pro" pitchFamily="18" charset="0"/>
              </a:rPr>
              <a:t>样本为</a:t>
            </a:r>
            <a:r>
              <a:rPr lang="en-US" altLang="zh-CN" dirty="0">
                <a:solidFill>
                  <a:srgbClr val="000000"/>
                </a:solidFill>
                <a:latin typeface="Adobe Jenson Pro" pitchFamily="18" charset="0"/>
              </a:rPr>
              <a:t>1990</a:t>
            </a:r>
            <a:r>
              <a:rPr lang="zh-CN" altLang="en-US" dirty="0">
                <a:solidFill>
                  <a:srgbClr val="000000"/>
                </a:solidFill>
                <a:latin typeface="Adobe Jenson Pro" pitchFamily="18" charset="0"/>
              </a:rPr>
              <a:t>年</a:t>
            </a:r>
            <a:r>
              <a:rPr lang="en-US" altLang="zh-CN" dirty="0">
                <a:solidFill>
                  <a:srgbClr val="000000"/>
                </a:solidFill>
                <a:latin typeface="Adobe Jenson Pro" pitchFamily="18" charset="0"/>
              </a:rPr>
              <a:t>12</a:t>
            </a:r>
            <a:r>
              <a:rPr lang="zh-CN" altLang="en-US" dirty="0">
                <a:solidFill>
                  <a:srgbClr val="000000"/>
                </a:solidFill>
                <a:latin typeface="Adobe Jenson Pro" pitchFamily="18" charset="0"/>
              </a:rPr>
              <a:t>月</a:t>
            </a:r>
            <a:r>
              <a:rPr lang="en-US" altLang="zh-CN" dirty="0">
                <a:solidFill>
                  <a:srgbClr val="000000"/>
                </a:solidFill>
                <a:latin typeface="Adobe Jenson Pro" pitchFamily="18" charset="0"/>
              </a:rPr>
              <a:t>19</a:t>
            </a:r>
            <a:r>
              <a:rPr lang="zh-CN" altLang="en-US" dirty="0">
                <a:solidFill>
                  <a:srgbClr val="000000"/>
                </a:solidFill>
                <a:latin typeface="Adobe Jenson Pro" pitchFamily="18" charset="0"/>
              </a:rPr>
              <a:t>日－</a:t>
            </a:r>
            <a:r>
              <a:rPr lang="en-US" altLang="zh-CN" dirty="0">
                <a:solidFill>
                  <a:srgbClr val="000000"/>
                </a:solidFill>
                <a:latin typeface="Adobe Jenson Pro" pitchFamily="18" charset="0"/>
              </a:rPr>
              <a:t>2010</a:t>
            </a:r>
            <a:r>
              <a:rPr lang="zh-CN" altLang="en-US" dirty="0">
                <a:solidFill>
                  <a:srgbClr val="000000"/>
                </a:solidFill>
                <a:latin typeface="Adobe Jenson Pro" pitchFamily="18" charset="0"/>
              </a:rPr>
              <a:t>年</a:t>
            </a:r>
            <a:r>
              <a:rPr lang="en-US" altLang="zh-CN" dirty="0">
                <a:solidFill>
                  <a:srgbClr val="000000"/>
                </a:solidFill>
                <a:latin typeface="Adobe Jenson Pro" pitchFamily="18" charset="0"/>
              </a:rPr>
              <a:t>4</a:t>
            </a:r>
            <a:r>
              <a:rPr lang="zh-CN" altLang="en-US" dirty="0">
                <a:solidFill>
                  <a:srgbClr val="000000"/>
                </a:solidFill>
                <a:latin typeface="Adobe Jenson Pro" pitchFamily="18" charset="0"/>
              </a:rPr>
              <a:t>月</a:t>
            </a:r>
            <a:r>
              <a:rPr lang="en-US" altLang="zh-CN" dirty="0">
                <a:solidFill>
                  <a:srgbClr val="000000"/>
                </a:solidFill>
                <a:latin typeface="Adobe Jenson Pro" pitchFamily="18" charset="0"/>
              </a:rPr>
              <a:t>27</a:t>
            </a:r>
            <a:r>
              <a:rPr lang="zh-CN" altLang="en-US" dirty="0">
                <a:solidFill>
                  <a:srgbClr val="000000"/>
                </a:solidFill>
                <a:latin typeface="Adobe Jenson Pro" pitchFamily="18" charset="0"/>
              </a:rPr>
              <a:t>日上证</a:t>
            </a:r>
            <a:r>
              <a:rPr lang="zh-CN" altLang="en-US" dirty="0" smtClean="0">
                <a:solidFill>
                  <a:srgbClr val="000000"/>
                </a:solidFill>
                <a:latin typeface="Adobe Jenson Pro" pitchFamily="18" charset="0"/>
              </a:rPr>
              <a:t>指数</a:t>
            </a:r>
            <a:endParaRPr lang="en-US" altLang="zh-CN" dirty="0" smtClean="0">
              <a:solidFill>
                <a:srgbClr val="000000"/>
              </a:solidFill>
              <a:latin typeface="Adobe Jenson Pro" pitchFamily="18" charset="0"/>
            </a:endParaRPr>
          </a:p>
          <a:p>
            <a:r>
              <a:rPr lang="en-US" altLang="zh-CN" dirty="0">
                <a:solidFill>
                  <a:srgbClr val="000000"/>
                </a:solidFill>
                <a:latin typeface="Adobe Jenson Pro" pitchFamily="18" charset="0"/>
              </a:rPr>
              <a:t> </a:t>
            </a:r>
            <a:r>
              <a:rPr lang="en-US" altLang="zh-CN" dirty="0" smtClean="0">
                <a:solidFill>
                  <a:srgbClr val="000000"/>
                </a:solidFill>
                <a:latin typeface="Adobe Jenson Pro" pitchFamily="18" charset="0"/>
              </a:rPr>
              <a:t>     2.</a:t>
            </a:r>
            <a:r>
              <a:rPr lang="zh-CN" altLang="en-US" dirty="0">
                <a:solidFill>
                  <a:srgbClr val="000000"/>
                </a:solidFill>
                <a:latin typeface="Adobe Jenson Pro" pitchFamily="18" charset="0"/>
              </a:rPr>
              <a:t>从表中可以看出，</a:t>
            </a:r>
            <a:r>
              <a:rPr lang="zh-CN" altLang="en-US" dirty="0">
                <a:solidFill>
                  <a:srgbClr val="FF0000"/>
                </a:solidFill>
                <a:latin typeface="Adobe Jenson Pro" pitchFamily="18" charset="0"/>
              </a:rPr>
              <a:t>年化收益率的标准差没有经济含义</a:t>
            </a:r>
          </a:p>
        </p:txBody>
      </p:sp>
    </p:spTree>
    <p:extLst>
      <p:ext uri="{BB962C8B-B14F-4D97-AF65-F5344CB8AC3E}">
        <p14:creationId xmlns:p14="http://schemas.microsoft.com/office/powerpoint/2010/main" val="517292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lIns="92075" tIns="46038" rIns="92075" bIns="46038" anchor="ctr"/>
          <a:lstStyle/>
          <a:p>
            <a:pPr eaLnBrk="1" hangingPunct="1"/>
            <a:r>
              <a:rPr lang="en-US" altLang="zh-CN" b="1" dirty="0" smtClean="0">
                <a:latin typeface="Times New Roman" pitchFamily="18" charset="0"/>
                <a:cs typeface="Times New Roman" pitchFamily="18" charset="0"/>
              </a:rPr>
              <a:t>The Concepts  Underlying Black-Scholes</a:t>
            </a:r>
          </a:p>
        </p:txBody>
      </p:sp>
      <p:sp>
        <p:nvSpPr>
          <p:cNvPr id="14342" name="Rectangle 3"/>
          <p:cNvSpPr>
            <a:spLocks noGrp="1" noChangeArrowheads="1"/>
          </p:cNvSpPr>
          <p:nvPr>
            <p:ph idx="1"/>
          </p:nvPr>
        </p:nvSpPr>
        <p:spPr>
          <a:xfrm>
            <a:off x="611561" y="1628800"/>
            <a:ext cx="8126040" cy="4503713"/>
          </a:xfrm>
          <a:noFill/>
        </p:spPr>
        <p:txBody>
          <a:bodyPr lIns="92075" tIns="46038" rIns="92075" bIns="46038"/>
          <a:lstStyle/>
          <a:p>
            <a:pPr eaLnBrk="1" hangingPunct="1"/>
            <a:r>
              <a:rPr lang="en-US" altLang="zh-CN" dirty="0" smtClean="0">
                <a:latin typeface="Adobe Jenson Pro" pitchFamily="18" charset="0"/>
                <a:ea typeface="仿宋" pitchFamily="49" charset="-122"/>
              </a:rPr>
              <a:t>The option price &amp; the stock price depend on the same underlying source of uncertainty</a:t>
            </a:r>
          </a:p>
          <a:p>
            <a:pPr eaLnBrk="1" hangingPunct="1"/>
            <a:r>
              <a:rPr lang="en-US" altLang="zh-CN" dirty="0" smtClean="0">
                <a:latin typeface="Adobe Jenson Pro" pitchFamily="18" charset="0"/>
                <a:ea typeface="仿宋" pitchFamily="49" charset="-122"/>
              </a:rPr>
              <a:t>We can form a portfolio consisting of the stock and the option which eliminates this source of uncertainty</a:t>
            </a:r>
          </a:p>
          <a:p>
            <a:pPr eaLnBrk="1" hangingPunct="1"/>
            <a:r>
              <a:rPr lang="en-US" altLang="zh-CN" dirty="0" smtClean="0">
                <a:latin typeface="Adobe Jenson Pro" pitchFamily="18" charset="0"/>
                <a:ea typeface="仿宋" pitchFamily="49" charset="-122"/>
              </a:rPr>
              <a:t>The portfolio is instantaneously riskless and must instantaneously earn the risk-free rate</a:t>
            </a:r>
          </a:p>
          <a:p>
            <a:pPr eaLnBrk="1" hangingPunct="1"/>
            <a:r>
              <a:rPr lang="en-US" altLang="zh-CN" dirty="0" smtClean="0">
                <a:latin typeface="Adobe Jenson Pro" pitchFamily="18" charset="0"/>
                <a:ea typeface="仿宋" pitchFamily="49" charset="-122"/>
              </a:rPr>
              <a:t>This leads to the Black-Scholes differential equation</a:t>
            </a:r>
          </a:p>
        </p:txBody>
      </p:sp>
      <p:sp>
        <p:nvSpPr>
          <p:cNvPr id="14339"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p>
        </p:txBody>
      </p:sp>
      <p:sp>
        <p:nvSpPr>
          <p:cNvPr id="1434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2506A0F8-8923-49A0-A512-606CCA348F1D}" type="slidenum">
              <a:rPr kumimoji="0" lang="zh-CN" altLang="en-US" sz="1400" smtClean="0"/>
              <a:pPr eaLnBrk="1" hangingPunct="1"/>
              <a:t>19</a:t>
            </a:fld>
            <a:endParaRPr kumimoji="0" lang="en-US" altLang="zh-CN" sz="1400" smtClean="0"/>
          </a:p>
        </p:txBody>
      </p:sp>
    </p:spTree>
    <p:extLst>
      <p:ext uri="{BB962C8B-B14F-4D97-AF65-F5344CB8AC3E}">
        <p14:creationId xmlns:p14="http://schemas.microsoft.com/office/powerpoint/2010/main" val="29249018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ln</a:t>
            </a:r>
            <a:r>
              <a:rPr lang="en-US" altLang="zh-CN" dirty="0" smtClean="0"/>
              <a:t> S </a:t>
            </a:r>
            <a:r>
              <a:rPr lang="zh-CN" altLang="en-US" dirty="0" smtClean="0"/>
              <a:t>所遵循的随机过程</a:t>
            </a:r>
            <a:endParaRPr lang="zh-CN" altLang="en-US" dirty="0"/>
          </a:p>
        </p:txBody>
      </p:sp>
      <p:sp>
        <p:nvSpPr>
          <p:cNvPr id="3" name="内容占位符 2"/>
          <p:cNvSpPr>
            <a:spLocks noGrp="1"/>
          </p:cNvSpPr>
          <p:nvPr>
            <p:ph idx="1"/>
          </p:nvPr>
        </p:nvSpPr>
        <p:spPr>
          <a:xfrm>
            <a:off x="457200" y="1268760"/>
            <a:ext cx="8229600" cy="4862165"/>
          </a:xfrm>
        </p:spPr>
        <p:txBody>
          <a:bodyPr>
            <a:normAutofit fontScale="92500"/>
          </a:bodyPr>
          <a:lstStyle/>
          <a:p>
            <a:r>
              <a:rPr lang="zh-CN" altLang="en-US" dirty="0" smtClean="0"/>
              <a:t>假设变量 </a:t>
            </a:r>
            <a:r>
              <a:rPr lang="en-US" altLang="zh-CN" dirty="0" smtClean="0"/>
              <a:t>S </a:t>
            </a:r>
            <a:r>
              <a:rPr lang="zh-CN" altLang="en-US" dirty="0" smtClean="0"/>
              <a:t>服从几何布朗运动</a:t>
            </a:r>
            <a:endParaRPr lang="en-US" altLang="zh-CN" dirty="0" smtClean="0"/>
          </a:p>
          <a:p>
            <a:r>
              <a:rPr lang="zh-CN" altLang="en-US" dirty="0" smtClean="0"/>
              <a:t>令                   ，则</a:t>
            </a:r>
            <a:endParaRPr lang="en-US" altLang="zh-CN" dirty="0" smtClean="0"/>
          </a:p>
          <a:p>
            <a:endParaRPr lang="en-US" altLang="zh-CN" dirty="0" smtClean="0"/>
          </a:p>
          <a:p>
            <a:endParaRPr lang="en-US" altLang="zh-CN" dirty="0" smtClean="0"/>
          </a:p>
          <a:p>
            <a:r>
              <a:rPr lang="zh-CN" altLang="en-US" dirty="0" smtClean="0"/>
              <a:t>运用伊藤引理可得   </a:t>
            </a:r>
            <a:r>
              <a:rPr lang="en-US" altLang="zh-CN" dirty="0" smtClean="0"/>
              <a:t>             </a:t>
            </a:r>
            <a:r>
              <a:rPr lang="zh-CN" altLang="en-US" dirty="0" smtClean="0"/>
              <a:t>所遵循的随机过程为</a:t>
            </a:r>
            <a:endParaRPr lang="en-US" altLang="zh-CN" dirty="0" smtClean="0"/>
          </a:p>
          <a:p>
            <a:endParaRPr lang="en-US" altLang="zh-CN" sz="3600" dirty="0" smtClean="0"/>
          </a:p>
          <a:p>
            <a:pPr>
              <a:buNone/>
            </a:pPr>
            <a:r>
              <a:rPr lang="en-US" altLang="zh-CN" dirty="0" smtClean="0"/>
              <a:t>	</a:t>
            </a:r>
            <a:r>
              <a:rPr lang="zh-CN" altLang="en-US" dirty="0" smtClean="0"/>
              <a:t>说明连续复利收益率          服从期望值                    方差为           的正态分布。</a:t>
            </a:r>
            <a:endParaRPr lang="en-US" altLang="zh-CN" dirty="0" smtClean="0"/>
          </a:p>
          <a:p>
            <a:r>
              <a:rPr lang="zh-CN" altLang="en-US" dirty="0" smtClean="0">
                <a:solidFill>
                  <a:srgbClr val="FF0000"/>
                </a:solidFill>
              </a:rPr>
              <a:t>注意：</a:t>
            </a:r>
            <a:endParaRPr lang="en-US" altLang="zh-CN" dirty="0" smtClean="0">
              <a:solidFill>
                <a:srgbClr val="FF0000"/>
              </a:solidFill>
            </a:endParaRPr>
          </a:p>
          <a:p>
            <a:endParaRPr lang="en-US" altLang="zh-CN" dirty="0" smtClean="0"/>
          </a:p>
          <a:p>
            <a:pPr>
              <a:buNone/>
            </a:pP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a:t>
            </a:fld>
            <a:endParaRPr lang="en-US" altLang="zh-CN">
              <a:solidFill>
                <a:srgbClr val="000000"/>
              </a:solidFill>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1321466666"/>
              </p:ext>
            </p:extLst>
          </p:nvPr>
        </p:nvGraphicFramePr>
        <p:xfrm>
          <a:off x="5796136" y="1412776"/>
          <a:ext cx="2557463" cy="417513"/>
        </p:xfrm>
        <a:graphic>
          <a:graphicData uri="http://schemas.openxmlformats.org/presentationml/2006/ole">
            <mc:AlternateContent xmlns:mc="http://schemas.openxmlformats.org/markup-compatibility/2006">
              <mc:Choice xmlns:v="urn:schemas-microsoft-com:vml" Requires="v">
                <p:oleObj spid="_x0000_s220297" name="Equation" r:id="rId3" imgW="1244520" imgH="203040" progId="Equation.DSMT4">
                  <p:embed/>
                </p:oleObj>
              </mc:Choice>
              <mc:Fallback>
                <p:oleObj name="Equation" r:id="rId3" imgW="1244520" imgH="203040" progId="Equation.DSMT4">
                  <p:embed/>
                  <p:pic>
                    <p:nvPicPr>
                      <p:cNvPr id="0" name=""/>
                      <p:cNvPicPr>
                        <a:picLocks noChangeAspect="1" noChangeArrowheads="1"/>
                      </p:cNvPicPr>
                      <p:nvPr/>
                    </p:nvPicPr>
                    <p:blipFill>
                      <a:blip r:embed="rId4"/>
                      <a:srcRect/>
                      <a:stretch>
                        <a:fillRect/>
                      </a:stretch>
                    </p:blipFill>
                    <p:spPr bwMode="auto">
                      <a:xfrm>
                        <a:off x="5796136" y="1412776"/>
                        <a:ext cx="25574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796611378"/>
              </p:ext>
            </p:extLst>
          </p:nvPr>
        </p:nvGraphicFramePr>
        <p:xfrm>
          <a:off x="1331640" y="1844824"/>
          <a:ext cx="1555750" cy="366712"/>
        </p:xfrm>
        <a:graphic>
          <a:graphicData uri="http://schemas.openxmlformats.org/presentationml/2006/ole">
            <mc:AlternateContent xmlns:mc="http://schemas.openxmlformats.org/markup-compatibility/2006">
              <mc:Choice xmlns:v="urn:schemas-microsoft-com:vml" Requires="v">
                <p:oleObj spid="_x0000_s220298" name="Equation" r:id="rId5" imgW="609480" imgH="164880" progId="Equation.DSMT4">
                  <p:embed/>
                </p:oleObj>
              </mc:Choice>
              <mc:Fallback>
                <p:oleObj name="Equation" r:id="rId5" imgW="609480" imgH="164880" progId="Equation.DSMT4">
                  <p:embed/>
                  <p:pic>
                    <p:nvPicPr>
                      <p:cNvPr id="0" name=""/>
                      <p:cNvPicPr>
                        <a:picLocks noChangeAspect="1" noChangeArrowheads="1"/>
                      </p:cNvPicPr>
                      <p:nvPr/>
                    </p:nvPicPr>
                    <p:blipFill>
                      <a:blip r:embed="rId6"/>
                      <a:srcRect/>
                      <a:stretch>
                        <a:fillRect/>
                      </a:stretch>
                    </p:blipFill>
                    <p:spPr bwMode="auto">
                      <a:xfrm>
                        <a:off x="1331640" y="1844824"/>
                        <a:ext cx="155575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411277563"/>
              </p:ext>
            </p:extLst>
          </p:nvPr>
        </p:nvGraphicFramePr>
        <p:xfrm>
          <a:off x="2339752" y="2348880"/>
          <a:ext cx="3898900" cy="808037"/>
        </p:xfrm>
        <a:graphic>
          <a:graphicData uri="http://schemas.openxmlformats.org/presentationml/2006/ole">
            <mc:AlternateContent xmlns:mc="http://schemas.openxmlformats.org/markup-compatibility/2006">
              <mc:Choice xmlns:v="urn:schemas-microsoft-com:vml" Requires="v">
                <p:oleObj spid="_x0000_s220299" name="Equation" r:id="rId7" imgW="2082600" imgH="431640" progId="Equation.DSMT4">
                  <p:embed/>
                </p:oleObj>
              </mc:Choice>
              <mc:Fallback>
                <p:oleObj name="Equation" r:id="rId7" imgW="2082600" imgH="431640" progId="Equation.DSMT4">
                  <p:embed/>
                  <p:pic>
                    <p:nvPicPr>
                      <p:cNvPr id="0" name=""/>
                      <p:cNvPicPr>
                        <a:picLocks noChangeAspect="1" noChangeArrowheads="1"/>
                      </p:cNvPicPr>
                      <p:nvPr/>
                    </p:nvPicPr>
                    <p:blipFill>
                      <a:blip r:embed="rId8"/>
                      <a:srcRect/>
                      <a:stretch>
                        <a:fillRect/>
                      </a:stretch>
                    </p:blipFill>
                    <p:spPr bwMode="auto">
                      <a:xfrm>
                        <a:off x="2339752" y="2348880"/>
                        <a:ext cx="3898900" cy="80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181131216"/>
              </p:ext>
            </p:extLst>
          </p:nvPr>
        </p:nvGraphicFramePr>
        <p:xfrm>
          <a:off x="3707904" y="3356992"/>
          <a:ext cx="1300163" cy="350838"/>
        </p:xfrm>
        <a:graphic>
          <a:graphicData uri="http://schemas.openxmlformats.org/presentationml/2006/ole">
            <mc:AlternateContent xmlns:mc="http://schemas.openxmlformats.org/markup-compatibility/2006">
              <mc:Choice xmlns:v="urn:schemas-microsoft-com:vml" Requires="v">
                <p:oleObj spid="_x0000_s220300" name="Equation" r:id="rId9" imgW="609480" imgH="164880" progId="Equation.DSMT4">
                  <p:embed/>
                </p:oleObj>
              </mc:Choice>
              <mc:Fallback>
                <p:oleObj name="Equation" r:id="rId9" imgW="609480" imgH="164880" progId="Equation.DSMT4">
                  <p:embed/>
                  <p:pic>
                    <p:nvPicPr>
                      <p:cNvPr id="0" name=""/>
                      <p:cNvPicPr>
                        <a:picLocks noChangeAspect="1" noChangeArrowheads="1"/>
                      </p:cNvPicPr>
                      <p:nvPr/>
                    </p:nvPicPr>
                    <p:blipFill>
                      <a:blip r:embed="rId10"/>
                      <a:srcRect/>
                      <a:stretch>
                        <a:fillRect/>
                      </a:stretch>
                    </p:blipFill>
                    <p:spPr bwMode="auto">
                      <a:xfrm>
                        <a:off x="3707904" y="3356992"/>
                        <a:ext cx="1300163"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1331804136"/>
              </p:ext>
            </p:extLst>
          </p:nvPr>
        </p:nvGraphicFramePr>
        <p:xfrm>
          <a:off x="2555776" y="3717032"/>
          <a:ext cx="3900488" cy="933450"/>
        </p:xfrm>
        <a:graphic>
          <a:graphicData uri="http://schemas.openxmlformats.org/presentationml/2006/ole">
            <mc:AlternateContent xmlns:mc="http://schemas.openxmlformats.org/markup-compatibility/2006">
              <mc:Choice xmlns:v="urn:schemas-microsoft-com:vml" Requires="v">
                <p:oleObj spid="_x0000_s220301" name="Equation" r:id="rId11" imgW="2120760" imgH="507960" progId="Equation.DSMT4">
                  <p:embed/>
                </p:oleObj>
              </mc:Choice>
              <mc:Fallback>
                <p:oleObj name="Equation" r:id="rId11" imgW="2120760" imgH="507960" progId="Equation.DSMT4">
                  <p:embed/>
                  <p:pic>
                    <p:nvPicPr>
                      <p:cNvPr id="0" name=""/>
                      <p:cNvPicPr>
                        <a:picLocks noChangeAspect="1" noChangeArrowheads="1"/>
                      </p:cNvPicPr>
                      <p:nvPr/>
                    </p:nvPicPr>
                    <p:blipFill>
                      <a:blip r:embed="rId12"/>
                      <a:srcRect/>
                      <a:stretch>
                        <a:fillRect/>
                      </a:stretch>
                    </p:blipFill>
                    <p:spPr bwMode="auto">
                      <a:xfrm>
                        <a:off x="2555776" y="3717032"/>
                        <a:ext cx="3900488"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624966263"/>
              </p:ext>
            </p:extLst>
          </p:nvPr>
        </p:nvGraphicFramePr>
        <p:xfrm>
          <a:off x="4067944" y="4509120"/>
          <a:ext cx="840111" cy="379405"/>
        </p:xfrm>
        <a:graphic>
          <a:graphicData uri="http://schemas.openxmlformats.org/presentationml/2006/ole">
            <mc:AlternateContent xmlns:mc="http://schemas.openxmlformats.org/markup-compatibility/2006">
              <mc:Choice xmlns:v="urn:schemas-microsoft-com:vml" Requires="v">
                <p:oleObj spid="_x0000_s220302" name="Equation" r:id="rId13" imgW="393359" imgH="177646" progId="Equation.DSMT4">
                  <p:embed/>
                </p:oleObj>
              </mc:Choice>
              <mc:Fallback>
                <p:oleObj name="Equation" r:id="rId13" imgW="393359" imgH="177646"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7944" y="4509120"/>
                        <a:ext cx="840111" cy="3794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920588394"/>
              </p:ext>
            </p:extLst>
          </p:nvPr>
        </p:nvGraphicFramePr>
        <p:xfrm>
          <a:off x="6588224" y="4293096"/>
          <a:ext cx="1500198" cy="791151"/>
        </p:xfrm>
        <a:graphic>
          <a:graphicData uri="http://schemas.openxmlformats.org/presentationml/2006/ole">
            <mc:AlternateContent xmlns:mc="http://schemas.openxmlformats.org/markup-compatibility/2006">
              <mc:Choice xmlns:v="urn:schemas-microsoft-com:vml" Requires="v">
                <p:oleObj spid="_x0000_s220303" name="Equation" r:id="rId15" imgW="774364" imgH="482391" progId="Equation.DSMT4">
                  <p:embed/>
                </p:oleObj>
              </mc:Choice>
              <mc:Fallback>
                <p:oleObj name="Equation" r:id="rId15" imgW="774364" imgH="48239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88224" y="4293096"/>
                        <a:ext cx="1500198" cy="7911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740637991"/>
              </p:ext>
            </p:extLst>
          </p:nvPr>
        </p:nvGraphicFramePr>
        <p:xfrm>
          <a:off x="1619672" y="4869160"/>
          <a:ext cx="722312" cy="461962"/>
        </p:xfrm>
        <a:graphic>
          <a:graphicData uri="http://schemas.openxmlformats.org/presentationml/2006/ole">
            <mc:AlternateContent xmlns:mc="http://schemas.openxmlformats.org/markup-compatibility/2006">
              <mc:Choice xmlns:v="urn:schemas-microsoft-com:vml" Requires="v">
                <p:oleObj spid="_x0000_s220304" name="Equation" r:id="rId17" imgW="317160" imgH="203040" progId="Equation.DSMT4">
                  <p:embed/>
                </p:oleObj>
              </mc:Choice>
              <mc:Fallback>
                <p:oleObj name="Equation" r:id="rId17" imgW="317160" imgH="203040" progId="Equation.DSMT4">
                  <p:embed/>
                  <p:pic>
                    <p:nvPicPr>
                      <p:cNvPr id="0" name=""/>
                      <p:cNvPicPr>
                        <a:picLocks noChangeAspect="1" noChangeArrowheads="1"/>
                      </p:cNvPicPr>
                      <p:nvPr/>
                    </p:nvPicPr>
                    <p:blipFill>
                      <a:blip r:embed="rId18"/>
                      <a:srcRect/>
                      <a:stretch>
                        <a:fillRect/>
                      </a:stretch>
                    </p:blipFill>
                    <p:spPr bwMode="auto">
                      <a:xfrm>
                        <a:off x="1619672" y="4869160"/>
                        <a:ext cx="722312"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3403561202"/>
              </p:ext>
            </p:extLst>
          </p:nvPr>
        </p:nvGraphicFramePr>
        <p:xfrm>
          <a:off x="1979712" y="5373216"/>
          <a:ext cx="1435100" cy="750888"/>
        </p:xfrm>
        <a:graphic>
          <a:graphicData uri="http://schemas.openxmlformats.org/presentationml/2006/ole">
            <mc:AlternateContent xmlns:mc="http://schemas.openxmlformats.org/markup-compatibility/2006">
              <mc:Choice xmlns:v="urn:schemas-microsoft-com:vml" Requires="v">
                <p:oleObj spid="_x0000_s220305" name="Equation" r:id="rId19" imgW="799920" imgH="419040" progId="Equation.DSMT4">
                  <p:embed/>
                </p:oleObj>
              </mc:Choice>
              <mc:Fallback>
                <p:oleObj name="Equation" r:id="rId19" imgW="799920" imgH="419040" progId="Equation.DSMT4">
                  <p:embed/>
                  <p:pic>
                    <p:nvPicPr>
                      <p:cNvPr id="0" name=""/>
                      <p:cNvPicPr>
                        <a:picLocks noChangeAspect="1" noChangeArrowheads="1"/>
                      </p:cNvPicPr>
                      <p:nvPr/>
                    </p:nvPicPr>
                    <p:blipFill>
                      <a:blip r:embed="rId20"/>
                      <a:srcRect/>
                      <a:stretch>
                        <a:fillRect/>
                      </a:stretch>
                    </p:blipFill>
                    <p:spPr bwMode="auto">
                      <a:xfrm>
                        <a:off x="1979712" y="5373216"/>
                        <a:ext cx="1435100" cy="750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页脚占位符 3"/>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07479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1115616" y="188640"/>
            <a:ext cx="7793037" cy="1066800"/>
          </a:xfrm>
        </p:spPr>
        <p:txBody>
          <a:bodyPr/>
          <a:lstStyle/>
          <a:p>
            <a:pPr eaLnBrk="1" hangingPunct="1"/>
            <a:r>
              <a:rPr lang="en-US" altLang="zh-CN" dirty="0" smtClean="0">
                <a:latin typeface="Times New Roman" pitchFamily="18" charset="0"/>
                <a:cs typeface="Times New Roman" pitchFamily="18" charset="0"/>
              </a:rPr>
              <a:t>Assumptions of BS Formula </a:t>
            </a:r>
          </a:p>
        </p:txBody>
      </p:sp>
      <p:sp>
        <p:nvSpPr>
          <p:cNvPr id="15366" name="Rectangle 3"/>
          <p:cNvSpPr>
            <a:spLocks noGrp="1" noChangeArrowheads="1"/>
          </p:cNvSpPr>
          <p:nvPr>
            <p:ph idx="1"/>
          </p:nvPr>
        </p:nvSpPr>
        <p:spPr>
          <a:xfrm>
            <a:off x="683568" y="1268760"/>
            <a:ext cx="7632848" cy="4633665"/>
          </a:xfrm>
        </p:spPr>
        <p:txBody>
          <a:bodyPr/>
          <a:lstStyle/>
          <a:p>
            <a:pPr eaLnBrk="1" hangingPunct="1">
              <a:lnSpc>
                <a:spcPct val="90000"/>
              </a:lnSpc>
            </a:pPr>
            <a:r>
              <a:rPr lang="en-US" altLang="zh-CN" sz="2400" dirty="0" smtClean="0">
                <a:latin typeface="Adobe Jenson Pro" pitchFamily="18" charset="0"/>
              </a:rPr>
              <a:t>The short-term interest rate is known and is constant through time.</a:t>
            </a:r>
          </a:p>
          <a:p>
            <a:pPr eaLnBrk="1" hangingPunct="1">
              <a:lnSpc>
                <a:spcPct val="90000"/>
              </a:lnSpc>
            </a:pPr>
            <a:r>
              <a:rPr lang="en-US" altLang="zh-CN" sz="2400" dirty="0" smtClean="0">
                <a:latin typeface="Adobe Jenson Pro" pitchFamily="18" charset="0"/>
              </a:rPr>
              <a:t>The stock price follows a random walk in continuous time with a variance rate proportional to the square of the  stock price. Thus the distribution of stock prices is lognormal. The variance rate of the return on the stock is constant.</a:t>
            </a:r>
          </a:p>
          <a:p>
            <a:pPr eaLnBrk="1" hangingPunct="1">
              <a:lnSpc>
                <a:spcPct val="90000"/>
              </a:lnSpc>
            </a:pPr>
            <a:r>
              <a:rPr lang="en-US" altLang="zh-CN" sz="2400" dirty="0" smtClean="0">
                <a:latin typeface="Adobe Jenson Pro" pitchFamily="18" charset="0"/>
              </a:rPr>
              <a:t>The sock pays no dividends.</a:t>
            </a:r>
          </a:p>
          <a:p>
            <a:pPr eaLnBrk="1" hangingPunct="1">
              <a:lnSpc>
                <a:spcPct val="90000"/>
              </a:lnSpc>
            </a:pPr>
            <a:r>
              <a:rPr lang="en-US" altLang="zh-CN" sz="2400" dirty="0" smtClean="0">
                <a:latin typeface="Adobe Jenson Pro" pitchFamily="18" charset="0"/>
              </a:rPr>
              <a:t>The option is “European”.</a:t>
            </a:r>
          </a:p>
          <a:p>
            <a:pPr eaLnBrk="1" hangingPunct="1">
              <a:lnSpc>
                <a:spcPct val="90000"/>
              </a:lnSpc>
            </a:pPr>
            <a:r>
              <a:rPr lang="en-US" altLang="zh-CN" sz="2400" dirty="0" smtClean="0">
                <a:latin typeface="Adobe Jenson Pro" pitchFamily="18" charset="0"/>
              </a:rPr>
              <a:t>There are no transaction costs.</a:t>
            </a:r>
          </a:p>
          <a:p>
            <a:pPr eaLnBrk="1" hangingPunct="1">
              <a:lnSpc>
                <a:spcPct val="90000"/>
              </a:lnSpc>
            </a:pPr>
            <a:r>
              <a:rPr lang="en-US" altLang="zh-CN" sz="2400" dirty="0" smtClean="0">
                <a:latin typeface="Adobe Jenson Pro" pitchFamily="18" charset="0"/>
              </a:rPr>
              <a:t>It’s possible to borrow money to buy stocks.</a:t>
            </a:r>
          </a:p>
          <a:p>
            <a:pPr eaLnBrk="1" hangingPunct="1">
              <a:lnSpc>
                <a:spcPct val="90000"/>
              </a:lnSpc>
            </a:pPr>
            <a:r>
              <a:rPr lang="en-US" altLang="zh-CN" sz="2400" dirty="0" smtClean="0">
                <a:latin typeface="Adobe Jenson Pro" pitchFamily="18" charset="0"/>
              </a:rPr>
              <a:t>There are no penalties to short selling.</a:t>
            </a:r>
          </a:p>
        </p:txBody>
      </p:sp>
      <p:sp>
        <p:nvSpPr>
          <p:cNvPr id="15363"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p>
        </p:txBody>
      </p:sp>
      <p:sp>
        <p:nvSpPr>
          <p:cNvPr id="1536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D588FE3E-FFC8-4E30-A192-A6990F20FE59}" type="slidenum">
              <a:rPr kumimoji="0" lang="zh-CN" altLang="en-US" sz="1400" smtClean="0"/>
              <a:pPr eaLnBrk="1" hangingPunct="1"/>
              <a:t>20</a:t>
            </a:fld>
            <a:endParaRPr kumimoji="0" lang="en-US" altLang="zh-CN" sz="1400" smtClean="0"/>
          </a:p>
        </p:txBody>
      </p:sp>
    </p:spTree>
    <p:extLst>
      <p:ext uri="{BB962C8B-B14F-4D97-AF65-F5344CB8AC3E}">
        <p14:creationId xmlns:p14="http://schemas.microsoft.com/office/powerpoint/2010/main" val="410905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685800" y="523875"/>
            <a:ext cx="7772400" cy="1143000"/>
          </a:xfrm>
          <a:noFill/>
        </p:spPr>
        <p:txBody>
          <a:bodyPr lIns="92075" tIns="46038" rIns="92075" bIns="46038" anchor="ctr"/>
          <a:lstStyle/>
          <a:p>
            <a:pPr eaLnBrk="1" hangingPunct="1"/>
            <a:r>
              <a:rPr lang="zh-CN" altLang="en-US" sz="2000" b="1" dirty="0" smtClean="0">
                <a:latin typeface="Times New Roman" pitchFamily="18" charset="0"/>
                <a:cs typeface="Times New Roman" pitchFamily="18" charset="0"/>
              </a:rPr>
              <a:t>1 </a:t>
            </a:r>
            <a:r>
              <a:rPr lang="en-US" altLang="zh-CN" sz="2000" b="1" dirty="0" smtClean="0">
                <a:latin typeface="Times New Roman" pitchFamily="18" charset="0"/>
                <a:cs typeface="Times New Roman" pitchFamily="18" charset="0"/>
              </a:rPr>
              <a:t>of 3:</a:t>
            </a:r>
            <a:r>
              <a:rPr lang="en-US" altLang="zh-CN" sz="3600" b="1" dirty="0" smtClean="0">
                <a:latin typeface="Times New Roman" pitchFamily="18" charset="0"/>
                <a:cs typeface="Times New Roman" pitchFamily="18" charset="0"/>
              </a:rPr>
              <a:t>  The Derivation  of the</a:t>
            </a:r>
            <a:br>
              <a:rPr lang="en-US" altLang="zh-CN" sz="3600" b="1" dirty="0" smtClean="0">
                <a:latin typeface="Times New Roman" pitchFamily="18" charset="0"/>
                <a:cs typeface="Times New Roman" pitchFamily="18" charset="0"/>
              </a:rPr>
            </a:br>
            <a:r>
              <a:rPr lang="en-US" altLang="zh-CN" sz="3600" b="1" dirty="0" smtClean="0">
                <a:latin typeface="Times New Roman" pitchFamily="18" charset="0"/>
                <a:cs typeface="Times New Roman" pitchFamily="18" charset="0"/>
              </a:rPr>
              <a:t>Black-Scholes Differential Equation</a:t>
            </a:r>
          </a:p>
        </p:txBody>
      </p:sp>
      <p:sp>
        <p:nvSpPr>
          <p:cNvPr id="16387"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p>
        </p:txBody>
      </p:sp>
      <p:sp>
        <p:nvSpPr>
          <p:cNvPr id="1638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B2507EB0-0662-4B03-B142-00B9AB67D8B0}" type="slidenum">
              <a:rPr kumimoji="0" lang="zh-CN" altLang="en-US" sz="1400" smtClean="0"/>
              <a:pPr eaLnBrk="1" hangingPunct="1"/>
              <a:t>21</a:t>
            </a:fld>
            <a:endParaRPr kumimoji="0" lang="en-US" altLang="zh-CN" sz="1400" smtClean="0"/>
          </a:p>
        </p:txBody>
      </p:sp>
      <p:graphicFrame>
        <p:nvGraphicFramePr>
          <p:cNvPr id="16390" name="Object 3"/>
          <p:cNvGraphicFramePr>
            <a:graphicFrameLocks/>
          </p:cNvGraphicFramePr>
          <p:nvPr/>
        </p:nvGraphicFramePr>
        <p:xfrm>
          <a:off x="1095375" y="2133600"/>
          <a:ext cx="6865938" cy="3800475"/>
        </p:xfrm>
        <a:graphic>
          <a:graphicData uri="http://schemas.openxmlformats.org/presentationml/2006/ole">
            <mc:AlternateContent xmlns:mc="http://schemas.openxmlformats.org/markup-compatibility/2006">
              <mc:Choice xmlns:v="urn:schemas-microsoft-com:vml" Requires="v">
                <p:oleObj spid="_x0000_s201762" name="Equation" r:id="rId4" imgW="2946400" imgH="1562100" progId="Equation.2">
                  <p:embed/>
                </p:oleObj>
              </mc:Choice>
              <mc:Fallback>
                <p:oleObj name="Equation" r:id="rId4" imgW="2946400" imgH="1562100" progId="Equation.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75" y="2133600"/>
                        <a:ext cx="6865938"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199340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3"/>
          <p:cNvSpPr>
            <a:spLocks noGrp="1" noChangeArrowheads="1"/>
          </p:cNvSpPr>
          <p:nvPr>
            <p:ph type="title"/>
          </p:nvPr>
        </p:nvSpPr>
        <p:spPr>
          <a:xfrm>
            <a:off x="457200" y="548680"/>
            <a:ext cx="8229600" cy="868958"/>
          </a:xfrm>
          <a:noFill/>
        </p:spPr>
        <p:txBody>
          <a:bodyPr lIns="92075" tIns="46038" rIns="92075" bIns="46038" anchor="ctr"/>
          <a:lstStyle/>
          <a:p>
            <a:pPr eaLnBrk="1" hangingPunct="1"/>
            <a:r>
              <a:rPr lang="zh-CN" altLang="en-US" sz="2000" b="1" dirty="0" smtClean="0">
                <a:latin typeface="Times New Roman" pitchFamily="18" charset="0"/>
                <a:cs typeface="Times New Roman" pitchFamily="18" charset="0"/>
              </a:rPr>
              <a:t>2 </a:t>
            </a:r>
            <a:r>
              <a:rPr lang="en-US" altLang="zh-CN" sz="2000" b="1" dirty="0" smtClean="0">
                <a:latin typeface="Times New Roman" pitchFamily="18" charset="0"/>
                <a:cs typeface="Times New Roman" pitchFamily="18" charset="0"/>
              </a:rPr>
              <a:t>of 3:</a:t>
            </a:r>
            <a:r>
              <a:rPr lang="en-US" altLang="zh-CN" sz="3600" b="1" dirty="0" smtClean="0">
                <a:latin typeface="Times New Roman" pitchFamily="18" charset="0"/>
                <a:cs typeface="Times New Roman" pitchFamily="18" charset="0"/>
              </a:rPr>
              <a:t>  The Derivation  of the</a:t>
            </a:r>
            <a:br>
              <a:rPr lang="en-US" altLang="zh-CN" sz="3600" b="1" dirty="0" smtClean="0">
                <a:latin typeface="Times New Roman" pitchFamily="18" charset="0"/>
                <a:cs typeface="Times New Roman" pitchFamily="18" charset="0"/>
              </a:rPr>
            </a:br>
            <a:r>
              <a:rPr lang="en-US" altLang="zh-CN" sz="3600" b="1" dirty="0" smtClean="0">
                <a:latin typeface="Times New Roman" pitchFamily="18" charset="0"/>
                <a:cs typeface="Times New Roman" pitchFamily="18" charset="0"/>
              </a:rPr>
              <a:t>Black-Scholes Differential Equation</a:t>
            </a:r>
            <a:r>
              <a:rPr lang="en-US" altLang="zh-CN" sz="3600" b="1" dirty="0" smtClean="0"/>
              <a:t/>
            </a:r>
            <a:br>
              <a:rPr lang="en-US" altLang="zh-CN" sz="3600" b="1" dirty="0" smtClean="0"/>
            </a:br>
            <a:endParaRPr lang="en-US" altLang="zh-CN" sz="3600" b="1" dirty="0" smtClean="0"/>
          </a:p>
        </p:txBody>
      </p:sp>
      <p:sp>
        <p:nvSpPr>
          <p:cNvPr id="17411"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p>
        </p:txBody>
      </p:sp>
      <p:sp>
        <p:nvSpPr>
          <p:cNvPr id="1741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8929DC88-F58A-4B22-B40E-B72387439157}" type="slidenum">
              <a:rPr kumimoji="0" lang="zh-CN" altLang="en-US" sz="1400" smtClean="0"/>
              <a:pPr eaLnBrk="1" hangingPunct="1"/>
              <a:t>22</a:t>
            </a:fld>
            <a:endParaRPr kumimoji="0" lang="en-US" altLang="zh-CN" sz="1400" smtClean="0"/>
          </a:p>
        </p:txBody>
      </p:sp>
      <p:graphicFrame>
        <p:nvGraphicFramePr>
          <p:cNvPr id="17413" name="Object 2"/>
          <p:cNvGraphicFramePr>
            <a:graphicFrameLocks/>
          </p:cNvGraphicFramePr>
          <p:nvPr/>
        </p:nvGraphicFramePr>
        <p:xfrm>
          <a:off x="1371600" y="2071688"/>
          <a:ext cx="7077075" cy="3109912"/>
        </p:xfrm>
        <a:graphic>
          <a:graphicData uri="http://schemas.openxmlformats.org/presentationml/2006/ole">
            <mc:AlternateContent xmlns:mc="http://schemas.openxmlformats.org/markup-compatibility/2006">
              <mc:Choice xmlns:v="urn:schemas-microsoft-com:vml" Requires="v">
                <p:oleObj spid="_x0000_s202786" name="Equation" r:id="rId4" imgW="3098800" imgH="1320800" progId="Equation.2">
                  <p:embed/>
                </p:oleObj>
              </mc:Choice>
              <mc:Fallback>
                <p:oleObj name="Equation" r:id="rId4" imgW="3098800" imgH="1320800" progId="Equation.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071688"/>
                        <a:ext cx="70770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6283478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pPr eaLnBrk="1" hangingPunct="1"/>
            <a:r>
              <a:rPr lang="zh-CN" altLang="en-US" sz="2000" b="1" dirty="0" smtClean="0">
                <a:latin typeface="Times New Roman" pitchFamily="18" charset="0"/>
                <a:cs typeface="Times New Roman" pitchFamily="18" charset="0"/>
              </a:rPr>
              <a:t>3 </a:t>
            </a:r>
            <a:r>
              <a:rPr lang="en-US" altLang="zh-CN" sz="2000" b="1" dirty="0" smtClean="0">
                <a:latin typeface="Times New Roman" pitchFamily="18" charset="0"/>
                <a:cs typeface="Times New Roman" pitchFamily="18" charset="0"/>
              </a:rPr>
              <a:t>of 3:</a:t>
            </a:r>
            <a:r>
              <a:rPr lang="en-US" altLang="zh-CN" sz="3600" b="1" dirty="0" smtClean="0">
                <a:latin typeface="Times New Roman" pitchFamily="18" charset="0"/>
                <a:cs typeface="Times New Roman" pitchFamily="18" charset="0"/>
              </a:rPr>
              <a:t>  The Derivation  of the</a:t>
            </a:r>
            <a:br>
              <a:rPr lang="en-US" altLang="zh-CN" sz="3600" b="1" dirty="0" smtClean="0">
                <a:latin typeface="Times New Roman" pitchFamily="18" charset="0"/>
                <a:cs typeface="Times New Roman" pitchFamily="18" charset="0"/>
              </a:rPr>
            </a:br>
            <a:r>
              <a:rPr lang="en-US" altLang="zh-CN" sz="3600" b="1" dirty="0" smtClean="0">
                <a:latin typeface="Times New Roman" pitchFamily="18" charset="0"/>
                <a:cs typeface="Times New Roman" pitchFamily="18" charset="0"/>
              </a:rPr>
              <a:t>Black-Scholes Differential </a:t>
            </a:r>
            <a:r>
              <a:rPr lang="en-US" altLang="zh-CN" sz="3600" b="1" dirty="0" smtClean="0"/>
              <a:t>Equation</a:t>
            </a:r>
            <a:endParaRPr lang="zh-CN" altLang="en-US" sz="3600" b="1" dirty="0" smtClean="0"/>
          </a:p>
        </p:txBody>
      </p:sp>
      <p:sp>
        <p:nvSpPr>
          <p:cNvPr id="18438" name="Rectangle 3"/>
          <p:cNvSpPr>
            <a:spLocks noGrp="1" noChangeArrowheads="1"/>
          </p:cNvSpPr>
          <p:nvPr>
            <p:ph idx="1"/>
          </p:nvPr>
        </p:nvSpPr>
        <p:spPr/>
        <p:txBody>
          <a:bodyPr/>
          <a:lstStyle/>
          <a:p>
            <a:pPr eaLnBrk="1" hangingPunct="1">
              <a:lnSpc>
                <a:spcPct val="90000"/>
              </a:lnSpc>
            </a:pPr>
            <a:r>
              <a:rPr lang="en-US" altLang="zh-CN" sz="2000" b="1" dirty="0" smtClean="0">
                <a:latin typeface="Adobe Jenson Pro" pitchFamily="18" charset="0"/>
              </a:rPr>
              <a:t>The return on the portfolio must be the risk-free rate. Hence </a:t>
            </a:r>
          </a:p>
          <a:p>
            <a:pPr eaLnBrk="1" hangingPunct="1">
              <a:lnSpc>
                <a:spcPct val="90000"/>
              </a:lnSpc>
            </a:pPr>
            <a:endParaRPr lang="en-US" altLang="zh-CN" sz="2000" b="1" dirty="0" smtClean="0">
              <a:latin typeface="Adobe Jenson Pro" pitchFamily="18" charset="0"/>
            </a:endParaRPr>
          </a:p>
          <a:p>
            <a:pPr eaLnBrk="1" hangingPunct="1">
              <a:lnSpc>
                <a:spcPct val="90000"/>
              </a:lnSpc>
            </a:pPr>
            <a:endParaRPr lang="en-US" altLang="zh-CN" sz="2000" b="1" dirty="0" smtClean="0">
              <a:latin typeface="Adobe Jenson Pro" pitchFamily="18" charset="0"/>
            </a:endParaRPr>
          </a:p>
          <a:p>
            <a:pPr eaLnBrk="1" hangingPunct="1">
              <a:lnSpc>
                <a:spcPct val="90000"/>
              </a:lnSpc>
            </a:pPr>
            <a:endParaRPr lang="en-US" altLang="zh-CN" sz="2000" b="1" dirty="0" smtClean="0">
              <a:latin typeface="Adobe Jenson Pro" pitchFamily="18" charset="0"/>
            </a:endParaRPr>
          </a:p>
          <a:p>
            <a:pPr eaLnBrk="1" hangingPunct="1">
              <a:lnSpc>
                <a:spcPct val="90000"/>
              </a:lnSpc>
            </a:pPr>
            <a:endParaRPr lang="en-US" altLang="zh-CN" sz="2000" b="1" dirty="0" smtClean="0">
              <a:latin typeface="Adobe Jenson Pro" pitchFamily="18" charset="0"/>
            </a:endParaRPr>
          </a:p>
          <a:p>
            <a:pPr eaLnBrk="1" hangingPunct="1">
              <a:lnSpc>
                <a:spcPct val="90000"/>
              </a:lnSpc>
            </a:pPr>
            <a:endParaRPr lang="en-US" altLang="zh-CN" sz="2000" b="1" dirty="0" smtClean="0">
              <a:latin typeface="Adobe Jenson Pro" pitchFamily="18" charset="0"/>
            </a:endParaRPr>
          </a:p>
          <a:p>
            <a:pPr eaLnBrk="1" hangingPunct="1">
              <a:lnSpc>
                <a:spcPct val="90000"/>
              </a:lnSpc>
            </a:pPr>
            <a:endParaRPr lang="en-US" altLang="zh-CN" sz="2000" b="1" dirty="0" smtClean="0">
              <a:latin typeface="Adobe Jenson Pro" pitchFamily="18" charset="0"/>
            </a:endParaRPr>
          </a:p>
          <a:p>
            <a:pPr eaLnBrk="1" hangingPunct="1">
              <a:lnSpc>
                <a:spcPct val="90000"/>
              </a:lnSpc>
            </a:pPr>
            <a:r>
              <a:rPr lang="en-US" altLang="zh-CN" sz="2000" b="1" dirty="0" smtClean="0">
                <a:latin typeface="Adobe Jenson Pro" pitchFamily="18" charset="0"/>
              </a:rPr>
              <a:t>We substitute for      and       in these equations to get the Black-Scholes differential equation:</a:t>
            </a:r>
          </a:p>
          <a:p>
            <a:pPr eaLnBrk="1" hangingPunct="1">
              <a:lnSpc>
                <a:spcPct val="90000"/>
              </a:lnSpc>
              <a:buFont typeface="Wingdings" pitchFamily="2" charset="2"/>
              <a:buNone/>
            </a:pPr>
            <a:r>
              <a:rPr lang="en-US" altLang="zh-CN" sz="2000" b="1" dirty="0" smtClean="0">
                <a:latin typeface="Adobe Jenson Pro" pitchFamily="18" charset="0"/>
              </a:rPr>
              <a:t>            </a:t>
            </a:r>
          </a:p>
          <a:p>
            <a:pPr eaLnBrk="1" hangingPunct="1">
              <a:lnSpc>
                <a:spcPct val="90000"/>
              </a:lnSpc>
              <a:buFont typeface="Wingdings" pitchFamily="2" charset="2"/>
              <a:buNone/>
            </a:pPr>
            <a:r>
              <a:rPr lang="en-US" altLang="zh-CN" sz="2000" b="1" dirty="0" smtClean="0">
                <a:latin typeface="+mn-lt"/>
              </a:rPr>
              <a:t>     </a:t>
            </a:r>
          </a:p>
          <a:p>
            <a:pPr eaLnBrk="1" hangingPunct="1">
              <a:lnSpc>
                <a:spcPct val="90000"/>
              </a:lnSpc>
              <a:buFont typeface="Wingdings" pitchFamily="2" charset="2"/>
              <a:buNone/>
            </a:pPr>
            <a:r>
              <a:rPr lang="en-US" altLang="zh-CN" sz="2000" b="1" dirty="0" smtClean="0">
                <a:latin typeface="+mn-lt"/>
              </a:rPr>
              <a:t> </a:t>
            </a:r>
            <a:r>
              <a:rPr lang="en-US" altLang="zh-CN" sz="2000" b="1" dirty="0" smtClean="0"/>
              <a:t/>
            </a:r>
            <a:br>
              <a:rPr lang="en-US" altLang="zh-CN" sz="2000" b="1" dirty="0" smtClean="0"/>
            </a:br>
            <a:endParaRPr lang="zh-CN" altLang="en-US" sz="2000" b="1" dirty="0" smtClean="0"/>
          </a:p>
        </p:txBody>
      </p:sp>
      <p:sp>
        <p:nvSpPr>
          <p:cNvPr id="18435"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p>
        </p:txBody>
      </p:sp>
      <p:sp>
        <p:nvSpPr>
          <p:cNvPr id="1843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41498553-AA90-411D-BE71-A03B2C95CFC1}" type="slidenum">
              <a:rPr kumimoji="0" lang="zh-CN" altLang="en-US" sz="1400" smtClean="0"/>
              <a:pPr eaLnBrk="1" hangingPunct="1"/>
              <a:t>23</a:t>
            </a:fld>
            <a:endParaRPr kumimoji="0" lang="en-US" altLang="zh-CN" sz="1400" smtClean="0"/>
          </a:p>
        </p:txBody>
      </p:sp>
      <p:graphicFrame>
        <p:nvGraphicFramePr>
          <p:cNvPr id="18439" name="Object 4"/>
          <p:cNvGraphicFramePr>
            <a:graphicFrameLocks noChangeAspect="1"/>
          </p:cNvGraphicFramePr>
          <p:nvPr>
            <p:extLst>
              <p:ext uri="{D42A27DB-BD31-4B8C-83A1-F6EECF244321}">
                <p14:modId xmlns:p14="http://schemas.microsoft.com/office/powerpoint/2010/main" val="2586317179"/>
              </p:ext>
            </p:extLst>
          </p:nvPr>
        </p:nvGraphicFramePr>
        <p:xfrm>
          <a:off x="3491880" y="1988840"/>
          <a:ext cx="1422400" cy="279400"/>
        </p:xfrm>
        <a:graphic>
          <a:graphicData uri="http://schemas.openxmlformats.org/presentationml/2006/ole">
            <mc:AlternateContent xmlns:mc="http://schemas.openxmlformats.org/markup-compatibility/2006">
              <mc:Choice xmlns:v="urn:schemas-microsoft-com:vml" Requires="v">
                <p:oleObj spid="_x0000_s203938" name="Equation" r:id="rId4" imgW="1422400" imgH="279400" progId="Equation.3">
                  <p:embed/>
                </p:oleObj>
              </mc:Choice>
              <mc:Fallback>
                <p:oleObj name="Equation" r:id="rId4" imgW="1422400" imgH="279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1988840"/>
                        <a:ext cx="14224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0" name="Object 5"/>
          <p:cNvGraphicFramePr>
            <a:graphicFrameLocks noChangeAspect="1"/>
          </p:cNvGraphicFramePr>
          <p:nvPr>
            <p:extLst>
              <p:ext uri="{D42A27DB-BD31-4B8C-83A1-F6EECF244321}">
                <p14:modId xmlns:p14="http://schemas.microsoft.com/office/powerpoint/2010/main" val="1328575031"/>
              </p:ext>
            </p:extLst>
          </p:nvPr>
        </p:nvGraphicFramePr>
        <p:xfrm>
          <a:off x="2627784" y="4005064"/>
          <a:ext cx="381000" cy="288032"/>
        </p:xfrm>
        <a:graphic>
          <a:graphicData uri="http://schemas.openxmlformats.org/presentationml/2006/ole">
            <mc:AlternateContent xmlns:mc="http://schemas.openxmlformats.org/markup-compatibility/2006">
              <mc:Choice xmlns:v="urn:schemas-microsoft-com:vml" Requires="v">
                <p:oleObj spid="_x0000_s203939" name="Equation" r:id="rId6" imgW="380835" imgH="342751" progId="Equation.3">
                  <p:embed/>
                </p:oleObj>
              </mc:Choice>
              <mc:Fallback>
                <p:oleObj name="Equation" r:id="rId6" imgW="380835" imgH="34275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4005064"/>
                        <a:ext cx="381000" cy="288032"/>
                      </a:xfrm>
                      <a:prstGeom prst="rect">
                        <a:avLst/>
                      </a:prstGeom>
                      <a:noFill/>
                      <a:ln>
                        <a:noFill/>
                      </a:ln>
                      <a:effectLst/>
                      <a:extLst/>
                    </p:spPr>
                  </p:pic>
                </p:oleObj>
              </mc:Fallback>
            </mc:AlternateContent>
          </a:graphicData>
        </a:graphic>
      </p:graphicFrame>
      <p:graphicFrame>
        <p:nvGraphicFramePr>
          <p:cNvPr id="18441" name="Object 6"/>
          <p:cNvGraphicFramePr>
            <a:graphicFrameLocks noChangeAspect="1"/>
          </p:cNvGraphicFramePr>
          <p:nvPr>
            <p:extLst>
              <p:ext uri="{D42A27DB-BD31-4B8C-83A1-F6EECF244321}">
                <p14:modId xmlns:p14="http://schemas.microsoft.com/office/powerpoint/2010/main" val="794009343"/>
              </p:ext>
            </p:extLst>
          </p:nvPr>
        </p:nvGraphicFramePr>
        <p:xfrm>
          <a:off x="3347864" y="4005064"/>
          <a:ext cx="360040" cy="216024"/>
        </p:xfrm>
        <a:graphic>
          <a:graphicData uri="http://schemas.openxmlformats.org/presentationml/2006/ole">
            <mc:AlternateContent xmlns:mc="http://schemas.openxmlformats.org/markup-compatibility/2006">
              <mc:Choice xmlns:v="urn:schemas-microsoft-com:vml" Requires="v">
                <p:oleObj spid="_x0000_s203940" name="Equation" r:id="rId8" imgW="406224" imgH="279279" progId="Equation.3">
                  <p:embed/>
                </p:oleObj>
              </mc:Choice>
              <mc:Fallback>
                <p:oleObj name="Equation" r:id="rId8" imgW="406224" imgH="27927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7864" y="4005064"/>
                        <a:ext cx="360040" cy="216024"/>
                      </a:xfrm>
                      <a:prstGeom prst="rect">
                        <a:avLst/>
                      </a:prstGeom>
                      <a:noFill/>
                      <a:ln>
                        <a:noFill/>
                      </a:ln>
                      <a:effectLst/>
                      <a:extLst/>
                    </p:spPr>
                  </p:pic>
                </p:oleObj>
              </mc:Fallback>
            </mc:AlternateContent>
          </a:graphicData>
        </a:graphic>
      </p:graphicFrame>
      <p:graphicFrame>
        <p:nvGraphicFramePr>
          <p:cNvPr id="18442" name="Object 7"/>
          <p:cNvGraphicFramePr>
            <a:graphicFrameLocks noChangeAspect="1"/>
          </p:cNvGraphicFramePr>
          <p:nvPr>
            <p:extLst>
              <p:ext uri="{D42A27DB-BD31-4B8C-83A1-F6EECF244321}">
                <p14:modId xmlns:p14="http://schemas.microsoft.com/office/powerpoint/2010/main" val="2212594351"/>
              </p:ext>
            </p:extLst>
          </p:nvPr>
        </p:nvGraphicFramePr>
        <p:xfrm>
          <a:off x="2483768" y="4653136"/>
          <a:ext cx="3924300" cy="952500"/>
        </p:xfrm>
        <a:graphic>
          <a:graphicData uri="http://schemas.openxmlformats.org/presentationml/2006/ole">
            <mc:AlternateContent xmlns:mc="http://schemas.openxmlformats.org/markup-compatibility/2006">
              <mc:Choice xmlns:v="urn:schemas-microsoft-com:vml" Requires="v">
                <p:oleObj spid="_x0000_s203941" name="Equation" r:id="rId10" imgW="3924300" imgH="952500" progId="Equation.3">
                  <p:embed/>
                </p:oleObj>
              </mc:Choice>
              <mc:Fallback>
                <p:oleObj name="Equation" r:id="rId10" imgW="3924300" imgH="952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3768" y="4653136"/>
                        <a:ext cx="392430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3" name="Object 8"/>
          <p:cNvGraphicFramePr>
            <a:graphicFrameLocks noChangeAspect="1"/>
          </p:cNvGraphicFramePr>
          <p:nvPr>
            <p:extLst>
              <p:ext uri="{D42A27DB-BD31-4B8C-83A1-F6EECF244321}">
                <p14:modId xmlns:p14="http://schemas.microsoft.com/office/powerpoint/2010/main" val="2137318621"/>
              </p:ext>
            </p:extLst>
          </p:nvPr>
        </p:nvGraphicFramePr>
        <p:xfrm>
          <a:off x="3059832" y="2348880"/>
          <a:ext cx="3096344" cy="1584176"/>
        </p:xfrm>
        <a:graphic>
          <a:graphicData uri="http://schemas.openxmlformats.org/presentationml/2006/ole">
            <mc:AlternateContent xmlns:mc="http://schemas.openxmlformats.org/markup-compatibility/2006">
              <mc:Choice xmlns:v="urn:schemas-microsoft-com:vml" Requires="v">
                <p:oleObj spid="_x0000_s203942" name="Equation" r:id="rId12" imgW="2552700" imgH="1651000" progId="Equation.DSMT4">
                  <p:embed/>
                </p:oleObj>
              </mc:Choice>
              <mc:Fallback>
                <p:oleObj name="Equation" r:id="rId12" imgW="2552700" imgH="1651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9832" y="2348880"/>
                        <a:ext cx="3096344" cy="158417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9528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偏微分方程方法（</a:t>
            </a:r>
            <a:r>
              <a:rPr lang="en-US" altLang="zh-CN" dirty="0" smtClean="0"/>
              <a:t>PDE</a:t>
            </a:r>
            <a:r>
              <a:rPr lang="zh-CN" altLang="en-US" dirty="0" smtClean="0"/>
              <a:t>）</a:t>
            </a:r>
            <a:endParaRPr lang="zh-CN" altLang="en-US" dirty="0"/>
          </a:p>
        </p:txBody>
      </p:sp>
      <p:sp>
        <p:nvSpPr>
          <p:cNvPr id="6" name="内容占位符 5"/>
          <p:cNvSpPr>
            <a:spLocks noGrp="1"/>
          </p:cNvSpPr>
          <p:nvPr>
            <p:ph idx="1"/>
          </p:nvPr>
        </p:nvSpPr>
        <p:spPr>
          <a:xfrm>
            <a:off x="457200" y="1340768"/>
            <a:ext cx="8229600" cy="5040560"/>
          </a:xfrm>
        </p:spPr>
        <p:txBody>
          <a:bodyPr/>
          <a:lstStyle/>
          <a:p>
            <a:pPr marL="514350" indent="-514350">
              <a:buFont typeface="+mj-lt"/>
              <a:buAutoNum type="arabicPeriod"/>
            </a:pPr>
            <a:r>
              <a:rPr lang="zh-CN" altLang="en-US" sz="2600" dirty="0" smtClean="0"/>
              <a:t>构造</a:t>
            </a:r>
            <a:r>
              <a:rPr lang="en-US" altLang="zh-CN" sz="2600" dirty="0" smtClean="0"/>
              <a:t>PDE</a:t>
            </a:r>
          </a:p>
          <a:p>
            <a:pPr marL="858837" lvl="1" indent="-514350">
              <a:buFont typeface="+mj-ea"/>
              <a:buAutoNum type="circleNumDbPlain"/>
            </a:pPr>
            <a:r>
              <a:rPr lang="zh-CN" altLang="en-US" sz="2400" dirty="0" smtClean="0"/>
              <a:t>构造无风险组合</a:t>
            </a:r>
            <a:endParaRPr lang="en-US" altLang="zh-CN" sz="2400" dirty="0" smtClean="0"/>
          </a:p>
          <a:p>
            <a:pPr marL="1211262" lvl="2" indent="-514350">
              <a:buFont typeface="+mj-lt"/>
              <a:buAutoNum type="alphaUcPeriod"/>
            </a:pPr>
            <a:r>
              <a:rPr lang="zh-CN" altLang="en-US" dirty="0" smtClean="0"/>
              <a:t>运用</a:t>
            </a:r>
            <a:r>
              <a:rPr lang="zh-CN" altLang="en-US" dirty="0"/>
              <a:t>标的资产和衍生产品构造无风险</a:t>
            </a:r>
            <a:r>
              <a:rPr lang="zh-CN" altLang="en-US" dirty="0" smtClean="0"/>
              <a:t>组合</a:t>
            </a:r>
            <a:endParaRPr lang="en-US" altLang="zh-CN" dirty="0" smtClean="0"/>
          </a:p>
          <a:p>
            <a:pPr marL="1211262" lvl="2" indent="-514350">
              <a:buFont typeface="+mj-lt"/>
              <a:buAutoNum type="alphaUcPeriod"/>
            </a:pPr>
            <a:r>
              <a:rPr lang="zh-CN" altLang="en-US" dirty="0" smtClean="0"/>
              <a:t>运用</a:t>
            </a:r>
            <a:r>
              <a:rPr lang="zh-CN" altLang="en-US" dirty="0"/>
              <a:t>标的资产和无风险资产复制衍生</a:t>
            </a:r>
            <a:r>
              <a:rPr lang="zh-CN" altLang="en-US" dirty="0" smtClean="0"/>
              <a:t>产品</a:t>
            </a:r>
            <a:endParaRPr lang="en-US" altLang="zh-CN" dirty="0" smtClean="0"/>
          </a:p>
          <a:p>
            <a:pPr marL="1211262" lvl="2" indent="-514350">
              <a:buFont typeface="+mj-lt"/>
              <a:buAutoNum type="alphaUcPeriod"/>
            </a:pPr>
            <a:r>
              <a:rPr lang="zh-CN" altLang="en-US" dirty="0"/>
              <a:t>运用标的资产的两种可交易资产构造无风险组合</a:t>
            </a:r>
          </a:p>
          <a:p>
            <a:pPr marL="841375" lvl="1" indent="-514350">
              <a:buFont typeface="+mj-ea"/>
              <a:buAutoNum type="circleNumDbPlain"/>
            </a:pPr>
            <a:r>
              <a:rPr lang="zh-CN" altLang="en-US" sz="2400" dirty="0" smtClean="0"/>
              <a:t>根据</a:t>
            </a:r>
            <a:r>
              <a:rPr lang="zh-CN" altLang="en-US" sz="2400" dirty="0"/>
              <a:t>产品特征设定</a:t>
            </a:r>
            <a:r>
              <a:rPr lang="zh-CN" altLang="en-US" sz="2400" dirty="0" smtClean="0"/>
              <a:t>边界条件</a:t>
            </a:r>
            <a:endParaRPr lang="en-US" altLang="zh-CN" sz="2400" dirty="0" smtClean="0"/>
          </a:p>
          <a:p>
            <a:pPr marL="327025" lvl="1" indent="0">
              <a:buNone/>
            </a:pPr>
            <a:endParaRPr lang="zh-CN" altLang="en-US" dirty="0"/>
          </a:p>
          <a:p>
            <a:pPr marL="514350" indent="-514350">
              <a:buFont typeface="+mj-lt"/>
              <a:buAutoNum type="arabicPeriod"/>
            </a:pPr>
            <a:r>
              <a:rPr lang="zh-CN" altLang="en-US" sz="2600" dirty="0" smtClean="0"/>
              <a:t>求解</a:t>
            </a:r>
            <a:r>
              <a:rPr lang="en-US" altLang="zh-CN" sz="2600" dirty="0" smtClean="0"/>
              <a:t>PDE</a:t>
            </a:r>
          </a:p>
          <a:p>
            <a:pPr marL="841375" lvl="1" indent="-514350">
              <a:buFont typeface="+mj-lt"/>
              <a:buAutoNum type="alphaUcPeriod"/>
            </a:pPr>
            <a:r>
              <a:rPr lang="en-US" altLang="zh-CN" sz="2400" dirty="0"/>
              <a:t>Discounted Feynman-</a:t>
            </a:r>
            <a:r>
              <a:rPr lang="en-US" altLang="zh-CN" sz="2400" dirty="0" err="1"/>
              <a:t>Kac</a:t>
            </a:r>
            <a:r>
              <a:rPr lang="en-US" altLang="zh-CN" sz="2400" dirty="0"/>
              <a:t> </a:t>
            </a:r>
            <a:r>
              <a:rPr lang="en-US" altLang="zh-CN" sz="2400" dirty="0" smtClean="0"/>
              <a:t>theorem</a:t>
            </a:r>
            <a:endParaRPr lang="en-US" altLang="zh-CN" sz="2400" dirty="0"/>
          </a:p>
          <a:p>
            <a:pPr marL="841375" lvl="1" indent="-514350">
              <a:buFont typeface="+mj-lt"/>
              <a:buAutoNum type="alphaUcPeriod"/>
            </a:pPr>
            <a:r>
              <a:rPr lang="zh-CN" altLang="en-US" sz="2400" dirty="0"/>
              <a:t>分析</a:t>
            </a:r>
            <a:r>
              <a:rPr lang="zh-CN" altLang="en-US" sz="2400" dirty="0" smtClean="0"/>
              <a:t>法</a:t>
            </a:r>
            <a:endParaRPr lang="zh-CN" altLang="en-US" sz="2400" dirty="0"/>
          </a:p>
          <a:p>
            <a:pPr marL="841375" lvl="1" indent="-514350">
              <a:buFont typeface="+mj-lt"/>
              <a:buAutoNum type="alphaUcPeriod"/>
            </a:pPr>
            <a:r>
              <a:rPr lang="zh-CN" altLang="en-US" sz="2400" dirty="0"/>
              <a:t>数值方法</a:t>
            </a:r>
          </a:p>
          <a:p>
            <a:pPr marL="841375" lvl="1" indent="-514350">
              <a:buFont typeface="+mj-lt"/>
              <a:buAutoNum type="alphaUcPeriod"/>
            </a:pP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24</a:t>
            </a:fld>
            <a:endParaRPr lang="zh-CN" altLang="en-US"/>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310964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568952" cy="846931"/>
          </a:xfrm>
        </p:spPr>
        <p:txBody>
          <a:bodyPr/>
          <a:lstStyle/>
          <a:p>
            <a:r>
              <a:rPr lang="zh-CN" altLang="en-US" sz="3600" dirty="0" smtClean="0"/>
              <a:t>以可交易衍生品构造</a:t>
            </a:r>
            <a:r>
              <a:rPr lang="en-US" altLang="zh-CN" sz="3600" dirty="0" smtClean="0"/>
              <a:t>PDE</a:t>
            </a:r>
            <a:r>
              <a:rPr lang="zh-CN" altLang="en-US" sz="3600" dirty="0" smtClean="0"/>
              <a:t>（一维无红利）</a:t>
            </a:r>
            <a:endParaRPr lang="zh-CN" altLang="en-US" sz="3600" dirty="0"/>
          </a:p>
        </p:txBody>
      </p:sp>
      <p:sp>
        <p:nvSpPr>
          <p:cNvPr id="3" name="内容占位符 2"/>
          <p:cNvSpPr>
            <a:spLocks noGrp="1"/>
          </p:cNvSpPr>
          <p:nvPr>
            <p:ph idx="1"/>
          </p:nvPr>
        </p:nvSpPr>
        <p:spPr/>
        <p:txBody>
          <a:bodyPr/>
          <a:lstStyle/>
          <a:p>
            <a:r>
              <a:rPr lang="zh-CN" altLang="zh-CN" dirty="0" smtClean="0"/>
              <a:t>我们</a:t>
            </a:r>
            <a:r>
              <a:rPr lang="zh-CN" altLang="zh-CN" dirty="0"/>
              <a:t>总可以用广义几何布朗运动来描述标的资产价格所遵循的</a:t>
            </a:r>
            <a:r>
              <a:rPr lang="zh-CN" altLang="zh-CN" dirty="0" smtClean="0"/>
              <a:t>随机过程</a:t>
            </a:r>
            <a:endParaRPr lang="en-US" altLang="zh-CN" dirty="0" smtClean="0"/>
          </a:p>
          <a:p>
            <a:endParaRPr lang="en-US" altLang="zh-CN" dirty="0"/>
          </a:p>
          <a:p>
            <a:r>
              <a:rPr lang="zh-CN" altLang="zh-CN" dirty="0"/>
              <a:t>根据</a:t>
            </a:r>
            <a:r>
              <a:rPr lang="en-US" altLang="zh-CN" dirty="0" err="1"/>
              <a:t>Itô-Doeblin</a:t>
            </a:r>
            <a:r>
              <a:rPr lang="zh-CN" altLang="zh-CN" dirty="0"/>
              <a:t>引理，该标的资产的衍生证券价格都应</a:t>
            </a:r>
            <a:r>
              <a:rPr lang="zh-CN" altLang="zh-CN" dirty="0" smtClean="0"/>
              <a:t>服从</a:t>
            </a:r>
            <a:endParaRPr lang="en-US" altLang="zh-CN" dirty="0" smtClean="0"/>
          </a:p>
          <a:p>
            <a:endParaRPr lang="en-US" altLang="zh-CN" dirty="0"/>
          </a:p>
          <a:p>
            <a:r>
              <a:rPr lang="zh-CN" altLang="en-US" dirty="0" smtClean="0"/>
              <a:t>其中</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25</a:t>
            </a:fld>
            <a:endParaRPr lang="zh-CN" alt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655742095"/>
              </p:ext>
            </p:extLst>
          </p:nvPr>
        </p:nvGraphicFramePr>
        <p:xfrm>
          <a:off x="2987824" y="2636912"/>
          <a:ext cx="2952750" cy="560388"/>
        </p:xfrm>
        <a:graphic>
          <a:graphicData uri="http://schemas.openxmlformats.org/presentationml/2006/ole">
            <mc:AlternateContent xmlns:mc="http://schemas.openxmlformats.org/markup-compatibility/2006">
              <mc:Choice xmlns:v="urn:schemas-microsoft-com:vml" Requires="v">
                <p:oleObj spid="_x0000_s245786" name="Equation" r:id="rId3" imgW="1320480" imgH="253800" progId="Equation.DSMT4">
                  <p:embed/>
                </p:oleObj>
              </mc:Choice>
              <mc:Fallback>
                <p:oleObj name="Equation" r:id="rId3" imgW="1320480" imgH="253800" progId="Equation.DSMT4">
                  <p:embed/>
                  <p:pic>
                    <p:nvPicPr>
                      <p:cNvPr id="0" name=""/>
                      <p:cNvPicPr>
                        <a:picLocks noChangeAspect="1" noChangeArrowheads="1"/>
                      </p:cNvPicPr>
                      <p:nvPr/>
                    </p:nvPicPr>
                    <p:blipFill>
                      <a:blip r:embed="rId4"/>
                      <a:srcRect/>
                      <a:stretch>
                        <a:fillRect/>
                      </a:stretch>
                    </p:blipFill>
                    <p:spPr bwMode="auto">
                      <a:xfrm>
                        <a:off x="2987824" y="2636912"/>
                        <a:ext cx="2952750" cy="560388"/>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3923706821"/>
              </p:ext>
            </p:extLst>
          </p:nvPr>
        </p:nvGraphicFramePr>
        <p:xfrm>
          <a:off x="2987824" y="3861048"/>
          <a:ext cx="3024336" cy="642436"/>
        </p:xfrm>
        <a:graphic>
          <a:graphicData uri="http://schemas.openxmlformats.org/presentationml/2006/ole">
            <mc:AlternateContent xmlns:mc="http://schemas.openxmlformats.org/markup-compatibility/2006">
              <mc:Choice xmlns:v="urn:schemas-microsoft-com:vml" Requires="v">
                <p:oleObj spid="_x0000_s245787" name="Equation" r:id="rId5" imgW="1269720" imgH="266400" progId="Equation.DSMT4">
                  <p:embed/>
                </p:oleObj>
              </mc:Choice>
              <mc:Fallback>
                <p:oleObj name="Equation" r:id="rId5" imgW="1269720" imgH="266400" progId="Equation.DSMT4">
                  <p:embed/>
                  <p:pic>
                    <p:nvPicPr>
                      <p:cNvPr id="0" name=""/>
                      <p:cNvPicPr>
                        <a:picLocks noChangeAspect="1" noChangeArrowheads="1"/>
                      </p:cNvPicPr>
                      <p:nvPr/>
                    </p:nvPicPr>
                    <p:blipFill>
                      <a:blip r:embed="rId6"/>
                      <a:srcRect/>
                      <a:stretch>
                        <a:fillRect/>
                      </a:stretch>
                    </p:blipFill>
                    <p:spPr bwMode="auto">
                      <a:xfrm>
                        <a:off x="2987824" y="3861048"/>
                        <a:ext cx="3024336" cy="642436"/>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1214679104"/>
              </p:ext>
            </p:extLst>
          </p:nvPr>
        </p:nvGraphicFramePr>
        <p:xfrm>
          <a:off x="2462088" y="4653136"/>
          <a:ext cx="4664260" cy="1728192"/>
        </p:xfrm>
        <a:graphic>
          <a:graphicData uri="http://schemas.openxmlformats.org/presentationml/2006/ole">
            <mc:AlternateContent xmlns:mc="http://schemas.openxmlformats.org/markup-compatibility/2006">
              <mc:Choice xmlns:v="urn:schemas-microsoft-com:vml" Requires="v">
                <p:oleObj spid="_x0000_s245788" name="Equation" r:id="rId7" imgW="2374560" imgH="888840" progId="Equation.DSMT4">
                  <p:embed/>
                </p:oleObj>
              </mc:Choice>
              <mc:Fallback>
                <p:oleObj name="Equation" r:id="rId7" imgW="2374560" imgH="888840" progId="Equation.DSMT4">
                  <p:embed/>
                  <p:pic>
                    <p:nvPicPr>
                      <p:cNvPr id="0" name=""/>
                      <p:cNvPicPr>
                        <a:picLocks noChangeAspect="1" noChangeArrowheads="1"/>
                      </p:cNvPicPr>
                      <p:nvPr/>
                    </p:nvPicPr>
                    <p:blipFill>
                      <a:blip r:embed="rId8"/>
                      <a:srcRect/>
                      <a:stretch>
                        <a:fillRect/>
                      </a:stretch>
                    </p:blipFill>
                    <p:spPr bwMode="auto">
                      <a:xfrm>
                        <a:off x="2462088" y="4653136"/>
                        <a:ext cx="4664260" cy="1728192"/>
                      </a:xfrm>
                      <a:prstGeom prst="rect">
                        <a:avLst/>
                      </a:prstGeom>
                      <a:noFill/>
                    </p:spPr>
                  </p:pic>
                </p:oleObj>
              </mc:Fallback>
            </mc:AlternateContent>
          </a:graphicData>
        </a:graphic>
      </p:graphicFrame>
      <p:sp>
        <p:nvSpPr>
          <p:cNvPr id="11" name="页脚占位符 10"/>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119437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268760"/>
                <a:ext cx="8229600" cy="5256584"/>
              </a:xfrm>
            </p:spPr>
            <p:txBody>
              <a:bodyPr/>
              <a:lstStyle/>
              <a:p>
                <a:r>
                  <a:rPr lang="en-US" altLang="zh-CN" i="1" dirty="0" smtClean="0"/>
                  <a:t>t</a:t>
                </a:r>
                <a:r>
                  <a:rPr lang="en-US" altLang="zh-CN" dirty="0" err="1" smtClean="0"/>
                  <a:t>时刻</a:t>
                </a:r>
                <a:r>
                  <a:rPr lang="en-US" altLang="zh-CN" dirty="0" err="1"/>
                  <a:t>，任选其中两个</a:t>
                </a:r>
                <a:r>
                  <a:rPr lang="en-US" altLang="zh-CN" u="wavyDbl" dirty="0" err="1">
                    <a:solidFill>
                      <a:srgbClr val="FF0000"/>
                    </a:solidFill>
                  </a:rPr>
                  <a:t>可交易的</a:t>
                </a:r>
                <a:r>
                  <a:rPr lang="en-US" altLang="zh-CN" dirty="0" err="1"/>
                  <a:t>衍生证券构造投资组合</a:t>
                </a:r>
                <a:r>
                  <a:rPr lang="en-US" altLang="zh-CN" dirty="0" smtClean="0"/>
                  <a:t>。</a:t>
                </a:r>
                <a:r>
                  <a:rPr lang="zh-CN" altLang="en-US" dirty="0" smtClean="0"/>
                  <a:t>买入</a:t>
                </a:r>
                <a14:m>
                  <m:oMath xmlns:m="http://schemas.openxmlformats.org/officeDocument/2006/math">
                    <m:sSub>
                      <m:sSubPr>
                        <m:ctrlPr>
                          <a:rPr lang="en-US" altLang="zh-CN" i="1" smtClean="0">
                            <a:latin typeface="Cambria Math"/>
                          </a:rPr>
                        </m:ctrlPr>
                      </m:sSubPr>
                      <m:e>
                        <m:r>
                          <a:rPr lang="zh-CN" altLang="en-US" i="1" smtClean="0">
                            <a:latin typeface="Cambria Math"/>
                          </a:rPr>
                          <m:t>𝜎</m:t>
                        </m:r>
                      </m:e>
                      <m:sub>
                        <m:r>
                          <a:rPr lang="en-US" altLang="zh-CN" b="0" i="1" smtClean="0">
                            <a:latin typeface="Cambria Math"/>
                          </a:rPr>
                          <m:t>2</m:t>
                        </m:r>
                      </m:sub>
                    </m:sSub>
                    <m:sSub>
                      <m:sSubPr>
                        <m:ctrlPr>
                          <a:rPr lang="en-US" altLang="zh-CN" i="1" smtClean="0">
                            <a:latin typeface="Cambria Math"/>
                          </a:rPr>
                        </m:ctrlPr>
                      </m:sSubPr>
                      <m:e>
                        <m:r>
                          <a:rPr lang="en-US" altLang="zh-CN" b="0" i="1" smtClean="0">
                            <a:latin typeface="Cambria Math"/>
                          </a:rPr>
                          <m:t>𝑓</m:t>
                        </m:r>
                      </m:e>
                      <m:sub>
                        <m:r>
                          <a:rPr lang="en-US" altLang="zh-CN" b="0" i="1" smtClean="0">
                            <a:latin typeface="Cambria Math"/>
                          </a:rPr>
                          <m:t>2</m:t>
                        </m:r>
                      </m:sub>
                    </m:sSub>
                  </m:oMath>
                </a14:m>
                <a:r>
                  <a:rPr lang="zh-CN" altLang="en-US" dirty="0" smtClean="0"/>
                  <a:t>份</a:t>
                </a:r>
                <a:r>
                  <a:rPr lang="en-US" altLang="zh-CN" dirty="0" smtClean="0"/>
                  <a:t>衍生证券1</a:t>
                </a:r>
                <a:r>
                  <a:rPr lang="zh-CN" altLang="en-US" dirty="0" smtClean="0"/>
                  <a:t>，卖空</a:t>
                </a:r>
                <a14:m>
                  <m:oMath xmlns:m="http://schemas.openxmlformats.org/officeDocument/2006/math">
                    <m:sSub>
                      <m:sSubPr>
                        <m:ctrlPr>
                          <a:rPr lang="en-US" altLang="zh-CN" i="1">
                            <a:latin typeface="Cambria Math"/>
                          </a:rPr>
                        </m:ctrlPr>
                      </m:sSubPr>
                      <m:e>
                        <m:r>
                          <a:rPr lang="zh-CN" altLang="en-US" i="1">
                            <a:latin typeface="Cambria Math"/>
                          </a:rPr>
                          <m:t>𝜎</m:t>
                        </m:r>
                      </m:e>
                      <m:sub>
                        <m:r>
                          <a:rPr lang="en-US" altLang="zh-CN" b="0" i="1" smtClean="0">
                            <a:latin typeface="Cambria Math"/>
                          </a:rPr>
                          <m:t>1</m:t>
                        </m:r>
                      </m:sub>
                    </m:sSub>
                    <m:sSub>
                      <m:sSubPr>
                        <m:ctrlPr>
                          <a:rPr lang="en-US" altLang="zh-CN" i="1">
                            <a:latin typeface="Cambria Math"/>
                          </a:rPr>
                        </m:ctrlPr>
                      </m:sSubPr>
                      <m:e>
                        <m:r>
                          <a:rPr lang="en-US" altLang="zh-CN" i="1">
                            <a:latin typeface="Cambria Math"/>
                          </a:rPr>
                          <m:t>𝑓</m:t>
                        </m:r>
                      </m:e>
                      <m:sub>
                        <m:r>
                          <a:rPr lang="en-US" altLang="zh-CN" b="0" i="1" smtClean="0">
                            <a:latin typeface="Cambria Math"/>
                          </a:rPr>
                          <m:t>1</m:t>
                        </m:r>
                      </m:sub>
                    </m:sSub>
                  </m:oMath>
                </a14:m>
                <a:r>
                  <a:rPr lang="zh-CN" altLang="en-US" dirty="0"/>
                  <a:t>份</a:t>
                </a:r>
                <a:r>
                  <a:rPr lang="en-US" altLang="zh-CN" dirty="0" smtClean="0"/>
                  <a:t>衍生证券2</a:t>
                </a:r>
                <a:r>
                  <a:rPr lang="zh-CN" altLang="en-US" dirty="0" smtClean="0"/>
                  <a:t>，可以构造出一个瞬时无风险组合</a:t>
                </a:r>
                <a:endParaRPr lang="en-US" altLang="zh-CN" dirty="0" smtClean="0"/>
              </a:p>
              <a:p>
                <a:endParaRPr lang="en-US" altLang="zh-CN" dirty="0"/>
              </a:p>
              <a:p>
                <a:endParaRPr lang="en-US" altLang="zh-CN" dirty="0" smtClean="0"/>
              </a:p>
              <a:p>
                <a:r>
                  <a:rPr lang="zh-CN" altLang="en-US" dirty="0"/>
                  <a:t>整理可</a:t>
                </a:r>
                <a:r>
                  <a:rPr lang="zh-CN" altLang="en-US" dirty="0" smtClean="0"/>
                  <a:t>得</a:t>
                </a:r>
                <a:endParaRPr lang="en-US" altLang="zh-CN" dirty="0" smtClean="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268760"/>
                <a:ext cx="8229600" cy="5256584"/>
              </a:xfrm>
              <a:blipFill rotWithShape="1">
                <a:blip r:embed="rId3"/>
                <a:stretch>
                  <a:fillRect t="-2088" r="-148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pPr/>
              <a:t>26</a:t>
            </a:fld>
            <a:endParaRPr lang="zh-CN" alt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2179489116"/>
              </p:ext>
            </p:extLst>
          </p:nvPr>
        </p:nvGraphicFramePr>
        <p:xfrm>
          <a:off x="1331640" y="2924944"/>
          <a:ext cx="6854623" cy="576064"/>
        </p:xfrm>
        <a:graphic>
          <a:graphicData uri="http://schemas.openxmlformats.org/presentationml/2006/ole">
            <mc:AlternateContent xmlns:mc="http://schemas.openxmlformats.org/markup-compatibility/2006">
              <mc:Choice xmlns:v="urn:schemas-microsoft-com:vml" Requires="v">
                <p:oleObj spid="_x0000_s246802" name="Equation" r:id="rId4" imgW="3365280" imgH="279360" progId="Equation.DSMT4">
                  <p:embed/>
                </p:oleObj>
              </mc:Choice>
              <mc:Fallback>
                <p:oleObj name="Equation" r:id="rId4" imgW="3365280" imgH="279360" progId="Equation.DSMT4">
                  <p:embed/>
                  <p:pic>
                    <p:nvPicPr>
                      <p:cNvPr id="0" name=""/>
                      <p:cNvPicPr>
                        <a:picLocks noChangeAspect="1" noChangeArrowheads="1"/>
                      </p:cNvPicPr>
                      <p:nvPr/>
                    </p:nvPicPr>
                    <p:blipFill>
                      <a:blip r:embed="rId5"/>
                      <a:srcRect/>
                      <a:stretch>
                        <a:fillRect/>
                      </a:stretch>
                    </p:blipFill>
                    <p:spPr bwMode="auto">
                      <a:xfrm>
                        <a:off x="1331640" y="2924944"/>
                        <a:ext cx="6854623" cy="576064"/>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53234573"/>
              </p:ext>
            </p:extLst>
          </p:nvPr>
        </p:nvGraphicFramePr>
        <p:xfrm>
          <a:off x="3563888" y="4437112"/>
          <a:ext cx="1768475" cy="844550"/>
        </p:xfrm>
        <a:graphic>
          <a:graphicData uri="http://schemas.openxmlformats.org/presentationml/2006/ole">
            <mc:AlternateContent xmlns:mc="http://schemas.openxmlformats.org/markup-compatibility/2006">
              <mc:Choice xmlns:v="urn:schemas-microsoft-com:vml" Requires="v">
                <p:oleObj spid="_x0000_s246803" name="Equation" r:id="rId6" imgW="939600" imgH="431640" progId="Equation.DSMT4">
                  <p:embed/>
                </p:oleObj>
              </mc:Choice>
              <mc:Fallback>
                <p:oleObj name="Equation" r:id="rId6" imgW="93960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4437112"/>
                        <a:ext cx="1768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页脚占位符 5"/>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2922181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smtClean="0"/>
              <a:t>由于</a:t>
            </a:r>
            <a:r>
              <a:rPr lang="zh-CN" altLang="zh-CN" dirty="0"/>
              <a:t>衍生证券是任选的，因此实际上对于任意的</a:t>
            </a:r>
            <a:r>
              <a:rPr lang="zh-CN" altLang="zh-CN" u="wavyDbl" dirty="0">
                <a:solidFill>
                  <a:srgbClr val="FF0000"/>
                </a:solidFill>
              </a:rPr>
              <a:t>可</a:t>
            </a:r>
            <a:r>
              <a:rPr lang="zh-CN" altLang="zh-CN" u="wavyDbl" dirty="0" smtClean="0">
                <a:solidFill>
                  <a:srgbClr val="FF0000"/>
                </a:solidFill>
              </a:rPr>
              <a:t>交易</a:t>
            </a:r>
            <a:r>
              <a:rPr lang="zh-CN" altLang="en-US" u="wavyDbl" dirty="0" smtClean="0">
                <a:solidFill>
                  <a:srgbClr val="FF0000"/>
                </a:solidFill>
              </a:rPr>
              <a:t>衍生品</a:t>
            </a:r>
            <a:r>
              <a:rPr lang="zh-CN" altLang="en-US" dirty="0" smtClean="0">
                <a:solidFill>
                  <a:schemeClr val="tx1"/>
                </a:solidFill>
              </a:rPr>
              <a:t>，都有</a:t>
            </a:r>
            <a:endParaRPr lang="en-US" altLang="zh-CN" dirty="0" smtClean="0">
              <a:solidFill>
                <a:schemeClr val="tx1"/>
              </a:solidFill>
            </a:endParaRPr>
          </a:p>
          <a:p>
            <a:endParaRPr lang="en-US" altLang="zh-CN" dirty="0">
              <a:solidFill>
                <a:schemeClr val="tx1"/>
              </a:solidFill>
            </a:endParaRPr>
          </a:p>
          <a:p>
            <a:endParaRPr lang="en-US" altLang="zh-CN" dirty="0" smtClean="0">
              <a:solidFill>
                <a:schemeClr val="tx1"/>
              </a:solidFill>
            </a:endParaRPr>
          </a:p>
          <a:p>
            <a:r>
              <a:rPr lang="zh-CN" altLang="en-US" dirty="0" smtClean="0">
                <a:solidFill>
                  <a:schemeClr val="tx1"/>
                </a:solidFill>
              </a:rPr>
              <a:t>代入可得</a:t>
            </a:r>
            <a:endParaRPr lang="en-US" altLang="zh-CN" dirty="0" smtClean="0">
              <a:solidFill>
                <a:schemeClr val="tx1"/>
              </a:solidFill>
            </a:endParaRPr>
          </a:p>
          <a:p>
            <a:endParaRPr lang="en-US" altLang="zh-CN" dirty="0" smtClean="0">
              <a:solidFill>
                <a:schemeClr val="tx1"/>
              </a:solidFill>
            </a:endParaRPr>
          </a:p>
          <a:p>
            <a:r>
              <a:rPr lang="zh-CN" altLang="en-US" dirty="0" smtClean="0">
                <a:solidFill>
                  <a:schemeClr val="tx1"/>
                </a:solidFill>
              </a:rPr>
              <a:t>若标的资产也</a:t>
            </a:r>
            <a:r>
              <a:rPr lang="zh-CN" altLang="en-US" u="wavyDbl" dirty="0" smtClean="0">
                <a:solidFill>
                  <a:srgbClr val="FF0000"/>
                </a:solidFill>
              </a:rPr>
              <a:t>可交易</a:t>
            </a:r>
            <a:r>
              <a:rPr lang="zh-CN" altLang="en-US" dirty="0" smtClean="0">
                <a:solidFill>
                  <a:schemeClr val="tx1"/>
                </a:solidFill>
              </a:rPr>
              <a:t>，则有</a:t>
            </a:r>
            <a:endParaRPr lang="zh-CN" altLang="en-US" dirty="0">
              <a:solidFill>
                <a:schemeClr val="tx1"/>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27</a:t>
            </a:fld>
            <a:endParaRPr lang="zh-CN" alt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2327558018"/>
              </p:ext>
            </p:extLst>
          </p:nvPr>
        </p:nvGraphicFramePr>
        <p:xfrm>
          <a:off x="3203848" y="2348880"/>
          <a:ext cx="2170716" cy="957709"/>
        </p:xfrm>
        <a:graphic>
          <a:graphicData uri="http://schemas.openxmlformats.org/presentationml/2006/ole">
            <mc:AlternateContent xmlns:mc="http://schemas.openxmlformats.org/markup-compatibility/2006">
              <mc:Choice xmlns:v="urn:schemas-microsoft-com:vml" Requires="v">
                <p:oleObj spid="_x0000_s247834" name="Equation" r:id="rId3" imgW="1307880" imgH="558720" progId="Equation.DSMT4">
                  <p:embed/>
                </p:oleObj>
              </mc:Choice>
              <mc:Fallback>
                <p:oleObj name="Equation" r:id="rId3" imgW="1307880" imgH="558720" progId="Equation.DSMT4">
                  <p:embed/>
                  <p:pic>
                    <p:nvPicPr>
                      <p:cNvPr id="0" name=""/>
                      <p:cNvPicPr>
                        <a:picLocks noChangeAspect="1" noChangeArrowheads="1"/>
                      </p:cNvPicPr>
                      <p:nvPr/>
                    </p:nvPicPr>
                    <p:blipFill>
                      <a:blip r:embed="rId4"/>
                      <a:srcRect/>
                      <a:stretch>
                        <a:fillRect/>
                      </a:stretch>
                    </p:blipFill>
                    <p:spPr bwMode="auto">
                      <a:xfrm>
                        <a:off x="3203848" y="2348880"/>
                        <a:ext cx="2170716" cy="957709"/>
                      </a:xfrm>
                      <a:prstGeom prst="rect">
                        <a:avLst/>
                      </a:prstGeom>
                      <a:noFill/>
                    </p:spPr>
                  </p:pic>
                </p:oleObj>
              </mc:Fallback>
            </mc:AlternateContent>
          </a:graphicData>
        </a:graphic>
      </p:graphicFrame>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2574991261"/>
              </p:ext>
            </p:extLst>
          </p:nvPr>
        </p:nvGraphicFramePr>
        <p:xfrm>
          <a:off x="2771800" y="3573016"/>
          <a:ext cx="5043487" cy="833438"/>
        </p:xfrm>
        <a:graphic>
          <a:graphicData uri="http://schemas.openxmlformats.org/presentationml/2006/ole">
            <mc:AlternateContent xmlns:mc="http://schemas.openxmlformats.org/markup-compatibility/2006">
              <mc:Choice xmlns:v="urn:schemas-microsoft-com:vml" Requires="v">
                <p:oleObj spid="_x0000_s247835" name="Equation" r:id="rId5" imgW="2654280" imgH="431640" progId="Equation.DSMT4">
                  <p:embed/>
                </p:oleObj>
              </mc:Choice>
              <mc:Fallback>
                <p:oleObj name="Equation" r:id="rId5" imgW="2654280" imgH="431640" progId="Equation.DSMT4">
                  <p:embed/>
                  <p:pic>
                    <p:nvPicPr>
                      <p:cNvPr id="0" name=""/>
                      <p:cNvPicPr>
                        <a:picLocks noChangeAspect="1" noChangeArrowheads="1"/>
                      </p:cNvPicPr>
                      <p:nvPr/>
                    </p:nvPicPr>
                    <p:blipFill>
                      <a:blip r:embed="rId6"/>
                      <a:srcRect/>
                      <a:stretch>
                        <a:fillRect/>
                      </a:stretch>
                    </p:blipFill>
                    <p:spPr bwMode="auto">
                      <a:xfrm>
                        <a:off x="2771800" y="3573016"/>
                        <a:ext cx="5043487" cy="833438"/>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25470194"/>
              </p:ext>
            </p:extLst>
          </p:nvPr>
        </p:nvGraphicFramePr>
        <p:xfrm>
          <a:off x="3131840" y="5301208"/>
          <a:ext cx="3477964" cy="741344"/>
        </p:xfrm>
        <a:graphic>
          <a:graphicData uri="http://schemas.openxmlformats.org/presentationml/2006/ole">
            <mc:AlternateContent xmlns:mc="http://schemas.openxmlformats.org/markup-compatibility/2006">
              <mc:Choice xmlns:v="urn:schemas-microsoft-com:vml" Requires="v">
                <p:oleObj spid="_x0000_s247836" name="Equation" r:id="rId7" imgW="2057400" imgH="431640" progId="Equation.DSMT4">
                  <p:embed/>
                </p:oleObj>
              </mc:Choice>
              <mc:Fallback>
                <p:oleObj name="Equation" r:id="rId7" imgW="2057400" imgH="431640" progId="Equation.DSMT4">
                  <p:embed/>
                  <p:pic>
                    <p:nvPicPr>
                      <p:cNvPr id="0" name=""/>
                      <p:cNvPicPr>
                        <a:picLocks noChangeAspect="1" noChangeArrowheads="1"/>
                      </p:cNvPicPr>
                      <p:nvPr/>
                    </p:nvPicPr>
                    <p:blipFill>
                      <a:blip r:embed="rId8"/>
                      <a:srcRect/>
                      <a:stretch>
                        <a:fillRect/>
                      </a:stretch>
                    </p:blipFill>
                    <p:spPr bwMode="auto">
                      <a:xfrm>
                        <a:off x="3131840" y="5301208"/>
                        <a:ext cx="3477964" cy="741344"/>
                      </a:xfrm>
                      <a:prstGeom prst="rect">
                        <a:avLst/>
                      </a:prstGeom>
                      <a:noFill/>
                      <a:ln>
                        <a:noFill/>
                      </a:ln>
                    </p:spPr>
                  </p:pic>
                </p:oleObj>
              </mc:Fallback>
            </mc:AlternateContent>
          </a:graphicData>
        </a:graphic>
      </p:graphicFrame>
      <p:sp>
        <p:nvSpPr>
          <p:cNvPr id="6" name="页脚占位符 5"/>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3994136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标的资产的市场风险的价格</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zh-CN" sz="2600" dirty="0"/>
                  <a:t>从经济含义上说，</a:t>
                </a:r>
                <a:r>
                  <a:rPr lang="en-US" altLang="zh-CN" sz="2600" dirty="0"/>
                  <a:t> </a:t>
                </a:r>
                <a14:m>
                  <m:oMath xmlns:m="http://schemas.openxmlformats.org/officeDocument/2006/math">
                    <m:r>
                      <a:rPr lang="zh-CN" altLang="en-US" sz="2600" i="1" smtClean="0">
                        <a:latin typeface="Cambria Math"/>
                      </a:rPr>
                      <m:t>𝜆</m:t>
                    </m:r>
                  </m:oMath>
                </a14:m>
                <a:r>
                  <a:rPr lang="zh-CN" altLang="zh-CN" sz="2600" dirty="0" smtClean="0"/>
                  <a:t>是</a:t>
                </a:r>
                <a:r>
                  <a:rPr lang="zh-CN" altLang="zh-CN" sz="2600" dirty="0"/>
                  <a:t>衍生证券</a:t>
                </a:r>
                <a:r>
                  <a:rPr lang="en-US" altLang="zh-CN" sz="2600" dirty="0"/>
                  <a:t> </a:t>
                </a:r>
                <a:r>
                  <a:rPr lang="zh-CN" altLang="zh-CN" sz="2600" dirty="0"/>
                  <a:t>的超额收益率（即收益率超过无风险利率的部分）与波动率的比率，它对所有</a:t>
                </a:r>
                <a:r>
                  <a:rPr lang="zh-CN" altLang="zh-CN" sz="2600" dirty="0" smtClean="0"/>
                  <a:t>的</a:t>
                </a:r>
                <a:r>
                  <a:rPr lang="zh-CN" altLang="en-US" sz="2600" u="wavyDbl" dirty="0" smtClean="0">
                    <a:solidFill>
                      <a:srgbClr val="FF0000"/>
                    </a:solidFill>
                  </a:rPr>
                  <a:t>可交易的</a:t>
                </a:r>
                <a:r>
                  <a:rPr lang="zh-CN" altLang="zh-CN" sz="2600" dirty="0" smtClean="0"/>
                  <a:t>衍生</a:t>
                </a:r>
                <a:r>
                  <a:rPr lang="zh-CN" altLang="zh-CN" sz="2600" dirty="0"/>
                  <a:t>证券都是一样的，因此它只取决于标的</a:t>
                </a:r>
                <a:r>
                  <a:rPr lang="zh-CN" altLang="zh-CN" sz="2600" dirty="0" smtClean="0"/>
                  <a:t>资产和</a:t>
                </a:r>
                <a:r>
                  <a:rPr lang="zh-CN" altLang="zh-CN" sz="2600" dirty="0"/>
                  <a:t>时间</a:t>
                </a:r>
                <a:r>
                  <a:rPr lang="en-US" altLang="zh-CN" sz="2600" dirty="0"/>
                  <a:t> </a:t>
                </a:r>
                <a:r>
                  <a:rPr lang="zh-CN" altLang="zh-CN" sz="2600" dirty="0"/>
                  <a:t>，被称为标的资产的市场风险价格（</a:t>
                </a:r>
                <a:r>
                  <a:rPr lang="en-US" altLang="zh-CN" sz="2600" dirty="0"/>
                  <a:t>market price of risk</a:t>
                </a:r>
                <a:r>
                  <a:rPr lang="zh-CN" altLang="zh-CN" sz="2600" dirty="0"/>
                  <a:t>），代表每单位标的资产风险的风险溢</a:t>
                </a:r>
                <a:r>
                  <a:rPr lang="zh-CN" altLang="zh-CN" sz="2600" dirty="0" smtClean="0"/>
                  <a:t>酬</a:t>
                </a:r>
                <a:endParaRPr lang="en-US" altLang="zh-CN" sz="2600" dirty="0" smtClean="0"/>
              </a:p>
              <a:p>
                <a:endParaRPr lang="en-US" altLang="zh-CN" sz="2600" dirty="0" smtClean="0"/>
              </a:p>
              <a:p>
                <a:endParaRPr lang="en-US" altLang="zh-CN" sz="2600" dirty="0" smtClean="0"/>
              </a:p>
              <a:p>
                <a:endParaRPr lang="en-US" altLang="zh-CN" sz="2600" dirty="0" smtClean="0"/>
              </a:p>
              <a:p>
                <a:r>
                  <a:rPr lang="zh-CN" altLang="en-US" sz="2600" dirty="0" smtClean="0"/>
                  <a:t>理解：</a:t>
                </a:r>
                <a14:m>
                  <m:oMath xmlns:m="http://schemas.openxmlformats.org/officeDocument/2006/math">
                    <m:r>
                      <a:rPr lang="zh-CN" altLang="en-US" sz="2600" i="1">
                        <a:latin typeface="Cambria Math"/>
                      </a:rPr>
                      <m:t>𝜆</m:t>
                    </m:r>
                  </m:oMath>
                </a14:m>
                <a:r>
                  <a:rPr lang="zh-CN" altLang="en-US" sz="2600" dirty="0" smtClean="0"/>
                  <a:t>与</a:t>
                </a:r>
                <a:r>
                  <a:rPr lang="en-US" altLang="zh-CN" sz="2600" dirty="0" smtClean="0"/>
                  <a:t>CAPM</a:t>
                </a:r>
                <a:r>
                  <a:rPr lang="zh-CN" altLang="en-US" sz="2600" dirty="0" smtClean="0"/>
                  <a:t>的关系？</a:t>
                </a:r>
                <a:endParaRPr lang="zh-CN" altLang="en-US" sz="26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t="-1294" r="-667"/>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pPr/>
              <a:t>28</a:t>
            </a:fld>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45161189"/>
              </p:ext>
            </p:extLst>
          </p:nvPr>
        </p:nvGraphicFramePr>
        <p:xfrm>
          <a:off x="3131840" y="3573016"/>
          <a:ext cx="2448272" cy="1081754"/>
        </p:xfrm>
        <a:graphic>
          <a:graphicData uri="http://schemas.openxmlformats.org/presentationml/2006/ole">
            <mc:AlternateContent xmlns:mc="http://schemas.openxmlformats.org/markup-compatibility/2006">
              <mc:Choice xmlns:v="urn:schemas-microsoft-com:vml" Requires="v">
                <p:oleObj spid="_x0000_s248842" name="Equation" r:id="rId4" imgW="1307880" imgH="558720" progId="Equation.DSMT4">
                  <p:embed/>
                </p:oleObj>
              </mc:Choice>
              <mc:Fallback>
                <p:oleObj name="Equation" r:id="rId4" imgW="1307880" imgH="55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573016"/>
                        <a:ext cx="2448272" cy="1081754"/>
                      </a:xfrm>
                      <a:prstGeom prst="rect">
                        <a:avLst/>
                      </a:prstGeom>
                      <a:noFill/>
                      <a:ln>
                        <a:noFill/>
                      </a:ln>
                    </p:spPr>
                  </p:pic>
                </p:oleObj>
              </mc:Fallback>
            </mc:AlternateContent>
          </a:graphicData>
        </a:graphic>
      </p:graphicFrame>
      <p:sp>
        <p:nvSpPr>
          <p:cNvPr id="6" name="页脚占位符 5"/>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202631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理解偏微分方程</a:t>
            </a:r>
            <a:endParaRPr lang="zh-CN" altLang="en-US" dirty="0"/>
          </a:p>
        </p:txBody>
      </p:sp>
      <p:sp>
        <p:nvSpPr>
          <p:cNvPr id="3" name="内容占位符 2"/>
          <p:cNvSpPr>
            <a:spLocks noGrp="1"/>
          </p:cNvSpPr>
          <p:nvPr>
            <p:ph idx="1"/>
          </p:nvPr>
        </p:nvSpPr>
        <p:spPr/>
        <p:txBody>
          <a:bodyPr>
            <a:normAutofit lnSpcReduction="10000"/>
          </a:bodyPr>
          <a:lstStyle/>
          <a:p>
            <a:r>
              <a:rPr lang="zh-CN" altLang="zh-CN" sz="2600" dirty="0"/>
              <a:t>求解</a:t>
            </a:r>
            <a:r>
              <a:rPr lang="en-US" altLang="zh-CN" sz="2600" dirty="0"/>
              <a:t>PDE</a:t>
            </a:r>
            <a:r>
              <a:rPr lang="zh-CN" altLang="zh-CN" sz="2600" dirty="0"/>
              <a:t>，就是找到一个函数，其偏导数满足</a:t>
            </a:r>
            <a:r>
              <a:rPr lang="en-US" altLang="zh-CN" sz="2600" dirty="0"/>
              <a:t>PDE</a:t>
            </a:r>
            <a:r>
              <a:rPr lang="zh-CN" altLang="zh-CN" sz="2600" dirty="0"/>
              <a:t>方程和边界条件，该函数是用标的资产所满足的</a:t>
            </a:r>
            <a:r>
              <a:rPr lang="en-US" altLang="zh-CN" sz="2600" dirty="0"/>
              <a:t>SDE</a:t>
            </a:r>
            <a:r>
              <a:rPr lang="zh-CN" altLang="zh-CN" sz="2600" dirty="0"/>
              <a:t>的参数来表达的</a:t>
            </a:r>
            <a:r>
              <a:rPr lang="zh-CN" altLang="zh-CN" sz="2600" dirty="0" smtClean="0"/>
              <a:t>。</a:t>
            </a:r>
            <a:endParaRPr lang="en-US" altLang="zh-CN" sz="2600" dirty="0" smtClean="0"/>
          </a:p>
          <a:p>
            <a:endParaRPr lang="en-US" altLang="zh-CN" sz="2600" dirty="0"/>
          </a:p>
          <a:p>
            <a:r>
              <a:rPr lang="zh-CN" altLang="zh-CN" sz="2600" dirty="0"/>
              <a:t>所谓边界条件，在物理学上，</a:t>
            </a:r>
            <a:r>
              <a:rPr lang="zh-CN" altLang="zh-CN" sz="2600" dirty="0" smtClean="0"/>
              <a:t>就是</a:t>
            </a:r>
            <a:r>
              <a:rPr lang="zh-CN" altLang="en-US" sz="2600" dirty="0"/>
              <a:t>遵循</a:t>
            </a:r>
            <a:r>
              <a:rPr lang="zh-CN" altLang="zh-CN" sz="2600" dirty="0" smtClean="0"/>
              <a:t>某个</a:t>
            </a:r>
            <a:r>
              <a:rPr lang="en-US" altLang="zh-CN" sz="2600" dirty="0"/>
              <a:t>PDE</a:t>
            </a:r>
            <a:r>
              <a:rPr lang="zh-CN" altLang="zh-CN" sz="2600" dirty="0"/>
              <a:t>演化的物理现象</a:t>
            </a:r>
            <a:r>
              <a:rPr lang="zh-CN" altLang="zh-CN" sz="2600" dirty="0" smtClean="0"/>
              <a:t>的最终</a:t>
            </a:r>
            <a:r>
              <a:rPr lang="zh-CN" altLang="zh-CN" sz="2600" dirty="0"/>
              <a:t>状态；在金融学上，就是衍生证券自身特性和合约条款中规定的内容，比如期货价格到期收敛于现货价格，零息债价格到期时应等于</a:t>
            </a:r>
            <a:r>
              <a:rPr lang="en-US" altLang="zh-CN" sz="2600" dirty="0"/>
              <a:t>100</a:t>
            </a:r>
            <a:r>
              <a:rPr lang="zh-CN" altLang="zh-CN" sz="2600" dirty="0"/>
              <a:t>，期权价值则等于某个较大值，等等。显然，产品种类和所要解决的问题不同，边界条件也将不同。如果没有边界条件</a:t>
            </a:r>
            <a:r>
              <a:rPr lang="zh-CN" altLang="zh-CN" sz="2600" dirty="0" smtClean="0"/>
              <a:t>，</a:t>
            </a:r>
            <a:r>
              <a:rPr lang="en-US" altLang="zh-CN" sz="2600" dirty="0" smtClean="0"/>
              <a:t>PDE</a:t>
            </a:r>
            <a:r>
              <a:rPr lang="zh-CN" altLang="en-US" sz="2600" dirty="0" smtClean="0"/>
              <a:t>通常</a:t>
            </a:r>
            <a:r>
              <a:rPr lang="zh-CN" altLang="zh-CN" sz="2600" dirty="0" smtClean="0"/>
              <a:t>是</a:t>
            </a:r>
            <a:r>
              <a:rPr lang="zh-CN" altLang="zh-CN" sz="2600" dirty="0"/>
              <a:t>无法求解</a:t>
            </a:r>
            <a:r>
              <a:rPr lang="zh-CN" altLang="zh-CN" sz="2600" dirty="0" smtClean="0"/>
              <a:t>的</a:t>
            </a:r>
            <a:r>
              <a:rPr lang="zh-CN" altLang="en-US" sz="2600" dirty="0" smtClean="0"/>
              <a:t>。</a:t>
            </a:r>
            <a:endParaRPr lang="zh-CN" altLang="en-US" sz="26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29</a:t>
            </a:fld>
            <a:endParaRPr lang="zh-CN" altLang="en-US" dirty="0"/>
          </a:p>
        </p:txBody>
      </p:sp>
      <p:sp>
        <p:nvSpPr>
          <p:cNvPr id="5" name="页脚占位符 4"/>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2806667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标题 1"/>
          <p:cNvSpPr>
            <a:spLocks noGrp="1"/>
          </p:cNvSpPr>
          <p:nvPr>
            <p:ph type="title"/>
          </p:nvPr>
        </p:nvSpPr>
        <p:spPr/>
        <p:txBody>
          <a:bodyPr/>
          <a:lstStyle/>
          <a:p>
            <a:r>
              <a:rPr lang="zh-CN" altLang="en-US" smtClean="0"/>
              <a:t>为何采用几何布朗运动？</a:t>
            </a:r>
          </a:p>
        </p:txBody>
      </p:sp>
      <p:sp>
        <p:nvSpPr>
          <p:cNvPr id="147459" name="内容占位符 2"/>
          <p:cNvSpPr>
            <a:spLocks noGrp="1"/>
          </p:cNvSpPr>
          <p:nvPr>
            <p:ph idx="1"/>
          </p:nvPr>
        </p:nvSpPr>
        <p:spPr>
          <a:xfrm>
            <a:off x="0" y="1341438"/>
            <a:ext cx="9144000" cy="5183187"/>
          </a:xfrm>
        </p:spPr>
        <p:txBody>
          <a:bodyPr/>
          <a:lstStyle/>
          <a:p>
            <a:pPr marL="0" indent="0">
              <a:buClr>
                <a:srgbClr val="28571F"/>
              </a:buClr>
              <a:buFontTx/>
              <a:buNone/>
            </a:pPr>
            <a:r>
              <a:rPr lang="zh-CN" altLang="en-US" smtClean="0"/>
              <a:t>（</a:t>
            </a:r>
            <a:r>
              <a:rPr lang="en-US" altLang="zh-CN" smtClean="0"/>
              <a:t>1</a:t>
            </a:r>
            <a:r>
              <a:rPr lang="zh-CN" altLang="en-US" smtClean="0"/>
              <a:t>）股票连续复利收益率服从正态分布。</a:t>
            </a:r>
          </a:p>
          <a:p>
            <a:pPr lvl="1"/>
            <a:r>
              <a:rPr lang="en-US" altLang="zh-CN" smtClean="0"/>
              <a:t>T − t </a:t>
            </a:r>
            <a:r>
              <a:rPr lang="zh-CN" altLang="en-US" smtClean="0"/>
              <a:t>期间的连续复利收益率可以表示为</a:t>
            </a:r>
            <a:r>
              <a:rPr lang="zh-CN" altLang="en-US" smtClean="0">
                <a:solidFill>
                  <a:srgbClr val="FF0000"/>
                </a:solidFill>
              </a:rPr>
              <a:t>（注意未年化）</a:t>
            </a:r>
            <a:endParaRPr lang="en-US" altLang="zh-CN" smtClean="0">
              <a:solidFill>
                <a:srgbClr val="FF0000"/>
              </a:solidFill>
            </a:endParaRPr>
          </a:p>
          <a:p>
            <a:pPr lvl="1"/>
            <a:endParaRPr lang="en-US" altLang="zh-CN" smtClean="0"/>
          </a:p>
          <a:p>
            <a:pPr lvl="1"/>
            <a:endParaRPr lang="en-US" altLang="zh-CN" smtClean="0"/>
          </a:p>
          <a:p>
            <a:pPr lvl="1"/>
            <a:r>
              <a:rPr lang="zh-CN" altLang="en-US" smtClean="0"/>
              <a:t>该随机变量 </a:t>
            </a:r>
            <a:r>
              <a:rPr lang="en-US" altLang="zh-CN" smtClean="0"/>
              <a:t>η </a:t>
            </a:r>
            <a:r>
              <a:rPr lang="zh-CN" altLang="en-US" smtClean="0"/>
              <a:t>服从正态分布</a:t>
            </a:r>
            <a:endParaRPr lang="en-US" altLang="zh-CN" smtClean="0"/>
          </a:p>
          <a:p>
            <a:pPr lvl="1"/>
            <a:endParaRPr lang="en-US" altLang="zh-CN" sz="3200" smtClean="0"/>
          </a:p>
          <a:p>
            <a:pPr lvl="1"/>
            <a:endParaRPr lang="en-US" altLang="zh-CN" smtClean="0"/>
          </a:p>
          <a:p>
            <a:pPr lvl="1"/>
            <a:r>
              <a:rPr lang="en-US" altLang="zh-CN" b="1" smtClean="0">
                <a:solidFill>
                  <a:srgbClr val="FF0000"/>
                </a:solidFill>
              </a:rPr>
              <a:t>σ </a:t>
            </a:r>
            <a:r>
              <a:rPr lang="zh-CN" altLang="en-US" b="1" smtClean="0">
                <a:solidFill>
                  <a:srgbClr val="FF0000"/>
                </a:solidFill>
              </a:rPr>
              <a:t>是股票连续复利收益率的年化标准差，也被称为股票价格对数的波动率（ </a:t>
            </a:r>
            <a:r>
              <a:rPr lang="en-US" altLang="zh-CN" b="1" smtClean="0">
                <a:solidFill>
                  <a:srgbClr val="FF0000"/>
                </a:solidFill>
              </a:rPr>
              <a:t>Volatility </a:t>
            </a:r>
            <a:r>
              <a:rPr lang="zh-CN" altLang="en-US" b="1" smtClean="0">
                <a:solidFill>
                  <a:srgbClr val="FF0000"/>
                </a:solidFill>
              </a:rPr>
              <a:t>）</a:t>
            </a:r>
          </a:p>
        </p:txBody>
      </p:sp>
      <p:sp>
        <p:nvSpPr>
          <p:cNvPr id="6" name="灯片编号占位符 5"/>
          <p:cNvSpPr>
            <a:spLocks noGrp="1"/>
          </p:cNvSpPr>
          <p:nvPr>
            <p:ph type="sldNum" sz="quarter" idx="12"/>
          </p:nvPr>
        </p:nvSpPr>
        <p:spPr/>
        <p:txBody>
          <a:bodyPr/>
          <a:lstStyle/>
          <a:p>
            <a:pPr>
              <a:defRPr/>
            </a:pPr>
            <a:fld id="{1DBE412E-9478-4084-8E1A-FE169A68C80E}" type="slidenum">
              <a:rPr lang="en-US" altLang="zh-CN">
                <a:solidFill>
                  <a:srgbClr val="000000"/>
                </a:solidFill>
              </a:rPr>
              <a:pPr>
                <a:defRPr/>
              </a:pPr>
              <a:t>3</a:t>
            </a:fld>
            <a:endParaRPr lang="en-US" altLang="zh-CN">
              <a:solidFill>
                <a:srgbClr val="000000"/>
              </a:solidFill>
            </a:endParaRPr>
          </a:p>
        </p:txBody>
      </p:sp>
      <p:graphicFrame>
        <p:nvGraphicFramePr>
          <p:cNvPr id="147461" name="对象 7"/>
          <p:cNvGraphicFramePr>
            <a:graphicFrameLocks noChangeAspect="1"/>
          </p:cNvGraphicFramePr>
          <p:nvPr/>
        </p:nvGraphicFramePr>
        <p:xfrm>
          <a:off x="3419475" y="2636838"/>
          <a:ext cx="1919288" cy="450850"/>
        </p:xfrm>
        <a:graphic>
          <a:graphicData uri="http://schemas.openxmlformats.org/presentationml/2006/ole">
            <mc:AlternateContent xmlns:mc="http://schemas.openxmlformats.org/markup-compatibility/2006">
              <mc:Choice xmlns:v="urn:schemas-microsoft-com:vml" Requires="v">
                <p:oleObj spid="_x0000_s221216" name="Equation" r:id="rId3" imgW="1079280" imgH="253800" progId="Equation.DSMT4">
                  <p:embed/>
                </p:oleObj>
              </mc:Choice>
              <mc:Fallback>
                <p:oleObj name="Equation" r:id="rId3" imgW="107928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636838"/>
                        <a:ext cx="19192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7462" name="对象 8"/>
          <p:cNvGraphicFramePr>
            <a:graphicFrameLocks noChangeAspect="1"/>
          </p:cNvGraphicFramePr>
          <p:nvPr/>
        </p:nvGraphicFramePr>
        <p:xfrm>
          <a:off x="2843213" y="3933825"/>
          <a:ext cx="3478212" cy="869950"/>
        </p:xfrm>
        <a:graphic>
          <a:graphicData uri="http://schemas.openxmlformats.org/presentationml/2006/ole">
            <mc:AlternateContent xmlns:mc="http://schemas.openxmlformats.org/markup-compatibility/2006">
              <mc:Choice xmlns:v="urn:schemas-microsoft-com:vml" Requires="v">
                <p:oleObj spid="_x0000_s221217" name="Equation" r:id="rId5" imgW="2133360" imgH="533160" progId="Equation.DSMT4">
                  <p:embed/>
                </p:oleObj>
              </mc:Choice>
              <mc:Fallback>
                <p:oleObj name="Equation" r:id="rId5" imgW="2133360" imgH="5331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3933825"/>
                        <a:ext cx="347821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126950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Discounted Feynman-</a:t>
            </a:r>
            <a:r>
              <a:rPr lang="en-US" altLang="zh-CN" dirty="0" err="1"/>
              <a:t>Kac</a:t>
            </a:r>
            <a:r>
              <a:rPr lang="en-US" altLang="zh-CN" dirty="0"/>
              <a:t> </a:t>
            </a:r>
            <a:r>
              <a:rPr lang="en-US" altLang="zh-CN" dirty="0" smtClean="0"/>
              <a:t>Theorem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268760"/>
                <a:ext cx="8229600" cy="5184576"/>
              </a:xfrm>
            </p:spPr>
            <p:txBody>
              <a:bodyPr/>
              <a:lstStyle/>
              <a:p>
                <a:r>
                  <a:rPr lang="zh-CN" altLang="zh-CN" sz="2400" dirty="0" smtClean="0"/>
                  <a:t>设随机变量</a:t>
                </a:r>
                <a:r>
                  <a:rPr lang="en-US" altLang="zh-CN" sz="2400" dirty="0" smtClean="0"/>
                  <a:t>S</a:t>
                </a:r>
                <a:r>
                  <a:rPr lang="zh-CN" altLang="zh-CN" sz="2400" dirty="0" smtClean="0"/>
                  <a:t>满足</a:t>
                </a:r>
                <a:r>
                  <a:rPr lang="zh-CN" altLang="zh-CN" sz="2400" dirty="0"/>
                  <a:t>以下</a:t>
                </a:r>
                <a:r>
                  <a:rPr lang="zh-CN" altLang="zh-CN" sz="2400" dirty="0" smtClean="0"/>
                  <a:t>过程</a:t>
                </a:r>
                <a:endParaRPr lang="en-US" altLang="zh-CN" sz="2400" dirty="0" smtClean="0"/>
              </a:p>
              <a:p>
                <a:endParaRPr lang="en-US" altLang="zh-CN" sz="2400" dirty="0"/>
              </a:p>
              <a:p>
                <a:r>
                  <a:rPr lang="zh-CN" altLang="zh-CN" sz="2400" dirty="0" smtClean="0"/>
                  <a:t>给定函数</a:t>
                </a:r>
                <a14:m>
                  <m:oMath xmlns:m="http://schemas.openxmlformats.org/officeDocument/2006/math">
                    <m:r>
                      <a:rPr lang="en-US" altLang="zh-CN" sz="2400" b="0" i="1" smtClean="0">
                        <a:latin typeface="Cambria Math"/>
                      </a:rPr>
                      <m:t>h</m:t>
                    </m:r>
                    <m:d>
                      <m:dPr>
                        <m:ctrlPr>
                          <a:rPr lang="en-US" altLang="zh-CN" sz="2400" b="0" i="1" smtClean="0">
                            <a:latin typeface="Cambria Math"/>
                          </a:rPr>
                        </m:ctrlPr>
                      </m:dPr>
                      <m:e>
                        <m:r>
                          <a:rPr lang="en-US" altLang="zh-CN" sz="2400" b="0" i="1" smtClean="0">
                            <a:latin typeface="Cambria Math"/>
                          </a:rPr>
                          <m:t>𝑆</m:t>
                        </m:r>
                      </m:e>
                    </m:d>
                  </m:oMath>
                </a14:m>
                <a:r>
                  <a:rPr lang="en-US" altLang="zh-CN" sz="2400" dirty="0" smtClean="0"/>
                  <a:t> </a:t>
                </a:r>
                <a:r>
                  <a:rPr lang="zh-CN" altLang="zh-CN" sz="2400" dirty="0"/>
                  <a:t>及</a:t>
                </a:r>
                <a:r>
                  <a:rPr lang="en-US" altLang="zh-CN" sz="2400" dirty="0"/>
                  <a:t> </a:t>
                </a:r>
                <a14:m>
                  <m:oMath xmlns:m="http://schemas.openxmlformats.org/officeDocument/2006/math">
                    <m:r>
                      <a:rPr lang="en-US" altLang="zh-CN" sz="2400" b="0" i="1" smtClean="0">
                        <a:latin typeface="Cambria Math"/>
                      </a:rPr>
                      <m:t>𝑡</m:t>
                    </m:r>
                    <m:r>
                      <a:rPr lang="en-US" altLang="zh-CN" sz="2400" b="0" i="1" smtClean="0">
                        <a:latin typeface="Cambria Math"/>
                        <a:ea typeface="Cambria Math"/>
                      </a:rPr>
                      <m:t>∈</m:t>
                    </m:r>
                    <m:d>
                      <m:dPr>
                        <m:begChr m:val="["/>
                        <m:endChr m:val="]"/>
                        <m:ctrlPr>
                          <a:rPr lang="en-US" altLang="zh-CN" sz="2400" b="0" i="1" smtClean="0">
                            <a:latin typeface="Cambria Math"/>
                            <a:ea typeface="Cambria Math"/>
                          </a:rPr>
                        </m:ctrlPr>
                      </m:dPr>
                      <m:e>
                        <m:r>
                          <a:rPr lang="en-US" altLang="zh-CN" sz="2400" b="0" i="1" smtClean="0">
                            <a:latin typeface="Cambria Math"/>
                            <a:ea typeface="Cambria Math"/>
                          </a:rPr>
                          <m:t>𝑡</m:t>
                        </m:r>
                        <m:r>
                          <a:rPr lang="en-US" altLang="zh-CN" sz="2400" b="0" i="1" smtClean="0">
                            <a:latin typeface="Cambria Math"/>
                            <a:ea typeface="Cambria Math"/>
                          </a:rPr>
                          <m:t>,</m:t>
                        </m:r>
                        <m:r>
                          <a:rPr lang="en-US" altLang="zh-CN" sz="2400" b="0" i="1" smtClean="0">
                            <a:latin typeface="Cambria Math"/>
                            <a:ea typeface="Cambria Math"/>
                          </a:rPr>
                          <m:t>𝑇</m:t>
                        </m:r>
                      </m:e>
                    </m:d>
                  </m:oMath>
                </a14:m>
                <a:r>
                  <a:rPr lang="zh-CN" altLang="zh-CN" sz="2400" dirty="0" smtClean="0"/>
                  <a:t>，</a:t>
                </a:r>
                <a:r>
                  <a:rPr lang="zh-CN" altLang="zh-CN" sz="2400" dirty="0"/>
                  <a:t>定义函数</a:t>
                </a:r>
              </a:p>
              <a:p>
                <a:pPr marL="0" indent="0">
                  <a:buNone/>
                </a:pPr>
                <a:r>
                  <a:rPr lang="en-US" altLang="zh-CN" sz="2400" dirty="0" smtClean="0"/>
                  <a:t> </a:t>
                </a:r>
                <a:r>
                  <a:rPr lang="en-US" altLang="zh-CN" sz="2400" dirty="0"/>
                  <a:t>	</a:t>
                </a:r>
                <a:endParaRPr lang="zh-CN" altLang="zh-CN" sz="2400" dirty="0"/>
              </a:p>
              <a:p>
                <a:pPr fontAlgn="ctr"/>
                <a:endParaRPr lang="en-US" altLang="zh-CN" sz="2400" dirty="0" smtClean="0"/>
              </a:p>
              <a:p>
                <a:pPr fontAlgn="ctr"/>
                <a:r>
                  <a:rPr lang="zh-CN" altLang="zh-CN" sz="2400" dirty="0" smtClean="0"/>
                  <a:t>并满足</a:t>
                </a:r>
                <a14:m>
                  <m:oMath xmlns:m="http://schemas.openxmlformats.org/officeDocument/2006/math">
                    <m:r>
                      <a:rPr lang="zh-CN" altLang="en-US" sz="2400" i="1" smtClean="0">
                        <a:latin typeface="Cambria Math"/>
                      </a:rPr>
                      <m:t>∀</m:t>
                    </m:r>
                    <m:r>
                      <a:rPr lang="en-US" altLang="zh-CN" sz="2400" b="0" i="1" smtClean="0">
                        <a:latin typeface="Cambria Math"/>
                      </a:rPr>
                      <m:t>𝑆</m:t>
                    </m:r>
                    <m:d>
                      <m:dPr>
                        <m:ctrlPr>
                          <a:rPr lang="en-US" altLang="zh-CN" sz="2400" b="0" i="1" smtClean="0">
                            <a:latin typeface="Cambria Math"/>
                          </a:rPr>
                        </m:ctrlPr>
                      </m:dPr>
                      <m:e>
                        <m:r>
                          <a:rPr lang="en-US" altLang="zh-CN" sz="2400" b="0" i="1" smtClean="0">
                            <a:latin typeface="Cambria Math"/>
                          </a:rPr>
                          <m:t>𝑡</m:t>
                        </m:r>
                      </m:e>
                    </m:d>
                    <m:r>
                      <a:rPr lang="en-US" altLang="zh-CN" sz="2400" b="0" i="0" smtClean="0">
                        <a:latin typeface="Cambria Math"/>
                      </a:rPr>
                      <m:t>, </m:t>
                    </m:r>
                    <m:r>
                      <m:rPr>
                        <m:sty m:val="p"/>
                      </m:rPr>
                      <a:rPr lang="en-US" altLang="zh-CN" sz="2400" b="0" i="0" smtClean="0">
                        <a:latin typeface="Cambria Math"/>
                      </a:rPr>
                      <m:t>t</m:t>
                    </m:r>
                    <m:r>
                      <a:rPr lang="en-US" altLang="zh-CN" sz="2400" b="0" i="0" smtClean="0">
                        <a:latin typeface="Cambria Math"/>
                      </a:rPr>
                      <m:t>, </m:t>
                    </m:r>
                    <m:r>
                      <m:rPr>
                        <m:sty m:val="p"/>
                      </m:rPr>
                      <a:rPr lang="en-US" altLang="zh-CN" sz="2400" b="0" i="0" smtClean="0">
                        <a:latin typeface="Cambria Math"/>
                      </a:rPr>
                      <m:t>E</m:t>
                    </m:r>
                    <m:d>
                      <m:dPr>
                        <m:begChr m:val="|"/>
                        <m:endChr m:val="|"/>
                        <m:ctrlPr>
                          <a:rPr lang="en-US" altLang="zh-CN" sz="2400" b="0" i="1" smtClean="0">
                            <a:latin typeface="Cambria Math"/>
                          </a:rPr>
                        </m:ctrlPr>
                      </m:dPr>
                      <m:e>
                        <m:r>
                          <a:rPr lang="en-US" altLang="zh-CN" sz="2400" b="0" i="1" smtClean="0">
                            <a:latin typeface="Cambria Math"/>
                          </a:rPr>
                          <m:t>h</m:t>
                        </m:r>
                        <m:d>
                          <m:dPr>
                            <m:ctrlPr>
                              <a:rPr lang="en-US" altLang="zh-CN" sz="2400" b="0" i="1" smtClean="0">
                                <a:latin typeface="Cambria Math"/>
                              </a:rPr>
                            </m:ctrlPr>
                          </m:dPr>
                          <m:e>
                            <m:r>
                              <a:rPr lang="en-US" altLang="zh-CN" sz="2400" b="0" i="1" smtClean="0">
                                <a:latin typeface="Cambria Math"/>
                              </a:rPr>
                              <m:t>𝑆</m:t>
                            </m:r>
                            <m:d>
                              <m:dPr>
                                <m:ctrlPr>
                                  <a:rPr lang="en-US" altLang="zh-CN" sz="2400" b="0" i="1" smtClean="0">
                                    <a:latin typeface="Cambria Math"/>
                                  </a:rPr>
                                </m:ctrlPr>
                              </m:dPr>
                              <m:e>
                                <m:r>
                                  <a:rPr lang="en-US" altLang="zh-CN" sz="2400" b="0" i="1" smtClean="0">
                                    <a:latin typeface="Cambria Math"/>
                                  </a:rPr>
                                  <m:t>𝑇</m:t>
                                </m:r>
                              </m:e>
                            </m:d>
                          </m:e>
                        </m:d>
                      </m:e>
                    </m:d>
                    <m:r>
                      <a:rPr lang="en-US" altLang="zh-CN" sz="2400" b="0" i="1" smtClean="0">
                        <a:latin typeface="Cambria Math"/>
                      </a:rPr>
                      <m:t>&lt;</m:t>
                    </m:r>
                    <m:r>
                      <a:rPr lang="en-US" altLang="zh-CN" sz="2400" b="0" i="1" smtClean="0">
                        <a:latin typeface="Cambria Math"/>
                        <a:ea typeface="Cambria Math"/>
                      </a:rPr>
                      <m:t>∞</m:t>
                    </m:r>
                  </m:oMath>
                </a14:m>
                <a:r>
                  <a:rPr lang="zh-CN" altLang="zh-CN" sz="2400" dirty="0" smtClean="0"/>
                  <a:t>，则</a:t>
                </a:r>
                <a14:m>
                  <m:oMath xmlns:m="http://schemas.openxmlformats.org/officeDocument/2006/math">
                    <m:r>
                      <a:rPr lang="en-US" altLang="zh-CN" sz="2400" b="0" i="1" dirty="0" smtClean="0">
                        <a:latin typeface="Cambria Math"/>
                      </a:rPr>
                      <m:t>𝑓</m:t>
                    </m:r>
                    <m:d>
                      <m:dPr>
                        <m:ctrlPr>
                          <a:rPr lang="en-US" altLang="zh-CN" sz="2400" b="0" i="1" dirty="0" smtClean="0">
                            <a:latin typeface="Cambria Math"/>
                          </a:rPr>
                        </m:ctrlPr>
                      </m:dPr>
                      <m:e>
                        <m:r>
                          <a:rPr lang="en-US" altLang="zh-CN" sz="2400" b="0" i="1" dirty="0" smtClean="0">
                            <a:latin typeface="Cambria Math"/>
                          </a:rPr>
                          <m:t>𝑆</m:t>
                        </m:r>
                        <m:r>
                          <a:rPr lang="en-US" altLang="zh-CN" sz="2400" b="0" i="1" dirty="0" smtClean="0">
                            <a:latin typeface="Cambria Math"/>
                          </a:rPr>
                          <m:t>,</m:t>
                        </m:r>
                        <m:r>
                          <a:rPr lang="en-US" altLang="zh-CN" sz="2400" b="0" i="1" dirty="0" smtClean="0">
                            <a:latin typeface="Cambria Math"/>
                          </a:rPr>
                          <m:t>𝑡</m:t>
                        </m:r>
                      </m:e>
                    </m:d>
                  </m:oMath>
                </a14:m>
                <a:r>
                  <a:rPr lang="zh-CN" altLang="zh-CN" sz="2400" dirty="0" smtClean="0"/>
                  <a:t>满足如下</a:t>
                </a:r>
                <a:r>
                  <a:rPr lang="en-US" altLang="zh-CN" sz="2400" dirty="0" smtClean="0"/>
                  <a:t>PDE</a:t>
                </a:r>
              </a:p>
              <a:p>
                <a:pPr fontAlgn="ctr"/>
                <a:endParaRPr lang="zh-CN" altLang="zh-CN" sz="2400" dirty="0"/>
              </a:p>
              <a:p>
                <a:pPr fontAlgn="ctr"/>
                <a:endParaRPr lang="en-US" altLang="zh-CN" sz="2400" dirty="0" smtClean="0"/>
              </a:p>
              <a:p>
                <a:pPr fontAlgn="ctr"/>
                <a:r>
                  <a:rPr lang="zh-CN" altLang="zh-CN" sz="2400" dirty="0" smtClean="0"/>
                  <a:t>边界条件</a:t>
                </a:r>
                <a:r>
                  <a:rPr lang="zh-CN" altLang="zh-CN" sz="2400" dirty="0"/>
                  <a:t>为</a:t>
                </a:r>
              </a:p>
              <a:p>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268760"/>
                <a:ext cx="8229600" cy="5184576"/>
              </a:xfrm>
              <a:blipFill rotWithShape="1">
                <a:blip r:embed="rId3"/>
                <a:stretch>
                  <a:fillRect t="-1058"/>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913308-F349-4B6D-A68A-DD1791B4A57B}" type="slidenum">
              <a:rPr lang="zh-CN" altLang="en-US" smtClean="0"/>
              <a:pPr/>
              <a:t>30</a:t>
            </a:fld>
            <a:endParaRPr lang="zh-CN" alt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879628621"/>
              </p:ext>
            </p:extLst>
          </p:nvPr>
        </p:nvGraphicFramePr>
        <p:xfrm>
          <a:off x="2590800" y="1628775"/>
          <a:ext cx="3149600" cy="515938"/>
        </p:xfrm>
        <a:graphic>
          <a:graphicData uri="http://schemas.openxmlformats.org/presentationml/2006/ole">
            <mc:AlternateContent xmlns:mc="http://schemas.openxmlformats.org/markup-compatibility/2006">
              <mc:Choice xmlns:v="urn:schemas-microsoft-com:vml" Requires="v">
                <p:oleObj spid="_x0000_s249890" name="Equation" r:id="rId4" imgW="1739880" imgH="279360" progId="Equation.DSMT4">
                  <p:embed/>
                </p:oleObj>
              </mc:Choice>
              <mc:Fallback>
                <p:oleObj name="Equation" r:id="rId4" imgW="1739880" imgH="279360" progId="Equation.DSMT4">
                  <p:embed/>
                  <p:pic>
                    <p:nvPicPr>
                      <p:cNvPr id="0" name=""/>
                      <p:cNvPicPr>
                        <a:picLocks noChangeAspect="1" noChangeArrowheads="1"/>
                      </p:cNvPicPr>
                      <p:nvPr/>
                    </p:nvPicPr>
                    <p:blipFill>
                      <a:blip r:embed="rId5"/>
                      <a:srcRect/>
                      <a:stretch>
                        <a:fillRect/>
                      </a:stretch>
                    </p:blipFill>
                    <p:spPr bwMode="auto">
                      <a:xfrm>
                        <a:off x="2590800" y="1628775"/>
                        <a:ext cx="3149600" cy="515938"/>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4089475124"/>
              </p:ext>
            </p:extLst>
          </p:nvPr>
        </p:nvGraphicFramePr>
        <p:xfrm>
          <a:off x="2471263" y="2636912"/>
          <a:ext cx="4201473" cy="1008112"/>
        </p:xfrm>
        <a:graphic>
          <a:graphicData uri="http://schemas.openxmlformats.org/presentationml/2006/ole">
            <mc:AlternateContent xmlns:mc="http://schemas.openxmlformats.org/markup-compatibility/2006">
              <mc:Choice xmlns:v="urn:schemas-microsoft-com:vml" Requires="v">
                <p:oleObj spid="_x0000_s249891" name="Equation" r:id="rId6" imgW="2209680" imgH="533160" progId="Equation.DSMT4">
                  <p:embed/>
                </p:oleObj>
              </mc:Choice>
              <mc:Fallback>
                <p:oleObj name="Equation" r:id="rId6" imgW="2209680" imgH="533160" progId="Equation.DSMT4">
                  <p:embed/>
                  <p:pic>
                    <p:nvPicPr>
                      <p:cNvPr id="0" name=""/>
                      <p:cNvPicPr>
                        <a:picLocks noChangeAspect="1" noChangeArrowheads="1"/>
                      </p:cNvPicPr>
                      <p:nvPr/>
                    </p:nvPicPr>
                    <p:blipFill>
                      <a:blip r:embed="rId7"/>
                      <a:srcRect/>
                      <a:stretch>
                        <a:fillRect/>
                      </a:stretch>
                    </p:blipFill>
                    <p:spPr bwMode="auto">
                      <a:xfrm>
                        <a:off x="2471263" y="2636912"/>
                        <a:ext cx="4201473" cy="1008112"/>
                      </a:xfrm>
                      <a:prstGeom prst="rect">
                        <a:avLst/>
                      </a:prstGeom>
                      <a:noFill/>
                    </p:spPr>
                  </p:pic>
                </p:oleObj>
              </mc:Fallback>
            </mc:AlternateContent>
          </a:graphicData>
        </a:graphic>
      </p:graphicFrame>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2196708485"/>
              </p:ext>
            </p:extLst>
          </p:nvPr>
        </p:nvGraphicFramePr>
        <p:xfrm>
          <a:off x="2978150" y="4210050"/>
          <a:ext cx="3186113" cy="771525"/>
        </p:xfrm>
        <a:graphic>
          <a:graphicData uri="http://schemas.openxmlformats.org/presentationml/2006/ole">
            <mc:AlternateContent xmlns:mc="http://schemas.openxmlformats.org/markup-compatibility/2006">
              <mc:Choice xmlns:v="urn:schemas-microsoft-com:vml" Requires="v">
                <p:oleObj spid="_x0000_s249892" name="Equation" r:id="rId8" imgW="1828800" imgH="444240" progId="Equation.DSMT4">
                  <p:embed/>
                </p:oleObj>
              </mc:Choice>
              <mc:Fallback>
                <p:oleObj name="Equation" r:id="rId8" imgW="1828800" imgH="444240" progId="Equation.DSMT4">
                  <p:embed/>
                  <p:pic>
                    <p:nvPicPr>
                      <p:cNvPr id="0" name=""/>
                      <p:cNvPicPr>
                        <a:picLocks noChangeAspect="1" noChangeArrowheads="1"/>
                      </p:cNvPicPr>
                      <p:nvPr/>
                    </p:nvPicPr>
                    <p:blipFill>
                      <a:blip r:embed="rId9"/>
                      <a:srcRect/>
                      <a:stretch>
                        <a:fillRect/>
                      </a:stretch>
                    </p:blipFill>
                    <p:spPr bwMode="auto">
                      <a:xfrm>
                        <a:off x="2978150" y="4210050"/>
                        <a:ext cx="3186113" cy="771525"/>
                      </a:xfrm>
                      <a:prstGeom prst="rect">
                        <a:avLst/>
                      </a:prstGeom>
                      <a:noFill/>
                    </p:spPr>
                  </p:pic>
                </p:oleObj>
              </mc:Fallback>
            </mc:AlternateContent>
          </a:graphicData>
        </a:graphic>
      </p:graphicFrame>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3361950982"/>
              </p:ext>
            </p:extLst>
          </p:nvPr>
        </p:nvGraphicFramePr>
        <p:xfrm>
          <a:off x="3043222" y="5445224"/>
          <a:ext cx="3057555" cy="618171"/>
        </p:xfrm>
        <a:graphic>
          <a:graphicData uri="http://schemas.openxmlformats.org/presentationml/2006/ole">
            <mc:AlternateContent xmlns:mc="http://schemas.openxmlformats.org/markup-compatibility/2006">
              <mc:Choice xmlns:v="urn:schemas-microsoft-com:vml" Requires="v">
                <p:oleObj spid="_x0000_s249893" name="Equation" r:id="rId10" imgW="1523880" imgH="304560" progId="Equation.DSMT4">
                  <p:embed/>
                </p:oleObj>
              </mc:Choice>
              <mc:Fallback>
                <p:oleObj name="Equation" r:id="rId10" imgW="1523880" imgH="304560" progId="Equation.DSMT4">
                  <p:embed/>
                  <p:pic>
                    <p:nvPicPr>
                      <p:cNvPr id="0" name=""/>
                      <p:cNvPicPr>
                        <a:picLocks noChangeAspect="1" noChangeArrowheads="1"/>
                      </p:cNvPicPr>
                      <p:nvPr/>
                    </p:nvPicPr>
                    <p:blipFill>
                      <a:blip r:embed="rId11"/>
                      <a:srcRect/>
                      <a:stretch>
                        <a:fillRect/>
                      </a:stretch>
                    </p:blipFill>
                    <p:spPr bwMode="auto">
                      <a:xfrm>
                        <a:off x="3043222" y="5445224"/>
                        <a:ext cx="3057555" cy="618171"/>
                      </a:xfrm>
                      <a:prstGeom prst="rect">
                        <a:avLst/>
                      </a:prstGeom>
                      <a:noFill/>
                    </p:spPr>
                  </p:pic>
                </p:oleObj>
              </mc:Fallback>
            </mc:AlternateContent>
          </a:graphicData>
        </a:graphic>
      </p:graphicFrame>
      <p:sp>
        <p:nvSpPr>
          <p:cNvPr id="13" name="页脚占位符 12"/>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3431233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Discounted Feynman-</a:t>
            </a:r>
            <a:r>
              <a:rPr lang="en-US" altLang="zh-CN" dirty="0" err="1"/>
              <a:t>Kac</a:t>
            </a:r>
            <a:r>
              <a:rPr lang="en-US" altLang="zh-CN" dirty="0"/>
              <a:t> theorem</a:t>
            </a:r>
            <a:r>
              <a:rPr lang="zh-CN" altLang="zh-CN" dirty="0"/>
              <a:t>的</a:t>
            </a:r>
            <a:r>
              <a:rPr lang="zh-CN" altLang="zh-CN" dirty="0" smtClean="0"/>
              <a:t>本质建立</a:t>
            </a:r>
            <a:r>
              <a:rPr lang="zh-CN" altLang="zh-CN" dirty="0"/>
              <a:t>了</a:t>
            </a:r>
            <a:r>
              <a:rPr lang="en-US" altLang="zh-CN" dirty="0"/>
              <a:t>PDE</a:t>
            </a:r>
            <a:r>
              <a:rPr lang="zh-CN" altLang="zh-CN" dirty="0"/>
              <a:t>跟</a:t>
            </a:r>
            <a:r>
              <a:rPr lang="en-US" altLang="zh-CN" dirty="0"/>
              <a:t>SDE</a:t>
            </a:r>
            <a:r>
              <a:rPr lang="zh-CN" altLang="zh-CN" dirty="0"/>
              <a:t>的对应关系，最后将偏微分方程的解表达成了某一扩散扩散过程的期望值。</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31</a:t>
            </a:fld>
            <a:endParaRPr lang="zh-CN" altLang="en-US" dirty="0"/>
          </a:p>
        </p:txBody>
      </p:sp>
      <p:sp>
        <p:nvSpPr>
          <p:cNvPr id="5" name="页脚占位符 4"/>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581807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标题 1"/>
          <p:cNvSpPr>
            <a:spLocks noGrp="1"/>
          </p:cNvSpPr>
          <p:nvPr>
            <p:ph type="title"/>
          </p:nvPr>
        </p:nvSpPr>
        <p:spPr>
          <a:xfrm>
            <a:off x="468313" y="333375"/>
            <a:ext cx="8229600" cy="846138"/>
          </a:xfrm>
        </p:spPr>
        <p:txBody>
          <a:bodyPr/>
          <a:lstStyle/>
          <a:p>
            <a:r>
              <a:rPr lang="zh-CN" altLang="en-US" smtClean="0"/>
              <a:t>风险中性定价原理 </a:t>
            </a:r>
          </a:p>
        </p:txBody>
      </p:sp>
      <p:sp>
        <p:nvSpPr>
          <p:cNvPr id="168963" name="内容占位符 2"/>
          <p:cNvSpPr>
            <a:spLocks noGrp="1"/>
          </p:cNvSpPr>
          <p:nvPr>
            <p:ph idx="1"/>
          </p:nvPr>
        </p:nvSpPr>
        <p:spPr>
          <a:xfrm>
            <a:off x="468313" y="1125538"/>
            <a:ext cx="8496300" cy="4530725"/>
          </a:xfrm>
        </p:spPr>
        <p:txBody>
          <a:bodyPr/>
          <a:lstStyle/>
          <a:p>
            <a:pPr>
              <a:buClr>
                <a:srgbClr val="28571F"/>
              </a:buClr>
            </a:pPr>
            <a:endParaRPr lang="en-US" altLang="zh-CN" dirty="0" smtClean="0"/>
          </a:p>
          <a:p>
            <a:pPr>
              <a:buClr>
                <a:srgbClr val="28571F"/>
              </a:buClr>
            </a:pPr>
            <a:r>
              <a:rPr lang="zh-CN" altLang="en-US" sz="2600" dirty="0" smtClean="0"/>
              <a:t>观察 </a:t>
            </a:r>
            <a:r>
              <a:rPr lang="en-US" altLang="zh-CN" sz="2600" dirty="0" smtClean="0"/>
              <a:t>BSM </a:t>
            </a:r>
            <a:r>
              <a:rPr lang="zh-CN" altLang="en-US" sz="2600" dirty="0" smtClean="0"/>
              <a:t>微分方程可以发现，受制于主观的风险收益偏好的标的证券预期收益率并未包括在衍生证券的价值决定公式中。这意味着，无论风险收益偏好状态如何，都不会对 </a:t>
            </a:r>
            <a:r>
              <a:rPr lang="en-US" altLang="zh-CN" sz="2600" dirty="0" smtClean="0"/>
              <a:t>f </a:t>
            </a:r>
            <a:r>
              <a:rPr lang="zh-CN" altLang="en-US" sz="2600" dirty="0" smtClean="0"/>
              <a:t>的值产生影响。</a:t>
            </a:r>
          </a:p>
          <a:p>
            <a:pPr>
              <a:buClr>
                <a:srgbClr val="28571F"/>
              </a:buClr>
            </a:pPr>
            <a:endParaRPr lang="zh-CN" altLang="en-US" sz="2600" dirty="0" smtClean="0"/>
          </a:p>
          <a:p>
            <a:pPr>
              <a:buClr>
                <a:srgbClr val="28571F"/>
              </a:buClr>
            </a:pPr>
            <a:r>
              <a:rPr lang="zh-CN" altLang="en-US" sz="2600" dirty="0" smtClean="0"/>
              <a:t>因此我们可以作出一个可以大大简化我们工作的假设：在对衍生证券定价时，所有投资者都是风险中性的。</a:t>
            </a:r>
          </a:p>
        </p:txBody>
      </p:sp>
      <p:sp>
        <p:nvSpPr>
          <p:cNvPr id="6" name="灯片编号占位符 5"/>
          <p:cNvSpPr>
            <a:spLocks noGrp="1"/>
          </p:cNvSpPr>
          <p:nvPr>
            <p:ph type="sldNum" sz="quarter" idx="12"/>
          </p:nvPr>
        </p:nvSpPr>
        <p:spPr/>
        <p:txBody>
          <a:bodyPr/>
          <a:lstStyle/>
          <a:p>
            <a:pPr>
              <a:defRPr/>
            </a:pPr>
            <a:fld id="{A9B13632-8A0C-44EF-9DD0-92655EBD627F}" type="slidenum">
              <a:rPr lang="en-US" altLang="zh-CN">
                <a:solidFill>
                  <a:srgbClr val="000000"/>
                </a:solidFill>
              </a:rPr>
              <a:pPr>
                <a:defRPr/>
              </a:pPr>
              <a:t>32</a:t>
            </a:fld>
            <a:endParaRPr lang="en-US" altLang="zh-CN">
              <a:solidFill>
                <a:srgbClr val="000000"/>
              </a:solidFill>
            </a:endParaRPr>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215158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标题 1"/>
          <p:cNvSpPr>
            <a:spLocks noGrp="1"/>
          </p:cNvSpPr>
          <p:nvPr>
            <p:ph type="title"/>
          </p:nvPr>
        </p:nvSpPr>
        <p:spPr>
          <a:xfrm>
            <a:off x="468313" y="333375"/>
            <a:ext cx="8229600" cy="846138"/>
          </a:xfrm>
        </p:spPr>
        <p:txBody>
          <a:bodyPr/>
          <a:lstStyle/>
          <a:p>
            <a:endParaRPr lang="zh-CN" altLang="en-US" smtClean="0"/>
          </a:p>
        </p:txBody>
      </p:sp>
      <p:sp>
        <p:nvSpPr>
          <p:cNvPr id="169987" name="内容占位符 2"/>
          <p:cNvSpPr>
            <a:spLocks noGrp="1"/>
          </p:cNvSpPr>
          <p:nvPr>
            <p:ph idx="1"/>
          </p:nvPr>
        </p:nvSpPr>
        <p:spPr>
          <a:xfrm>
            <a:off x="468313" y="1125538"/>
            <a:ext cx="8567737" cy="4530725"/>
          </a:xfrm>
        </p:spPr>
        <p:txBody>
          <a:bodyPr/>
          <a:lstStyle/>
          <a:p>
            <a:pPr>
              <a:buClr>
                <a:srgbClr val="28571F"/>
              </a:buClr>
            </a:pPr>
            <a:endParaRPr lang="en-US" altLang="zh-CN" smtClean="0"/>
          </a:p>
          <a:p>
            <a:pPr>
              <a:buClr>
                <a:srgbClr val="28571F"/>
              </a:buClr>
            </a:pPr>
            <a:r>
              <a:rPr lang="zh-CN" altLang="en-US" sz="2600" smtClean="0"/>
              <a:t>在所有投资者都是风险中性的条件下（有时我们称之为进入了一个“风险中性世界”或“风险中性测度”）：</a:t>
            </a:r>
          </a:p>
          <a:p>
            <a:pPr lvl="1"/>
            <a:r>
              <a:rPr lang="zh-CN" altLang="en-US" sz="2200" smtClean="0"/>
              <a:t>所有证券的预期收益率都等于无风险利率 </a:t>
            </a:r>
            <a:r>
              <a:rPr lang="en-US" altLang="zh-CN" sz="2200" smtClean="0"/>
              <a:t>r</a:t>
            </a:r>
            <a:r>
              <a:rPr lang="zh-CN" altLang="en-US" sz="2200" smtClean="0"/>
              <a:t>，因为风险中性的投资者并不需要额外的收益来吸引他们承担风险。</a:t>
            </a:r>
          </a:p>
          <a:p>
            <a:pPr lvl="1"/>
            <a:r>
              <a:rPr lang="zh-CN" altLang="en-US" sz="2200" smtClean="0"/>
              <a:t>同样，在风险中性条件下，所有现金流都应该使用无风险利率进行贴现求得现值。</a:t>
            </a:r>
          </a:p>
          <a:p>
            <a:pPr>
              <a:buClr>
                <a:srgbClr val="28571F"/>
              </a:buClr>
            </a:pPr>
            <a:endParaRPr lang="en-US" altLang="zh-CN" smtClean="0"/>
          </a:p>
          <a:p>
            <a:pPr>
              <a:buClr>
                <a:srgbClr val="28571F"/>
              </a:buClr>
            </a:pPr>
            <a:r>
              <a:rPr lang="zh-CN" altLang="en-US" smtClean="0"/>
              <a:t>这就是风险中性定价原理。</a:t>
            </a:r>
          </a:p>
        </p:txBody>
      </p:sp>
      <p:sp>
        <p:nvSpPr>
          <p:cNvPr id="6" name="灯片编号占位符 5"/>
          <p:cNvSpPr>
            <a:spLocks noGrp="1"/>
          </p:cNvSpPr>
          <p:nvPr>
            <p:ph type="sldNum" sz="quarter" idx="12"/>
          </p:nvPr>
        </p:nvSpPr>
        <p:spPr/>
        <p:txBody>
          <a:bodyPr/>
          <a:lstStyle/>
          <a:p>
            <a:pPr>
              <a:defRPr/>
            </a:pPr>
            <a:fld id="{0B607E3B-C164-426C-9D95-66E661D3A7E6}" type="slidenum">
              <a:rPr lang="en-US" altLang="zh-CN">
                <a:solidFill>
                  <a:srgbClr val="000000"/>
                </a:solidFill>
              </a:rPr>
              <a:pPr>
                <a:defRPr/>
              </a:pPr>
              <a:t>33</a:t>
            </a:fld>
            <a:endParaRPr lang="en-US" altLang="zh-CN">
              <a:solidFill>
                <a:srgbClr val="000000"/>
              </a:solidFill>
            </a:endParaRPr>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3377473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标题 1"/>
          <p:cNvSpPr>
            <a:spLocks noGrp="1"/>
          </p:cNvSpPr>
          <p:nvPr>
            <p:ph type="title"/>
          </p:nvPr>
        </p:nvSpPr>
        <p:spPr>
          <a:xfrm>
            <a:off x="468313" y="333375"/>
            <a:ext cx="8229600" cy="846138"/>
          </a:xfrm>
        </p:spPr>
        <p:txBody>
          <a:bodyPr/>
          <a:lstStyle/>
          <a:p>
            <a:r>
              <a:rPr lang="zh-CN" altLang="en-US" smtClean="0"/>
              <a:t>理解风险中性定价</a:t>
            </a:r>
          </a:p>
        </p:txBody>
      </p:sp>
      <p:sp>
        <p:nvSpPr>
          <p:cNvPr id="172035" name="内容占位符 2"/>
          <p:cNvSpPr>
            <a:spLocks noGrp="1"/>
          </p:cNvSpPr>
          <p:nvPr>
            <p:ph idx="1"/>
          </p:nvPr>
        </p:nvSpPr>
        <p:spPr>
          <a:xfrm>
            <a:off x="539750" y="1125538"/>
            <a:ext cx="8229600" cy="4530725"/>
          </a:xfrm>
        </p:spPr>
        <p:txBody>
          <a:bodyPr/>
          <a:lstStyle/>
          <a:p>
            <a:pPr>
              <a:buClr>
                <a:srgbClr val="28571F"/>
              </a:buClr>
            </a:pPr>
            <a:endParaRPr lang="en-US" altLang="zh-CN" smtClean="0"/>
          </a:p>
          <a:p>
            <a:pPr>
              <a:buClr>
                <a:srgbClr val="28571F"/>
              </a:buClr>
            </a:pPr>
            <a:r>
              <a:rPr lang="zh-CN" altLang="en-US" sz="2600" smtClean="0"/>
              <a:t>假设一种不支付红利股票目前的市价为 </a:t>
            </a:r>
            <a:r>
              <a:rPr lang="en-US" altLang="zh-CN" sz="2600" smtClean="0"/>
              <a:t>10 </a:t>
            </a:r>
            <a:r>
              <a:rPr lang="zh-CN" altLang="en-US" sz="2600" smtClean="0"/>
              <a:t>元，我们知道在 </a:t>
            </a:r>
            <a:r>
              <a:rPr lang="en-US" altLang="zh-CN" sz="2600" smtClean="0"/>
              <a:t>3 </a:t>
            </a:r>
            <a:r>
              <a:rPr lang="zh-CN" altLang="en-US" sz="2600" smtClean="0"/>
              <a:t>个月后，该股票价格要么是 </a:t>
            </a:r>
            <a:r>
              <a:rPr lang="en-US" altLang="zh-CN" sz="2600" smtClean="0"/>
              <a:t>11 </a:t>
            </a:r>
            <a:r>
              <a:rPr lang="zh-CN" altLang="en-US" sz="2600" smtClean="0"/>
              <a:t>元，要么是 </a:t>
            </a:r>
            <a:r>
              <a:rPr lang="en-US" altLang="zh-CN" sz="2600" smtClean="0"/>
              <a:t>9 </a:t>
            </a:r>
            <a:r>
              <a:rPr lang="zh-CN" altLang="en-US" sz="2600" smtClean="0"/>
              <a:t>元。现在我们要找出一份 </a:t>
            </a:r>
            <a:r>
              <a:rPr lang="en-US" altLang="zh-CN" sz="2600" smtClean="0"/>
              <a:t>3 </a:t>
            </a:r>
            <a:r>
              <a:rPr lang="zh-CN" altLang="en-US" sz="2600" smtClean="0"/>
              <a:t>个月期协议价格为 </a:t>
            </a:r>
            <a:r>
              <a:rPr lang="en-US" altLang="zh-CN" sz="2600" smtClean="0"/>
              <a:t>10.5 </a:t>
            </a:r>
            <a:r>
              <a:rPr lang="zh-CN" altLang="en-US" sz="2600" smtClean="0"/>
              <a:t>元的该股票欧式看涨期权的价值。</a:t>
            </a:r>
            <a:endParaRPr lang="en-US" altLang="zh-CN" sz="2600" smtClean="0"/>
          </a:p>
          <a:p>
            <a:pPr>
              <a:buClr>
                <a:srgbClr val="28571F"/>
              </a:buClr>
            </a:pPr>
            <a:endParaRPr lang="zh-CN" altLang="en-US" sz="2600" smtClean="0"/>
          </a:p>
          <a:p>
            <a:pPr>
              <a:buClr>
                <a:srgbClr val="28571F"/>
              </a:buClr>
            </a:pPr>
            <a:r>
              <a:rPr lang="zh-CN" altLang="en-US" sz="2600" smtClean="0"/>
              <a:t>由于欧式期权不会提前执行，其价值取决于 </a:t>
            </a:r>
            <a:r>
              <a:rPr lang="en-US" altLang="zh-CN" sz="2600" smtClean="0"/>
              <a:t>3 </a:t>
            </a:r>
            <a:r>
              <a:rPr lang="zh-CN" altLang="en-US" sz="2600" smtClean="0"/>
              <a:t>个月后股票的市价。若 </a:t>
            </a:r>
            <a:r>
              <a:rPr lang="en-US" altLang="zh-CN" sz="2600" smtClean="0"/>
              <a:t>3 </a:t>
            </a:r>
            <a:r>
              <a:rPr lang="zh-CN" altLang="en-US" sz="2600" smtClean="0"/>
              <a:t>个月后该股票价格等于 </a:t>
            </a:r>
            <a:r>
              <a:rPr lang="en-US" altLang="zh-CN" sz="2600" smtClean="0"/>
              <a:t>11 </a:t>
            </a:r>
            <a:r>
              <a:rPr lang="zh-CN" altLang="en-US" sz="2600" smtClean="0"/>
              <a:t>元，则该期权价值为 </a:t>
            </a:r>
            <a:r>
              <a:rPr lang="en-US" altLang="zh-CN" sz="2600" smtClean="0"/>
              <a:t>0.5 </a:t>
            </a:r>
            <a:r>
              <a:rPr lang="zh-CN" altLang="en-US" sz="2600" smtClean="0"/>
              <a:t>元；若 </a:t>
            </a:r>
            <a:r>
              <a:rPr lang="en-US" altLang="zh-CN" sz="2600" smtClean="0"/>
              <a:t>3 </a:t>
            </a:r>
            <a:r>
              <a:rPr lang="zh-CN" altLang="en-US" sz="2600" smtClean="0"/>
              <a:t>个月后该股票价格等于 </a:t>
            </a:r>
            <a:r>
              <a:rPr lang="en-US" altLang="zh-CN" sz="2600" smtClean="0"/>
              <a:t>9 </a:t>
            </a:r>
            <a:r>
              <a:rPr lang="zh-CN" altLang="en-US" sz="2600" smtClean="0"/>
              <a:t>元，则该期权价值为 </a:t>
            </a:r>
            <a:r>
              <a:rPr lang="en-US" altLang="zh-CN" sz="2600" smtClean="0"/>
              <a:t>0 </a:t>
            </a:r>
            <a:r>
              <a:rPr lang="zh-CN" altLang="en-US" sz="2600" smtClean="0"/>
              <a:t>。</a:t>
            </a:r>
          </a:p>
        </p:txBody>
      </p:sp>
      <p:sp>
        <p:nvSpPr>
          <p:cNvPr id="6" name="灯片编号占位符 5"/>
          <p:cNvSpPr>
            <a:spLocks noGrp="1"/>
          </p:cNvSpPr>
          <p:nvPr>
            <p:ph type="sldNum" sz="quarter" idx="12"/>
          </p:nvPr>
        </p:nvSpPr>
        <p:spPr/>
        <p:txBody>
          <a:bodyPr/>
          <a:lstStyle/>
          <a:p>
            <a:pPr>
              <a:defRPr/>
            </a:pPr>
            <a:fld id="{CD9EB081-CE04-4A88-8458-CBD7A0408A0F}" type="slidenum">
              <a:rPr lang="en-US" altLang="zh-CN">
                <a:solidFill>
                  <a:srgbClr val="000000"/>
                </a:solidFill>
              </a:rPr>
              <a:pPr>
                <a:defRPr/>
              </a:pPr>
              <a:t>34</a:t>
            </a:fld>
            <a:endParaRPr lang="en-US" altLang="zh-CN">
              <a:solidFill>
                <a:srgbClr val="000000"/>
              </a:solidFill>
            </a:endParaRPr>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906282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标题 1"/>
          <p:cNvSpPr>
            <a:spLocks noGrp="1"/>
          </p:cNvSpPr>
          <p:nvPr>
            <p:ph type="title"/>
          </p:nvPr>
        </p:nvSpPr>
        <p:spPr>
          <a:xfrm>
            <a:off x="468313" y="333375"/>
            <a:ext cx="8229600" cy="846138"/>
          </a:xfrm>
        </p:spPr>
        <p:txBody>
          <a:bodyPr/>
          <a:lstStyle/>
          <a:p>
            <a:endParaRPr lang="zh-CN" altLang="en-US" smtClean="0"/>
          </a:p>
        </p:txBody>
      </p:sp>
      <p:sp>
        <p:nvSpPr>
          <p:cNvPr id="3" name="内容占位符 2"/>
          <p:cNvSpPr>
            <a:spLocks noGrp="1"/>
          </p:cNvSpPr>
          <p:nvPr>
            <p:ph idx="1"/>
          </p:nvPr>
        </p:nvSpPr>
        <p:spPr>
          <a:xfrm>
            <a:off x="468313" y="1196975"/>
            <a:ext cx="8229600" cy="4530725"/>
          </a:xfrm>
        </p:spPr>
        <p:txBody>
          <a:bodyPr>
            <a:normAutofit fontScale="85000" lnSpcReduction="10000"/>
          </a:bodyPr>
          <a:lstStyle/>
          <a:p>
            <a:pPr>
              <a:defRPr/>
            </a:pPr>
            <a:endParaRPr lang="en-US" altLang="zh-CN" dirty="0" smtClean="0">
              <a:solidFill>
                <a:schemeClr val="tx1">
                  <a:lumMod val="85000"/>
                  <a:lumOff val="15000"/>
                </a:schemeClr>
              </a:solidFill>
            </a:endParaRPr>
          </a:p>
          <a:p>
            <a:pPr>
              <a:defRPr/>
            </a:pPr>
            <a:r>
              <a:rPr lang="zh-CN" altLang="en-US" dirty="0" smtClean="0">
                <a:solidFill>
                  <a:schemeClr val="tx1">
                    <a:lumMod val="85000"/>
                    <a:lumOff val="15000"/>
                  </a:schemeClr>
                </a:solidFill>
              </a:rPr>
              <a:t>为了找出该期权的价值，我们可构建一个由 </a:t>
            </a:r>
            <a:r>
              <a:rPr lang="en-US" altLang="zh-CN" dirty="0" smtClean="0">
                <a:solidFill>
                  <a:schemeClr val="tx1">
                    <a:lumMod val="85000"/>
                    <a:lumOff val="15000"/>
                  </a:schemeClr>
                </a:solidFill>
              </a:rPr>
              <a:t>1 </a:t>
            </a:r>
            <a:r>
              <a:rPr lang="zh-CN" altLang="en-US" dirty="0" smtClean="0">
                <a:solidFill>
                  <a:schemeClr val="tx1">
                    <a:lumMod val="85000"/>
                    <a:lumOff val="15000"/>
                  </a:schemeClr>
                </a:solidFill>
              </a:rPr>
              <a:t>单位看涨期权空头和 ∆ 单位的标的股票多头组成的组合。</a:t>
            </a:r>
          </a:p>
          <a:p>
            <a:pPr>
              <a:defRPr/>
            </a:pPr>
            <a:r>
              <a:rPr lang="zh-CN" altLang="en-US" dirty="0" smtClean="0">
                <a:solidFill>
                  <a:schemeClr val="tx1">
                    <a:lumMod val="85000"/>
                    <a:lumOff val="15000"/>
                  </a:schemeClr>
                </a:solidFill>
              </a:rPr>
              <a:t>若 </a:t>
            </a:r>
            <a:r>
              <a:rPr lang="en-US" altLang="zh-CN" dirty="0" smtClean="0">
                <a:solidFill>
                  <a:schemeClr val="tx1">
                    <a:lumMod val="85000"/>
                    <a:lumOff val="15000"/>
                  </a:schemeClr>
                </a:solidFill>
              </a:rPr>
              <a:t>3 </a:t>
            </a:r>
            <a:r>
              <a:rPr lang="zh-CN" altLang="en-US" dirty="0" smtClean="0">
                <a:solidFill>
                  <a:schemeClr val="tx1">
                    <a:lumMod val="85000"/>
                    <a:lumOff val="15000"/>
                  </a:schemeClr>
                </a:solidFill>
              </a:rPr>
              <a:t>个月后股票价格等于 </a:t>
            </a:r>
            <a:r>
              <a:rPr lang="en-US" altLang="zh-CN" dirty="0" smtClean="0">
                <a:solidFill>
                  <a:schemeClr val="tx1">
                    <a:lumMod val="85000"/>
                    <a:lumOff val="15000"/>
                  </a:schemeClr>
                </a:solidFill>
              </a:rPr>
              <a:t>11 </a:t>
            </a:r>
            <a:r>
              <a:rPr lang="zh-CN" altLang="en-US" dirty="0" smtClean="0">
                <a:solidFill>
                  <a:schemeClr val="tx1">
                    <a:lumMod val="85000"/>
                    <a:lumOff val="15000"/>
                  </a:schemeClr>
                </a:solidFill>
              </a:rPr>
              <a:t>元，该组合价值等于</a:t>
            </a:r>
            <a:r>
              <a:rPr lang="en-US" altLang="zh-CN" dirty="0" smtClean="0">
                <a:solidFill>
                  <a:schemeClr val="tx1">
                    <a:lumMod val="85000"/>
                    <a:lumOff val="15000"/>
                  </a:schemeClr>
                </a:solidFill>
              </a:rPr>
              <a:t>(11∆ − 0.5) </a:t>
            </a:r>
            <a:r>
              <a:rPr lang="zh-CN" altLang="en-US" dirty="0" smtClean="0">
                <a:solidFill>
                  <a:schemeClr val="tx1">
                    <a:lumMod val="85000"/>
                    <a:lumOff val="15000"/>
                  </a:schemeClr>
                </a:solidFill>
              </a:rPr>
              <a:t>元；若 </a:t>
            </a:r>
            <a:r>
              <a:rPr lang="en-US" altLang="zh-CN" dirty="0" smtClean="0">
                <a:solidFill>
                  <a:schemeClr val="tx1">
                    <a:lumMod val="85000"/>
                    <a:lumOff val="15000"/>
                  </a:schemeClr>
                </a:solidFill>
              </a:rPr>
              <a:t>3 </a:t>
            </a:r>
            <a:r>
              <a:rPr lang="zh-CN" altLang="en-US" dirty="0" smtClean="0">
                <a:solidFill>
                  <a:schemeClr val="tx1">
                    <a:lumMod val="85000"/>
                    <a:lumOff val="15000"/>
                  </a:schemeClr>
                </a:solidFill>
              </a:rPr>
              <a:t>个月后该股票价格等于 </a:t>
            </a:r>
            <a:r>
              <a:rPr lang="en-US" altLang="zh-CN" dirty="0" smtClean="0">
                <a:solidFill>
                  <a:schemeClr val="tx1">
                    <a:lumMod val="85000"/>
                    <a:lumOff val="15000"/>
                  </a:schemeClr>
                </a:solidFill>
              </a:rPr>
              <a:t>9 </a:t>
            </a:r>
            <a:r>
              <a:rPr lang="zh-CN" altLang="en-US" dirty="0" smtClean="0">
                <a:solidFill>
                  <a:schemeClr val="tx1">
                    <a:lumMod val="85000"/>
                    <a:lumOff val="15000"/>
                  </a:schemeClr>
                </a:solidFill>
              </a:rPr>
              <a:t>元，该组合价值等于 </a:t>
            </a:r>
            <a:r>
              <a:rPr lang="en-US" altLang="zh-CN" dirty="0" smtClean="0">
                <a:solidFill>
                  <a:schemeClr val="tx1">
                    <a:lumMod val="85000"/>
                    <a:lumOff val="15000"/>
                  </a:schemeClr>
                </a:solidFill>
              </a:rPr>
              <a:t>9∆ </a:t>
            </a:r>
            <a:r>
              <a:rPr lang="zh-CN" altLang="en-US" dirty="0" smtClean="0">
                <a:solidFill>
                  <a:schemeClr val="tx1">
                    <a:lumMod val="85000"/>
                    <a:lumOff val="15000"/>
                  </a:schemeClr>
                </a:solidFill>
              </a:rPr>
              <a:t>元。</a:t>
            </a:r>
          </a:p>
          <a:p>
            <a:pPr>
              <a:defRPr/>
            </a:pPr>
            <a:r>
              <a:rPr lang="zh-CN" altLang="en-US" dirty="0" smtClean="0">
                <a:solidFill>
                  <a:schemeClr val="tx1">
                    <a:lumMod val="85000"/>
                    <a:lumOff val="15000"/>
                  </a:schemeClr>
                </a:solidFill>
              </a:rPr>
              <a:t>由于</a:t>
            </a:r>
          </a:p>
          <a:p>
            <a:pPr>
              <a:buFontTx/>
              <a:buNone/>
              <a:defRPr/>
            </a:pPr>
            <a:r>
              <a:rPr lang="en-US" altLang="zh-CN" dirty="0" smtClean="0">
                <a:solidFill>
                  <a:schemeClr val="tx1">
                    <a:lumMod val="85000"/>
                    <a:lumOff val="15000"/>
                  </a:schemeClr>
                </a:solidFill>
              </a:rPr>
              <a:t>	</a:t>
            </a:r>
            <a:r>
              <a:rPr lang="zh-CN" altLang="en-US" dirty="0" smtClean="0">
                <a:solidFill>
                  <a:schemeClr val="tx1">
                    <a:lumMod val="85000"/>
                    <a:lumOff val="15000"/>
                  </a:schemeClr>
                </a:solidFill>
              </a:rPr>
              <a:t>		        </a:t>
            </a:r>
            <a:r>
              <a:rPr lang="en-US" altLang="zh-CN" dirty="0" smtClean="0">
                <a:solidFill>
                  <a:schemeClr val="tx1">
                    <a:lumMod val="85000"/>
                    <a:lumOff val="15000"/>
                  </a:schemeClr>
                </a:solidFill>
              </a:rPr>
              <a:t>11∆ − 0.5 = 9∆ ⇒ ∆ = 0.25</a:t>
            </a:r>
          </a:p>
          <a:p>
            <a:pPr>
              <a:defRPr/>
            </a:pPr>
            <a:r>
              <a:rPr lang="zh-CN" altLang="en-US" dirty="0" smtClean="0">
                <a:solidFill>
                  <a:schemeClr val="tx1">
                    <a:lumMod val="85000"/>
                    <a:lumOff val="15000"/>
                  </a:schemeClr>
                </a:solidFill>
              </a:rPr>
              <a:t>因此，一个无风险组合应包括 </a:t>
            </a:r>
            <a:r>
              <a:rPr lang="en-US" altLang="zh-CN" dirty="0" smtClean="0">
                <a:solidFill>
                  <a:schemeClr val="tx1">
                    <a:lumMod val="85000"/>
                    <a:lumOff val="15000"/>
                  </a:schemeClr>
                </a:solidFill>
              </a:rPr>
              <a:t>1 </a:t>
            </a:r>
            <a:r>
              <a:rPr lang="zh-CN" altLang="en-US" dirty="0" smtClean="0">
                <a:solidFill>
                  <a:schemeClr val="tx1">
                    <a:lumMod val="85000"/>
                    <a:lumOff val="15000"/>
                  </a:schemeClr>
                </a:solidFill>
              </a:rPr>
              <a:t>份看涨期权空头和</a:t>
            </a:r>
            <a:r>
              <a:rPr lang="en-US" altLang="zh-CN" dirty="0" smtClean="0">
                <a:solidFill>
                  <a:schemeClr val="tx1">
                    <a:lumMod val="85000"/>
                    <a:lumOff val="15000"/>
                  </a:schemeClr>
                </a:solidFill>
              </a:rPr>
              <a:t>0.25 </a:t>
            </a:r>
            <a:r>
              <a:rPr lang="zh-CN" altLang="en-US" dirty="0" smtClean="0">
                <a:solidFill>
                  <a:schemeClr val="tx1">
                    <a:lumMod val="85000"/>
                    <a:lumOff val="15000"/>
                  </a:schemeClr>
                </a:solidFill>
              </a:rPr>
              <a:t>股标的股票。无论 </a:t>
            </a:r>
            <a:r>
              <a:rPr lang="en-US" altLang="zh-CN" dirty="0" smtClean="0">
                <a:solidFill>
                  <a:schemeClr val="tx1">
                    <a:lumMod val="85000"/>
                    <a:lumOff val="15000"/>
                  </a:schemeClr>
                </a:solidFill>
              </a:rPr>
              <a:t>3 </a:t>
            </a:r>
            <a:r>
              <a:rPr lang="zh-CN" altLang="en-US" dirty="0" smtClean="0">
                <a:solidFill>
                  <a:schemeClr val="tx1">
                    <a:lumMod val="85000"/>
                    <a:lumOff val="15000"/>
                  </a:schemeClr>
                </a:solidFill>
              </a:rPr>
              <a:t>个月后股票价格等于 </a:t>
            </a:r>
            <a:r>
              <a:rPr lang="en-US" altLang="zh-CN" dirty="0" smtClean="0">
                <a:solidFill>
                  <a:schemeClr val="tx1">
                    <a:lumMod val="85000"/>
                    <a:lumOff val="15000"/>
                  </a:schemeClr>
                </a:solidFill>
              </a:rPr>
              <a:t>11 </a:t>
            </a:r>
            <a:r>
              <a:rPr lang="zh-CN" altLang="en-US" dirty="0" smtClean="0">
                <a:solidFill>
                  <a:schemeClr val="tx1">
                    <a:lumMod val="85000"/>
                    <a:lumOff val="15000"/>
                  </a:schemeClr>
                </a:solidFill>
              </a:rPr>
              <a:t>元还是 </a:t>
            </a:r>
            <a:r>
              <a:rPr lang="en-US" altLang="zh-CN" dirty="0" smtClean="0">
                <a:solidFill>
                  <a:schemeClr val="tx1">
                    <a:lumMod val="85000"/>
                    <a:lumOff val="15000"/>
                  </a:schemeClr>
                </a:solidFill>
              </a:rPr>
              <a:t>9 </a:t>
            </a:r>
            <a:r>
              <a:rPr lang="zh-CN" altLang="en-US" dirty="0" smtClean="0">
                <a:solidFill>
                  <a:schemeClr val="tx1">
                    <a:lumMod val="85000"/>
                    <a:lumOff val="15000"/>
                  </a:schemeClr>
                </a:solidFill>
              </a:rPr>
              <a:t>元，该组合价值都将等于 </a:t>
            </a:r>
            <a:r>
              <a:rPr lang="en-US" altLang="zh-CN" dirty="0" smtClean="0">
                <a:solidFill>
                  <a:schemeClr val="tx1">
                    <a:lumMod val="85000"/>
                    <a:lumOff val="15000"/>
                  </a:schemeClr>
                </a:solidFill>
              </a:rPr>
              <a:t>2.25 </a:t>
            </a:r>
            <a:r>
              <a:rPr lang="zh-CN" altLang="en-US" dirty="0" smtClean="0">
                <a:solidFill>
                  <a:schemeClr val="tx1">
                    <a:lumMod val="85000"/>
                    <a:lumOff val="15000"/>
                  </a:schemeClr>
                </a:solidFill>
              </a:rPr>
              <a:t>元。</a:t>
            </a:r>
            <a:endParaRPr lang="zh-CN" altLang="en-US" dirty="0">
              <a:solidFill>
                <a:schemeClr val="tx1">
                  <a:lumMod val="85000"/>
                  <a:lumOff val="15000"/>
                </a:schemeClr>
              </a:solidFill>
            </a:endParaRPr>
          </a:p>
        </p:txBody>
      </p:sp>
      <p:sp>
        <p:nvSpPr>
          <p:cNvPr id="6" name="灯片编号占位符 5"/>
          <p:cNvSpPr>
            <a:spLocks noGrp="1"/>
          </p:cNvSpPr>
          <p:nvPr>
            <p:ph type="sldNum" sz="quarter" idx="12"/>
          </p:nvPr>
        </p:nvSpPr>
        <p:spPr/>
        <p:txBody>
          <a:bodyPr/>
          <a:lstStyle/>
          <a:p>
            <a:pPr>
              <a:defRPr/>
            </a:pPr>
            <a:fld id="{C7AC5333-27B9-4A4B-8238-6E46DBF538C3}" type="slidenum">
              <a:rPr lang="en-US" altLang="zh-CN">
                <a:solidFill>
                  <a:srgbClr val="000000"/>
                </a:solidFill>
              </a:rPr>
              <a:pPr>
                <a:defRPr/>
              </a:pPr>
              <a:t>35</a:t>
            </a:fld>
            <a:endParaRPr lang="en-US" altLang="zh-CN">
              <a:solidFill>
                <a:srgbClr val="000000"/>
              </a:solidFill>
            </a:endParaRPr>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306631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标题 1"/>
          <p:cNvSpPr>
            <a:spLocks noGrp="1"/>
          </p:cNvSpPr>
          <p:nvPr>
            <p:ph type="title"/>
          </p:nvPr>
        </p:nvSpPr>
        <p:spPr>
          <a:xfrm>
            <a:off x="468313" y="333375"/>
            <a:ext cx="8229600" cy="846138"/>
          </a:xfrm>
        </p:spPr>
        <p:txBody>
          <a:bodyPr/>
          <a:lstStyle/>
          <a:p>
            <a:endParaRPr lang="zh-CN" altLang="en-US" smtClean="0"/>
          </a:p>
        </p:txBody>
      </p:sp>
      <p:sp>
        <p:nvSpPr>
          <p:cNvPr id="3" name="内容占位符 2"/>
          <p:cNvSpPr>
            <a:spLocks noGrp="1"/>
          </p:cNvSpPr>
          <p:nvPr>
            <p:ph idx="1"/>
          </p:nvPr>
        </p:nvSpPr>
        <p:spPr>
          <a:xfrm>
            <a:off x="468313" y="1125538"/>
            <a:ext cx="8229600" cy="4530725"/>
          </a:xfrm>
        </p:spPr>
        <p:txBody>
          <a:bodyPr>
            <a:normAutofit fontScale="92500" lnSpcReduction="10000"/>
          </a:bodyPr>
          <a:lstStyle/>
          <a:p>
            <a:pPr>
              <a:defRPr/>
            </a:pPr>
            <a:endParaRPr lang="en-US" altLang="zh-CN" dirty="0" smtClean="0">
              <a:solidFill>
                <a:schemeClr val="tx1">
                  <a:lumMod val="85000"/>
                  <a:lumOff val="15000"/>
                </a:schemeClr>
              </a:solidFill>
            </a:endParaRPr>
          </a:p>
          <a:p>
            <a:pPr>
              <a:defRPr/>
            </a:pPr>
            <a:r>
              <a:rPr lang="zh-CN" altLang="en-US" dirty="0" smtClean="0">
                <a:solidFill>
                  <a:schemeClr val="tx1">
                    <a:lumMod val="85000"/>
                    <a:lumOff val="15000"/>
                  </a:schemeClr>
                </a:solidFill>
              </a:rPr>
              <a:t>假设现在的无风险年利率为 </a:t>
            </a:r>
            <a:r>
              <a:rPr lang="en-US" altLang="zh-CN" dirty="0" smtClean="0">
                <a:solidFill>
                  <a:schemeClr val="tx1">
                    <a:lumMod val="85000"/>
                    <a:lumOff val="15000"/>
                  </a:schemeClr>
                </a:solidFill>
              </a:rPr>
              <a:t>10% </a:t>
            </a:r>
            <a:r>
              <a:rPr lang="zh-CN" altLang="en-US" dirty="0" smtClean="0">
                <a:solidFill>
                  <a:schemeClr val="tx1">
                    <a:lumMod val="85000"/>
                    <a:lumOff val="15000"/>
                  </a:schemeClr>
                </a:solidFill>
              </a:rPr>
              <a:t>，则该组合现值为</a:t>
            </a:r>
          </a:p>
          <a:p>
            <a:pPr lvl="3">
              <a:defRPr/>
            </a:pPr>
            <a:endParaRPr lang="zh-CN" altLang="en-US" dirty="0" smtClean="0">
              <a:solidFill>
                <a:schemeClr val="tx1">
                  <a:lumMod val="85000"/>
                  <a:lumOff val="15000"/>
                </a:schemeClr>
              </a:solidFill>
            </a:endParaRPr>
          </a:p>
          <a:p>
            <a:pPr>
              <a:buFontTx/>
              <a:buNone/>
              <a:defRPr/>
            </a:pPr>
            <a:r>
              <a:rPr lang="zh-CN" altLang="en-US" dirty="0" smtClean="0">
                <a:solidFill>
                  <a:schemeClr val="tx1">
                    <a:lumMod val="85000"/>
                    <a:lumOff val="15000"/>
                  </a:schemeClr>
                </a:solidFill>
              </a:rPr>
              <a:t>			</a:t>
            </a:r>
            <a:endParaRPr lang="en-US" altLang="zh-CN" dirty="0" smtClean="0">
              <a:solidFill>
                <a:schemeClr val="tx1">
                  <a:lumMod val="85000"/>
                  <a:lumOff val="15000"/>
                </a:schemeClr>
              </a:solidFill>
            </a:endParaRPr>
          </a:p>
          <a:p>
            <a:pPr>
              <a:defRPr/>
            </a:pPr>
            <a:r>
              <a:rPr lang="zh-CN" altLang="en-US" dirty="0" smtClean="0">
                <a:solidFill>
                  <a:schemeClr val="tx1">
                    <a:lumMod val="85000"/>
                    <a:lumOff val="15000"/>
                  </a:schemeClr>
                </a:solidFill>
              </a:rPr>
              <a:t>因此</a:t>
            </a:r>
          </a:p>
          <a:p>
            <a:pPr>
              <a:buFontTx/>
              <a:buNone/>
              <a:defRPr/>
            </a:pPr>
            <a:r>
              <a:rPr lang="en-US" altLang="zh-CN" dirty="0" smtClean="0">
                <a:solidFill>
                  <a:schemeClr val="tx1">
                    <a:lumMod val="85000"/>
                    <a:lumOff val="15000"/>
                  </a:schemeClr>
                </a:solidFill>
              </a:rPr>
              <a:t>	</a:t>
            </a:r>
            <a:r>
              <a:rPr lang="zh-CN" altLang="en-US" dirty="0" smtClean="0">
                <a:solidFill>
                  <a:schemeClr val="tx1">
                    <a:lumMod val="85000"/>
                    <a:lumOff val="15000"/>
                  </a:schemeClr>
                </a:solidFill>
              </a:rPr>
              <a:t>		</a:t>
            </a:r>
          </a:p>
          <a:p>
            <a:pPr lvl="4">
              <a:buClr>
                <a:schemeClr val="accent6">
                  <a:lumMod val="75000"/>
                </a:schemeClr>
              </a:buClr>
              <a:defRPr/>
            </a:pPr>
            <a:endParaRPr lang="zh-CN" altLang="en-US" dirty="0" smtClean="0">
              <a:solidFill>
                <a:schemeClr val="tx1">
                  <a:lumMod val="85000"/>
                  <a:lumOff val="15000"/>
                </a:schemeClr>
              </a:solidFill>
            </a:endParaRPr>
          </a:p>
          <a:p>
            <a:pPr>
              <a:defRPr/>
            </a:pPr>
            <a:r>
              <a:rPr lang="zh-CN" altLang="en-US" dirty="0" smtClean="0">
                <a:solidFill>
                  <a:schemeClr val="tx1">
                    <a:lumMod val="85000"/>
                    <a:lumOff val="15000"/>
                  </a:schemeClr>
                </a:solidFill>
              </a:rPr>
              <a:t>这就是说，该看涨期权的价值应为 </a:t>
            </a:r>
            <a:r>
              <a:rPr lang="en-US" altLang="zh-CN" dirty="0" smtClean="0">
                <a:solidFill>
                  <a:schemeClr val="tx1">
                    <a:lumMod val="85000"/>
                    <a:lumOff val="15000"/>
                  </a:schemeClr>
                </a:solidFill>
              </a:rPr>
              <a:t>0.31 </a:t>
            </a:r>
            <a:r>
              <a:rPr lang="zh-CN" altLang="en-US" dirty="0" smtClean="0">
                <a:solidFill>
                  <a:schemeClr val="tx1">
                    <a:lumMod val="85000"/>
                    <a:lumOff val="15000"/>
                  </a:schemeClr>
                </a:solidFill>
              </a:rPr>
              <a:t>元，否则就会存在无风险套利机会。</a:t>
            </a:r>
            <a:endParaRPr lang="zh-CN" altLang="en-US" dirty="0">
              <a:solidFill>
                <a:schemeClr val="tx1">
                  <a:lumMod val="85000"/>
                  <a:lumOff val="15000"/>
                </a:schemeClr>
              </a:solidFill>
            </a:endParaRPr>
          </a:p>
        </p:txBody>
      </p:sp>
      <p:sp>
        <p:nvSpPr>
          <p:cNvPr id="6" name="灯片编号占位符 5"/>
          <p:cNvSpPr>
            <a:spLocks noGrp="1"/>
          </p:cNvSpPr>
          <p:nvPr>
            <p:ph type="sldNum" sz="quarter" idx="12"/>
          </p:nvPr>
        </p:nvSpPr>
        <p:spPr/>
        <p:txBody>
          <a:bodyPr/>
          <a:lstStyle/>
          <a:p>
            <a:pPr>
              <a:defRPr/>
            </a:pPr>
            <a:fld id="{4BE80759-5A21-4C86-B247-A38C73386F5D}" type="slidenum">
              <a:rPr lang="en-US" altLang="zh-CN">
                <a:solidFill>
                  <a:srgbClr val="000000"/>
                </a:solidFill>
              </a:rPr>
              <a:pPr>
                <a:defRPr/>
              </a:pPr>
              <a:t>36</a:t>
            </a:fld>
            <a:endParaRPr lang="en-US" altLang="zh-CN">
              <a:solidFill>
                <a:srgbClr val="000000"/>
              </a:solidFill>
            </a:endParaRPr>
          </a:p>
        </p:txBody>
      </p:sp>
      <p:graphicFrame>
        <p:nvGraphicFramePr>
          <p:cNvPr id="174085" name="对象 7"/>
          <p:cNvGraphicFramePr>
            <a:graphicFrameLocks noChangeAspect="1"/>
          </p:cNvGraphicFramePr>
          <p:nvPr/>
        </p:nvGraphicFramePr>
        <p:xfrm>
          <a:off x="3357563" y="2643188"/>
          <a:ext cx="2643187" cy="460375"/>
        </p:xfrm>
        <a:graphic>
          <a:graphicData uri="http://schemas.openxmlformats.org/presentationml/2006/ole">
            <mc:AlternateContent xmlns:mc="http://schemas.openxmlformats.org/markup-compatibility/2006">
              <mc:Choice xmlns:v="urn:schemas-microsoft-com:vml" Requires="v">
                <p:oleObj spid="_x0000_s229406" name="Equation" r:id="rId3" imgW="1167893" imgH="203112" progId="Equation.DSMT4">
                  <p:embed/>
                </p:oleObj>
              </mc:Choice>
              <mc:Fallback>
                <p:oleObj name="Equation" r:id="rId3" imgW="1167893"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2643188"/>
                        <a:ext cx="2643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086" name="对象 8"/>
          <p:cNvGraphicFramePr>
            <a:graphicFrameLocks noChangeAspect="1"/>
          </p:cNvGraphicFramePr>
          <p:nvPr/>
        </p:nvGraphicFramePr>
        <p:xfrm>
          <a:off x="1719263" y="3771900"/>
          <a:ext cx="5776912" cy="474663"/>
        </p:xfrm>
        <a:graphic>
          <a:graphicData uri="http://schemas.openxmlformats.org/presentationml/2006/ole">
            <mc:AlternateContent xmlns:mc="http://schemas.openxmlformats.org/markup-compatibility/2006">
              <mc:Choice xmlns:v="urn:schemas-microsoft-com:vml" Requires="v">
                <p:oleObj spid="_x0000_s229407" name="Equation" r:id="rId5" imgW="2628720" imgH="215640" progId="Equation.DSMT4">
                  <p:embed/>
                </p:oleObj>
              </mc:Choice>
              <mc:Fallback>
                <p:oleObj name="Equation" r:id="rId5" imgW="2628720" imgH="215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9263" y="3771900"/>
                        <a:ext cx="57769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026799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标题 1"/>
          <p:cNvSpPr>
            <a:spLocks noGrp="1"/>
          </p:cNvSpPr>
          <p:nvPr>
            <p:ph type="title"/>
          </p:nvPr>
        </p:nvSpPr>
        <p:spPr>
          <a:xfrm>
            <a:off x="468313" y="333375"/>
            <a:ext cx="8229600" cy="846138"/>
          </a:xfrm>
        </p:spPr>
        <p:txBody>
          <a:bodyPr/>
          <a:lstStyle/>
          <a:p>
            <a:endParaRPr lang="zh-CN" altLang="en-US" smtClean="0"/>
          </a:p>
        </p:txBody>
      </p:sp>
      <p:sp>
        <p:nvSpPr>
          <p:cNvPr id="3" name="内容占位符 2"/>
          <p:cNvSpPr>
            <a:spLocks noGrp="1"/>
          </p:cNvSpPr>
          <p:nvPr>
            <p:ph idx="1"/>
          </p:nvPr>
        </p:nvSpPr>
        <p:spPr>
          <a:xfrm>
            <a:off x="250825" y="1125538"/>
            <a:ext cx="8497888" cy="4530725"/>
          </a:xfrm>
        </p:spPr>
        <p:txBody>
          <a:bodyPr>
            <a:normAutofit/>
          </a:bodyPr>
          <a:lstStyle/>
          <a:p>
            <a:pPr>
              <a:buFontTx/>
              <a:buNone/>
              <a:defRPr/>
            </a:pPr>
            <a:endParaRPr lang="en-US" altLang="zh-CN" dirty="0" smtClean="0">
              <a:solidFill>
                <a:schemeClr val="tx1">
                  <a:lumMod val="85000"/>
                  <a:lumOff val="15000"/>
                </a:schemeClr>
              </a:solidFill>
            </a:endParaRPr>
          </a:p>
          <a:p>
            <a:pPr>
              <a:defRPr/>
            </a:pPr>
            <a:r>
              <a:rPr lang="zh-CN" altLang="en-US" sz="2600" dirty="0" smtClean="0">
                <a:solidFill>
                  <a:schemeClr val="tx1">
                    <a:lumMod val="85000"/>
                    <a:lumOff val="15000"/>
                  </a:schemeClr>
                </a:solidFill>
              </a:rPr>
              <a:t>可以看出，在确定期权价值时，我们并不需要知道股票价格在真实世界中上涨到 </a:t>
            </a:r>
            <a:r>
              <a:rPr lang="en-US" altLang="zh-CN" sz="2600" dirty="0" smtClean="0">
                <a:solidFill>
                  <a:schemeClr val="tx1">
                    <a:lumMod val="85000"/>
                    <a:lumOff val="15000"/>
                  </a:schemeClr>
                </a:solidFill>
              </a:rPr>
              <a:t>11 </a:t>
            </a:r>
            <a:r>
              <a:rPr lang="zh-CN" altLang="en-US" sz="2600" dirty="0" smtClean="0">
                <a:solidFill>
                  <a:schemeClr val="tx1">
                    <a:lumMod val="85000"/>
                    <a:lumOff val="15000"/>
                  </a:schemeClr>
                </a:solidFill>
              </a:rPr>
              <a:t>元的概率和下降到 </a:t>
            </a:r>
            <a:r>
              <a:rPr lang="en-US" altLang="zh-CN" sz="2600" dirty="0" smtClean="0">
                <a:solidFill>
                  <a:schemeClr val="tx1">
                    <a:lumMod val="85000"/>
                    <a:lumOff val="15000"/>
                  </a:schemeClr>
                </a:solidFill>
              </a:rPr>
              <a:t>9 </a:t>
            </a:r>
            <a:r>
              <a:rPr lang="zh-CN" altLang="en-US" sz="2600" dirty="0" smtClean="0">
                <a:solidFill>
                  <a:schemeClr val="tx1">
                    <a:lumMod val="85000"/>
                    <a:lumOff val="15000"/>
                  </a:schemeClr>
                </a:solidFill>
              </a:rPr>
              <a:t>元的概率。</a:t>
            </a:r>
            <a:endParaRPr lang="en-US" altLang="zh-CN" sz="2600" dirty="0" smtClean="0">
              <a:solidFill>
                <a:schemeClr val="tx1">
                  <a:lumMod val="85000"/>
                  <a:lumOff val="15000"/>
                </a:schemeClr>
              </a:solidFill>
            </a:endParaRPr>
          </a:p>
          <a:p>
            <a:pPr>
              <a:defRPr/>
            </a:pPr>
            <a:endParaRPr lang="en-US" altLang="zh-CN" sz="2600" dirty="0" smtClean="0">
              <a:solidFill>
                <a:schemeClr val="tx1">
                  <a:lumMod val="85000"/>
                  <a:lumOff val="15000"/>
                </a:schemeClr>
              </a:solidFill>
            </a:endParaRPr>
          </a:p>
          <a:p>
            <a:pPr>
              <a:defRPr/>
            </a:pPr>
            <a:r>
              <a:rPr lang="zh-CN" altLang="en-US" sz="2600" dirty="0" smtClean="0">
                <a:solidFill>
                  <a:srgbClr val="0000FF"/>
                </a:solidFill>
              </a:rPr>
              <a:t>也就是说，在</a:t>
            </a:r>
            <a:r>
              <a:rPr lang="zh-CN" altLang="en-US" sz="2600" dirty="0" smtClean="0">
                <a:solidFill>
                  <a:srgbClr val="FF0000"/>
                </a:solidFill>
                <a:latin typeface="Adobe 黑体 Std R" pitchFamily="34" charset="-122"/>
                <a:ea typeface="Adobe 黑体 Std R" pitchFamily="34" charset="-122"/>
              </a:rPr>
              <a:t>可复制和无套利条件</a:t>
            </a:r>
            <a:r>
              <a:rPr lang="zh-CN" altLang="en-US" sz="2600" dirty="0" smtClean="0">
                <a:solidFill>
                  <a:srgbClr val="0000FF"/>
                </a:solidFill>
              </a:rPr>
              <a:t>下为期权定价时，我们并不需要了解真实世界中股票未来价格的期望值，而期望值的确定正与投资者的主观风险偏好相联系</a:t>
            </a:r>
            <a:r>
              <a:rPr lang="zh-CN" altLang="en-US" sz="2600" dirty="0">
                <a:solidFill>
                  <a:srgbClr val="0070C0"/>
                </a:solidFill>
              </a:rPr>
              <a:t>。</a:t>
            </a:r>
            <a:endParaRPr lang="en-US" altLang="zh-CN" sz="2600" dirty="0" smtClean="0">
              <a:solidFill>
                <a:srgbClr val="0070C0"/>
              </a:solidFill>
            </a:endParaRPr>
          </a:p>
          <a:p>
            <a:pPr>
              <a:defRPr/>
            </a:pPr>
            <a:endParaRPr lang="zh-CN" altLang="en-US" sz="2600" dirty="0" smtClean="0">
              <a:solidFill>
                <a:srgbClr val="FF0000"/>
              </a:solidFill>
            </a:endParaRPr>
          </a:p>
          <a:p>
            <a:pPr>
              <a:defRPr/>
            </a:pPr>
            <a:r>
              <a:rPr lang="zh-CN" altLang="en-US" sz="2600" dirty="0" smtClean="0">
                <a:solidFill>
                  <a:schemeClr val="tx1">
                    <a:lumMod val="85000"/>
                    <a:lumOff val="15000"/>
                  </a:schemeClr>
                </a:solidFill>
              </a:rPr>
              <a:t>因此我们可以在</a:t>
            </a:r>
            <a:r>
              <a:rPr lang="zh-CN" altLang="en-US" sz="2600" dirty="0" smtClean="0">
                <a:solidFill>
                  <a:srgbClr val="FF0000"/>
                </a:solidFill>
                <a:latin typeface="Adobe 黑体 Std R" pitchFamily="34" charset="-122"/>
                <a:ea typeface="Adobe 黑体 Std R" pitchFamily="34" charset="-122"/>
              </a:rPr>
              <a:t>假设</a:t>
            </a:r>
            <a:r>
              <a:rPr lang="zh-CN" altLang="en-US" sz="2600" dirty="0" smtClean="0">
                <a:solidFill>
                  <a:schemeClr val="tx1">
                    <a:lumMod val="85000"/>
                    <a:lumOff val="15000"/>
                  </a:schemeClr>
                </a:solidFill>
              </a:rPr>
              <a:t>风险中性的前提下为期权定价。</a:t>
            </a:r>
            <a:endParaRPr lang="zh-CN" altLang="en-US" sz="2600" dirty="0">
              <a:solidFill>
                <a:schemeClr val="tx1">
                  <a:lumMod val="85000"/>
                  <a:lumOff val="15000"/>
                </a:schemeClr>
              </a:solidFill>
            </a:endParaRPr>
          </a:p>
        </p:txBody>
      </p:sp>
      <p:sp>
        <p:nvSpPr>
          <p:cNvPr id="6" name="灯片编号占位符 5"/>
          <p:cNvSpPr>
            <a:spLocks noGrp="1"/>
          </p:cNvSpPr>
          <p:nvPr>
            <p:ph type="sldNum" sz="quarter" idx="12"/>
          </p:nvPr>
        </p:nvSpPr>
        <p:spPr/>
        <p:txBody>
          <a:bodyPr/>
          <a:lstStyle/>
          <a:p>
            <a:pPr>
              <a:defRPr/>
            </a:pPr>
            <a:fld id="{AACB8283-A2C3-403E-972D-7057C2C425B4}" type="slidenum">
              <a:rPr lang="en-US" altLang="zh-CN">
                <a:solidFill>
                  <a:srgbClr val="000000"/>
                </a:solidFill>
              </a:rPr>
              <a:pPr>
                <a:defRPr/>
              </a:pPr>
              <a:t>37</a:t>
            </a:fld>
            <a:endParaRPr lang="en-US" altLang="zh-CN">
              <a:solidFill>
                <a:srgbClr val="000000"/>
              </a:solidFill>
            </a:endParaRPr>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2526077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标题 1"/>
          <p:cNvSpPr>
            <a:spLocks noGrp="1"/>
          </p:cNvSpPr>
          <p:nvPr>
            <p:ph type="title"/>
          </p:nvPr>
        </p:nvSpPr>
        <p:spPr>
          <a:xfrm>
            <a:off x="468313" y="333375"/>
            <a:ext cx="8229600" cy="846138"/>
          </a:xfrm>
        </p:spPr>
        <p:txBody>
          <a:bodyPr/>
          <a:lstStyle/>
          <a:p>
            <a:r>
              <a:rPr lang="zh-CN" altLang="en-US" smtClean="0"/>
              <a:t>概率、期望值和风险厌恶</a:t>
            </a:r>
          </a:p>
        </p:txBody>
      </p:sp>
      <p:sp>
        <p:nvSpPr>
          <p:cNvPr id="176131" name="内容占位符 2"/>
          <p:cNvSpPr>
            <a:spLocks noGrp="1"/>
          </p:cNvSpPr>
          <p:nvPr>
            <p:ph idx="1"/>
          </p:nvPr>
        </p:nvSpPr>
        <p:spPr>
          <a:xfrm>
            <a:off x="468313" y="1196975"/>
            <a:ext cx="8229600" cy="5184775"/>
          </a:xfrm>
        </p:spPr>
        <p:txBody>
          <a:bodyPr/>
          <a:lstStyle/>
          <a:p>
            <a:pPr>
              <a:buClr>
                <a:srgbClr val="28571F"/>
              </a:buClr>
            </a:pPr>
            <a:endParaRPr lang="en-US" altLang="zh-CN" smtClean="0"/>
          </a:p>
          <a:p>
            <a:pPr>
              <a:buClr>
                <a:srgbClr val="28571F"/>
              </a:buClr>
            </a:pPr>
            <a:r>
              <a:rPr lang="zh-CN" altLang="en-US" sz="2600" smtClean="0"/>
              <a:t>投资者厌恶风险程度、股票的预期收益率和股票升跌概率之间的联系：</a:t>
            </a:r>
          </a:p>
          <a:p>
            <a:pPr lvl="1"/>
            <a:r>
              <a:rPr lang="zh-CN" altLang="en-US" sz="2200" smtClean="0"/>
              <a:t>在风险中性测度下无风险利率为 </a:t>
            </a:r>
            <a:r>
              <a:rPr lang="en-US" altLang="zh-CN" sz="2200" smtClean="0"/>
              <a:t>10% </a:t>
            </a:r>
            <a:r>
              <a:rPr lang="zh-CN" altLang="en-US" sz="2200" smtClean="0"/>
              <a:t>，则股票上升概率 </a:t>
            </a:r>
            <a:r>
              <a:rPr lang="en-US" altLang="zh-CN" sz="2200" i="1" smtClean="0"/>
              <a:t>p</a:t>
            </a:r>
            <a:r>
              <a:rPr lang="zh-CN" altLang="en-US" sz="2200" smtClean="0"/>
              <a:t>为</a:t>
            </a:r>
          </a:p>
          <a:p>
            <a:pPr>
              <a:buClr>
                <a:srgbClr val="28571F"/>
              </a:buClr>
              <a:buFontTx/>
              <a:buNone/>
            </a:pPr>
            <a:r>
              <a:rPr lang="zh-CN" altLang="en-US" sz="2200" smtClean="0"/>
              <a:t>				</a:t>
            </a:r>
          </a:p>
          <a:p>
            <a:pPr lvl="1"/>
            <a:endParaRPr lang="en-US" altLang="zh-CN" sz="2200" smtClean="0"/>
          </a:p>
          <a:p>
            <a:pPr lvl="1"/>
            <a:r>
              <a:rPr lang="zh-CN" altLang="en-US" sz="2200" smtClean="0"/>
              <a:t>若现实测度下股票预期收益率为 </a:t>
            </a:r>
            <a:r>
              <a:rPr lang="en-US" altLang="zh-CN" sz="2200" smtClean="0"/>
              <a:t>15% </a:t>
            </a:r>
            <a:r>
              <a:rPr lang="zh-CN" altLang="en-US" sz="2200" smtClean="0"/>
              <a:t>，则股票上升概率</a:t>
            </a:r>
            <a:r>
              <a:rPr lang="en-US" altLang="zh-CN" sz="2200" i="1" smtClean="0"/>
              <a:t>p</a:t>
            </a:r>
            <a:r>
              <a:rPr lang="zh-CN" altLang="en-US" sz="2200" smtClean="0"/>
              <a:t>为</a:t>
            </a:r>
            <a:endParaRPr lang="en-US" altLang="zh-CN" sz="2200" smtClean="0"/>
          </a:p>
          <a:p>
            <a:pPr lvl="1"/>
            <a:endParaRPr lang="en-US" altLang="zh-CN" smtClean="0"/>
          </a:p>
          <a:p>
            <a:pPr>
              <a:buClr>
                <a:srgbClr val="28571F"/>
              </a:buClr>
            </a:pPr>
            <a:endParaRPr lang="en-US" altLang="zh-CN" sz="2600" smtClean="0"/>
          </a:p>
          <a:p>
            <a:pPr>
              <a:buClr>
                <a:srgbClr val="28571F"/>
              </a:buClr>
            </a:pPr>
            <a:r>
              <a:rPr lang="zh-CN" altLang="en-US" sz="2600" smtClean="0"/>
              <a:t>注：等价测度</a:t>
            </a:r>
          </a:p>
        </p:txBody>
      </p:sp>
      <p:sp>
        <p:nvSpPr>
          <p:cNvPr id="6" name="灯片编号占位符 5"/>
          <p:cNvSpPr>
            <a:spLocks noGrp="1"/>
          </p:cNvSpPr>
          <p:nvPr>
            <p:ph type="sldNum" sz="quarter" idx="12"/>
          </p:nvPr>
        </p:nvSpPr>
        <p:spPr/>
        <p:txBody>
          <a:bodyPr/>
          <a:lstStyle/>
          <a:p>
            <a:pPr>
              <a:defRPr/>
            </a:pPr>
            <a:fld id="{D61E3A21-938B-46F1-A221-3C800DF03CCD}" type="slidenum">
              <a:rPr lang="en-US" altLang="zh-CN">
                <a:solidFill>
                  <a:srgbClr val="000000"/>
                </a:solidFill>
              </a:rPr>
              <a:pPr>
                <a:defRPr/>
              </a:pPr>
              <a:t>38</a:t>
            </a:fld>
            <a:endParaRPr lang="en-US" altLang="zh-CN">
              <a:solidFill>
                <a:srgbClr val="000000"/>
              </a:solidFill>
            </a:endParaRPr>
          </a:p>
        </p:txBody>
      </p:sp>
      <p:graphicFrame>
        <p:nvGraphicFramePr>
          <p:cNvPr id="176133" name="对象 7"/>
          <p:cNvGraphicFramePr>
            <a:graphicFrameLocks noChangeAspect="1"/>
          </p:cNvGraphicFramePr>
          <p:nvPr/>
        </p:nvGraphicFramePr>
        <p:xfrm>
          <a:off x="2014538" y="3190875"/>
          <a:ext cx="5410200" cy="546100"/>
        </p:xfrm>
        <a:graphic>
          <a:graphicData uri="http://schemas.openxmlformats.org/presentationml/2006/ole">
            <mc:AlternateContent xmlns:mc="http://schemas.openxmlformats.org/markup-compatibility/2006">
              <mc:Choice xmlns:v="urn:schemas-microsoft-com:vml" Requires="v">
                <p:oleObj spid="_x0000_s230430" name="Equation" r:id="rId3" imgW="3022560" imgH="304560" progId="Equation.DSMT4">
                  <p:embed/>
                </p:oleObj>
              </mc:Choice>
              <mc:Fallback>
                <p:oleObj name="Equation" r:id="rId3" imgW="3022560" imgH="3045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538" y="3190875"/>
                        <a:ext cx="54102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6134" name="对象 8"/>
          <p:cNvGraphicFramePr>
            <a:graphicFrameLocks noChangeAspect="1"/>
          </p:cNvGraphicFramePr>
          <p:nvPr/>
        </p:nvGraphicFramePr>
        <p:xfrm>
          <a:off x="1908175" y="4652963"/>
          <a:ext cx="5478463" cy="546100"/>
        </p:xfrm>
        <a:graphic>
          <a:graphicData uri="http://schemas.openxmlformats.org/presentationml/2006/ole">
            <mc:AlternateContent xmlns:mc="http://schemas.openxmlformats.org/markup-compatibility/2006">
              <mc:Choice xmlns:v="urn:schemas-microsoft-com:vml" Requires="v">
                <p:oleObj spid="_x0000_s230431" name="Equation" r:id="rId5" imgW="3060360" imgH="304560" progId="Equation.DSMT4">
                  <p:embed/>
                </p:oleObj>
              </mc:Choice>
              <mc:Fallback>
                <p:oleObj name="Equation" r:id="rId5" imgW="3060360" imgH="3045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4652963"/>
                        <a:ext cx="547846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2720878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lIns="90488" tIns="44450" rIns="90488" bIns="44450">
            <a:normAutofit fontScale="90000"/>
          </a:bodyPr>
          <a:lstStyle/>
          <a:p>
            <a:pPr eaLnBrk="1" hangingPunct="1">
              <a:defRPr/>
            </a:pPr>
            <a:r>
              <a:rPr lang="en-US" dirty="0">
                <a:latin typeface="Times New Roman" pitchFamily="18" charset="0"/>
                <a:cs typeface="Times New Roman" pitchFamily="18" charset="0"/>
              </a:rPr>
              <a:t>Valuing a Forward Contract with Risk-Neutral Valuation</a:t>
            </a:r>
          </a:p>
        </p:txBody>
      </p:sp>
      <p:sp>
        <p:nvSpPr>
          <p:cNvPr id="22531" name="Rectangle 3"/>
          <p:cNvSpPr>
            <a:spLocks noGrp="1" noChangeArrowheads="1"/>
          </p:cNvSpPr>
          <p:nvPr>
            <p:ph idx="1"/>
          </p:nvPr>
        </p:nvSpPr>
        <p:spPr>
          <a:xfrm>
            <a:off x="1043608" y="1988840"/>
            <a:ext cx="7562230" cy="4142085"/>
          </a:xfrm>
        </p:spPr>
        <p:txBody>
          <a:bodyPr lIns="90488" tIns="44450" rIns="90488" bIns="44450"/>
          <a:lstStyle/>
          <a:p>
            <a:pPr eaLnBrk="1" hangingPunct="1"/>
            <a:r>
              <a:rPr lang="en-US" altLang="zh-CN" dirty="0" smtClean="0">
                <a:latin typeface="Adobe Jenson Pro" pitchFamily="18" charset="0"/>
                <a:cs typeface="Arial" charset="0"/>
              </a:rPr>
              <a:t>Payoff is </a:t>
            </a:r>
            <a:r>
              <a:rPr lang="en-US" altLang="zh-CN" i="1" dirty="0" smtClean="0">
                <a:latin typeface="Adobe Jenson Pro" pitchFamily="18" charset="0"/>
                <a:cs typeface="Arial" charset="0"/>
              </a:rPr>
              <a:t>S</a:t>
            </a:r>
            <a:r>
              <a:rPr lang="en-US" altLang="zh-CN" i="1" baseline="-25000" dirty="0" smtClean="0">
                <a:latin typeface="Adobe Jenson Pro" pitchFamily="18" charset="0"/>
                <a:cs typeface="Arial" charset="0"/>
              </a:rPr>
              <a:t>T </a:t>
            </a:r>
            <a:r>
              <a:rPr lang="en-US" altLang="zh-CN" i="1" dirty="0" smtClean="0">
                <a:latin typeface="Adobe Jenson Pro" pitchFamily="18" charset="0"/>
                <a:cs typeface="Arial" charset="0"/>
              </a:rPr>
              <a:t>– K</a:t>
            </a:r>
          </a:p>
          <a:p>
            <a:pPr eaLnBrk="1" hangingPunct="1"/>
            <a:r>
              <a:rPr lang="en-US" altLang="zh-CN" dirty="0" smtClean="0">
                <a:latin typeface="Adobe Jenson Pro" pitchFamily="18" charset="0"/>
                <a:cs typeface="Arial" charset="0"/>
              </a:rPr>
              <a:t>Expected payoff in a risk-neutral world is </a:t>
            </a:r>
            <a:r>
              <a:rPr lang="en-US" altLang="zh-CN" i="1" dirty="0" smtClean="0">
                <a:latin typeface="Adobe Jenson Pro" pitchFamily="18" charset="0"/>
                <a:cs typeface="Arial" charset="0"/>
              </a:rPr>
              <a:t>S</a:t>
            </a:r>
            <a:r>
              <a:rPr lang="en-US" altLang="zh-CN" baseline="-25000" dirty="0" smtClean="0">
                <a:latin typeface="Adobe Jenson Pro" pitchFamily="18" charset="0"/>
                <a:cs typeface="Arial" charset="0"/>
              </a:rPr>
              <a:t>0</a:t>
            </a:r>
            <a:r>
              <a:rPr lang="en-US" altLang="zh-CN" i="1" dirty="0" smtClean="0">
                <a:latin typeface="Adobe Jenson Pro" pitchFamily="18" charset="0"/>
                <a:cs typeface="Arial" charset="0"/>
              </a:rPr>
              <a:t>e</a:t>
            </a:r>
            <a:r>
              <a:rPr lang="en-US" altLang="zh-CN" i="1" baseline="30000" dirty="0" smtClean="0">
                <a:latin typeface="Adobe Jenson Pro" pitchFamily="18" charset="0"/>
                <a:cs typeface="Arial" charset="0"/>
              </a:rPr>
              <a:t>rT </a:t>
            </a:r>
            <a:r>
              <a:rPr lang="en-US" altLang="zh-CN" i="1" dirty="0" smtClean="0">
                <a:latin typeface="Adobe Jenson Pro" pitchFamily="18" charset="0"/>
                <a:cs typeface="Arial" charset="0"/>
              </a:rPr>
              <a:t>–</a:t>
            </a:r>
            <a:r>
              <a:rPr lang="en-US" altLang="zh-CN" i="1" baseline="30000" dirty="0" smtClean="0">
                <a:latin typeface="Adobe Jenson Pro" pitchFamily="18" charset="0"/>
                <a:cs typeface="Arial" charset="0"/>
              </a:rPr>
              <a:t> </a:t>
            </a:r>
            <a:r>
              <a:rPr lang="en-US" altLang="zh-CN" i="1" dirty="0" smtClean="0">
                <a:latin typeface="Adobe Jenson Pro" pitchFamily="18" charset="0"/>
                <a:cs typeface="Arial" charset="0"/>
              </a:rPr>
              <a:t>K</a:t>
            </a:r>
          </a:p>
          <a:p>
            <a:pPr eaLnBrk="1" hangingPunct="1"/>
            <a:r>
              <a:rPr lang="en-US" altLang="zh-CN" dirty="0" smtClean="0">
                <a:latin typeface="Adobe Jenson Pro" pitchFamily="18" charset="0"/>
                <a:cs typeface="Arial" charset="0"/>
              </a:rPr>
              <a:t>Present value of expected payoff is</a:t>
            </a:r>
          </a:p>
          <a:p>
            <a:pPr eaLnBrk="1" hangingPunct="1">
              <a:buFont typeface="Wingdings" pitchFamily="2" charset="2"/>
              <a:buNone/>
            </a:pPr>
            <a:r>
              <a:rPr lang="en-US" altLang="zh-CN" dirty="0" smtClean="0">
                <a:latin typeface="Adobe Jenson Pro" pitchFamily="18" charset="0"/>
                <a:cs typeface="Arial" charset="0"/>
              </a:rPr>
              <a:t>		    </a:t>
            </a:r>
            <a:r>
              <a:rPr lang="en-US" altLang="zh-CN" i="1" dirty="0" smtClean="0">
                <a:latin typeface="Adobe Jenson Pro" pitchFamily="18" charset="0"/>
                <a:cs typeface="Arial" charset="0"/>
              </a:rPr>
              <a:t>e</a:t>
            </a:r>
            <a:r>
              <a:rPr lang="en-US" altLang="zh-CN" i="1" baseline="30000" dirty="0" smtClean="0">
                <a:latin typeface="Adobe Jenson Pro" pitchFamily="18" charset="0"/>
                <a:cs typeface="Arial" charset="0"/>
              </a:rPr>
              <a:t>-</a:t>
            </a:r>
            <a:r>
              <a:rPr lang="en-US" altLang="zh-CN" i="1" baseline="30000" dirty="0" err="1" smtClean="0">
                <a:latin typeface="Adobe Jenson Pro" pitchFamily="18" charset="0"/>
                <a:cs typeface="Arial" charset="0"/>
              </a:rPr>
              <a:t>rT</a:t>
            </a:r>
            <a:r>
              <a:rPr lang="en-US" altLang="zh-CN" dirty="0" smtClean="0">
                <a:latin typeface="Adobe Jenson Pro" pitchFamily="18" charset="0"/>
                <a:cs typeface="Arial" charset="0"/>
              </a:rPr>
              <a:t>[</a:t>
            </a:r>
            <a:r>
              <a:rPr lang="en-US" altLang="zh-CN" i="1" dirty="0" smtClean="0">
                <a:latin typeface="Adobe Jenson Pro" pitchFamily="18" charset="0"/>
                <a:cs typeface="Arial" charset="0"/>
              </a:rPr>
              <a:t>S</a:t>
            </a:r>
            <a:r>
              <a:rPr lang="en-US" altLang="zh-CN" baseline="-25000" dirty="0" smtClean="0">
                <a:latin typeface="Adobe Jenson Pro" pitchFamily="18" charset="0"/>
                <a:cs typeface="Arial" charset="0"/>
              </a:rPr>
              <a:t>0</a:t>
            </a:r>
            <a:r>
              <a:rPr lang="en-US" altLang="zh-CN" i="1" dirty="0" smtClean="0">
                <a:latin typeface="Adobe Jenson Pro" pitchFamily="18" charset="0"/>
                <a:cs typeface="Arial" charset="0"/>
              </a:rPr>
              <a:t>e</a:t>
            </a:r>
            <a:r>
              <a:rPr lang="en-US" altLang="zh-CN" i="1" baseline="30000" dirty="0" smtClean="0">
                <a:latin typeface="Adobe Jenson Pro" pitchFamily="18" charset="0"/>
                <a:cs typeface="Arial" charset="0"/>
              </a:rPr>
              <a:t>rT </a:t>
            </a:r>
            <a:r>
              <a:rPr lang="en-US" altLang="zh-CN" i="1" dirty="0" smtClean="0">
                <a:latin typeface="Adobe Jenson Pro" pitchFamily="18" charset="0"/>
                <a:cs typeface="Arial" charset="0"/>
              </a:rPr>
              <a:t>–</a:t>
            </a:r>
            <a:r>
              <a:rPr lang="en-US" altLang="zh-CN" i="1" baseline="30000" dirty="0" smtClean="0">
                <a:latin typeface="Adobe Jenson Pro" pitchFamily="18" charset="0"/>
                <a:cs typeface="Arial" charset="0"/>
              </a:rPr>
              <a:t> </a:t>
            </a:r>
            <a:r>
              <a:rPr lang="en-US" altLang="zh-CN" i="1" dirty="0" smtClean="0">
                <a:latin typeface="Adobe Jenson Pro" pitchFamily="18" charset="0"/>
                <a:cs typeface="Arial" charset="0"/>
              </a:rPr>
              <a:t>K</a:t>
            </a:r>
            <a:r>
              <a:rPr lang="en-US" altLang="zh-CN" dirty="0" smtClean="0">
                <a:latin typeface="Adobe Jenson Pro" pitchFamily="18" charset="0"/>
                <a:cs typeface="Arial" charset="0"/>
              </a:rPr>
              <a:t>]=</a:t>
            </a:r>
            <a:r>
              <a:rPr lang="en-US" altLang="zh-CN" i="1" dirty="0" smtClean="0">
                <a:latin typeface="Adobe Jenson Pro" pitchFamily="18" charset="0"/>
                <a:cs typeface="Arial" charset="0"/>
              </a:rPr>
              <a:t>S</a:t>
            </a:r>
            <a:r>
              <a:rPr lang="en-US" altLang="zh-CN" baseline="-25000" dirty="0" smtClean="0">
                <a:latin typeface="Adobe Jenson Pro" pitchFamily="18" charset="0"/>
                <a:cs typeface="Arial" charset="0"/>
              </a:rPr>
              <a:t>0</a:t>
            </a:r>
            <a:r>
              <a:rPr lang="en-US" altLang="zh-CN" i="1" dirty="0" smtClean="0">
                <a:latin typeface="Adobe Jenson Pro" pitchFamily="18" charset="0"/>
                <a:cs typeface="Arial" charset="0"/>
              </a:rPr>
              <a:t> – </a:t>
            </a:r>
            <a:r>
              <a:rPr lang="en-US" altLang="zh-CN" i="1" dirty="0" err="1" smtClean="0">
                <a:latin typeface="Adobe Jenson Pro" pitchFamily="18" charset="0"/>
                <a:cs typeface="Arial" charset="0"/>
              </a:rPr>
              <a:t>Ke</a:t>
            </a:r>
            <a:r>
              <a:rPr lang="en-US" altLang="zh-CN" i="1" baseline="30000" dirty="0" err="1" smtClean="0">
                <a:latin typeface="Adobe Jenson Pro" pitchFamily="18" charset="0"/>
                <a:cs typeface="Arial" charset="0"/>
              </a:rPr>
              <a:t>-rT</a:t>
            </a:r>
            <a:endParaRPr lang="en-US" altLang="zh-CN" i="1" baseline="30000" dirty="0" smtClean="0">
              <a:latin typeface="Adobe Jenson Pro" pitchFamily="18" charset="0"/>
              <a:cs typeface="Arial" charset="0"/>
            </a:endParaRPr>
          </a:p>
        </p:txBody>
      </p:sp>
      <p:sp>
        <p:nvSpPr>
          <p:cNvPr id="3" name="页脚占位符 2"/>
          <p:cNvSpPr>
            <a:spLocks noGrp="1"/>
          </p:cNvSpPr>
          <p:nvPr>
            <p:ph type="ftr" sz="quarter" idx="11"/>
          </p:nvPr>
        </p:nvSpPr>
        <p:spPr/>
        <p:txBody>
          <a:bodyPr/>
          <a:lstStyle/>
          <a:p>
            <a:pPr>
              <a:defRPr/>
            </a:pPr>
            <a:r>
              <a:rPr lang="en-US" altLang="zh-CN" smtClean="0">
                <a:solidFill>
                  <a:srgbClr val="000000"/>
                </a:solidFill>
              </a:rPr>
              <a:t>Copyright © 2014 Zhenlong Zheng</a:t>
            </a:r>
            <a:endParaRPr lang="zh-CN" altLang="en-US" dirty="0">
              <a:solidFill>
                <a:srgbClr val="000000"/>
              </a:solidFill>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B5AD35C8-3EE1-4EFC-8BB3-3108D026A820}" type="slidenum">
              <a:rPr kumimoji="0" lang="en-US" altLang="en-US" sz="1400" smtClean="0"/>
              <a:pPr eaLnBrk="1" hangingPunct="1"/>
              <a:t>39</a:t>
            </a:fld>
            <a:endParaRPr kumimoji="0" lang="en-US" altLang="en-US" sz="1400" smtClean="0"/>
          </a:p>
        </p:txBody>
      </p:sp>
    </p:spTree>
    <p:extLst>
      <p:ext uri="{BB962C8B-B14F-4D97-AF65-F5344CB8AC3E}">
        <p14:creationId xmlns:p14="http://schemas.microsoft.com/office/powerpoint/2010/main" val="37356225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250825" y="1341438"/>
            <a:ext cx="8447088" cy="5111750"/>
          </a:xfrm>
        </p:spPr>
        <p:txBody>
          <a:bodyPr>
            <a:normAutofit fontScale="77500" lnSpcReduction="20000"/>
          </a:bodyPr>
          <a:lstStyle/>
          <a:p>
            <a:pPr lvl="1">
              <a:defRPr/>
            </a:pPr>
            <a:r>
              <a:rPr lang="zh-CN" altLang="en-US" sz="3400" dirty="0" smtClean="0">
                <a:solidFill>
                  <a:schemeClr val="tx1">
                    <a:lumMod val="85000"/>
                    <a:lumOff val="15000"/>
                  </a:schemeClr>
                </a:solidFill>
              </a:rPr>
              <a:t>股票价格的对数服从普通布朗运动，特定时刻的股票价格服从对数正态分布。</a:t>
            </a:r>
            <a:endParaRPr lang="en-US" altLang="zh-CN" sz="3400" dirty="0" smtClean="0">
              <a:solidFill>
                <a:schemeClr val="tx1">
                  <a:lumMod val="85000"/>
                  <a:lumOff val="15000"/>
                </a:schemeClr>
              </a:solidFill>
            </a:endParaRPr>
          </a:p>
          <a:p>
            <a:pPr>
              <a:defRPr/>
            </a:pPr>
            <a:endParaRPr lang="en-US" altLang="zh-CN" dirty="0" smtClean="0">
              <a:solidFill>
                <a:schemeClr val="tx1">
                  <a:lumMod val="85000"/>
                  <a:lumOff val="15000"/>
                </a:schemeClr>
              </a:solidFill>
            </a:endParaRPr>
          </a:p>
          <a:p>
            <a:pPr>
              <a:defRPr/>
            </a:pPr>
            <a:endParaRPr lang="en-US" altLang="zh-CN" dirty="0" smtClean="0">
              <a:solidFill>
                <a:schemeClr val="tx1">
                  <a:lumMod val="85000"/>
                  <a:lumOff val="15000"/>
                </a:schemeClr>
              </a:solidFill>
            </a:endParaRPr>
          </a:p>
          <a:p>
            <a:pPr>
              <a:defRPr/>
            </a:pPr>
            <a:endParaRPr lang="en-US" altLang="zh-CN" dirty="0" smtClean="0">
              <a:solidFill>
                <a:schemeClr val="tx1">
                  <a:lumMod val="85000"/>
                  <a:lumOff val="15000"/>
                </a:schemeClr>
              </a:solidFill>
            </a:endParaRPr>
          </a:p>
          <a:p>
            <a:pPr>
              <a:defRPr/>
            </a:pPr>
            <a:endParaRPr lang="en-US" altLang="zh-CN" dirty="0" smtClean="0">
              <a:solidFill>
                <a:schemeClr val="tx1">
                  <a:lumMod val="85000"/>
                  <a:lumOff val="15000"/>
                </a:schemeClr>
              </a:solidFill>
            </a:endParaRPr>
          </a:p>
          <a:p>
            <a:pPr>
              <a:defRPr/>
            </a:pPr>
            <a:endParaRPr lang="en-US" altLang="zh-CN" dirty="0" smtClean="0">
              <a:solidFill>
                <a:schemeClr val="tx1">
                  <a:lumMod val="85000"/>
                  <a:lumOff val="15000"/>
                </a:schemeClr>
              </a:solidFill>
            </a:endParaRPr>
          </a:p>
          <a:p>
            <a:pPr>
              <a:defRPr/>
            </a:pPr>
            <a:endParaRPr lang="en-US" altLang="zh-CN" dirty="0" smtClean="0">
              <a:solidFill>
                <a:schemeClr val="tx1">
                  <a:lumMod val="85000"/>
                  <a:lumOff val="15000"/>
                </a:schemeClr>
              </a:solidFill>
            </a:endParaRPr>
          </a:p>
          <a:p>
            <a:pPr>
              <a:defRPr/>
            </a:pPr>
            <a:endParaRPr lang="en-US" altLang="zh-CN" dirty="0" smtClean="0">
              <a:solidFill>
                <a:schemeClr val="tx1">
                  <a:lumMod val="85000"/>
                  <a:lumOff val="15000"/>
                </a:schemeClr>
              </a:solidFill>
            </a:endParaRPr>
          </a:p>
          <a:p>
            <a:pPr lvl="1">
              <a:defRPr/>
            </a:pPr>
            <a:r>
              <a:rPr lang="zh-CN" altLang="en-US" dirty="0" smtClean="0">
                <a:solidFill>
                  <a:schemeClr val="tx1">
                    <a:lumMod val="85000"/>
                    <a:lumOff val="15000"/>
                  </a:schemeClr>
                </a:solidFill>
              </a:rPr>
              <a:t> </a:t>
            </a:r>
            <a:r>
              <a:rPr lang="en-US" altLang="zh-CN" sz="3400" dirty="0">
                <a:solidFill>
                  <a:schemeClr val="tx1">
                    <a:lumMod val="85000"/>
                    <a:lumOff val="15000"/>
                  </a:schemeClr>
                </a:solidFill>
              </a:rPr>
              <a:t>µ </a:t>
            </a:r>
            <a:r>
              <a:rPr lang="zh-CN" altLang="en-US" sz="3400" dirty="0">
                <a:solidFill>
                  <a:schemeClr val="tx1">
                    <a:lumMod val="85000"/>
                    <a:lumOff val="15000"/>
                  </a:schemeClr>
                </a:solidFill>
              </a:rPr>
              <a:t>是 ∆</a:t>
            </a:r>
            <a:r>
              <a:rPr lang="en-US" altLang="zh-CN" sz="3400" dirty="0">
                <a:solidFill>
                  <a:schemeClr val="tx1">
                    <a:lumMod val="85000"/>
                    <a:lumOff val="15000"/>
                  </a:schemeClr>
                </a:solidFill>
              </a:rPr>
              <a:t>t </a:t>
            </a:r>
            <a:r>
              <a:rPr lang="zh-CN" altLang="en-US" sz="3400" dirty="0">
                <a:solidFill>
                  <a:schemeClr val="tx1">
                    <a:lumMod val="85000"/>
                    <a:lumOff val="15000"/>
                  </a:schemeClr>
                </a:solidFill>
              </a:rPr>
              <a:t>时间内股票价格百分比的年化预期收益率</a:t>
            </a:r>
            <a:r>
              <a:rPr lang="zh-CN" altLang="en-US" sz="3400" dirty="0" smtClean="0">
                <a:solidFill>
                  <a:schemeClr val="tx1">
                    <a:lumMod val="85000"/>
                    <a:lumOff val="15000"/>
                  </a:schemeClr>
                </a:solidFill>
              </a:rPr>
              <a:t>。</a:t>
            </a:r>
            <a:endParaRPr lang="en-US" altLang="zh-CN" sz="3400" dirty="0" smtClean="0">
              <a:solidFill>
                <a:schemeClr val="tx1">
                  <a:lumMod val="85000"/>
                  <a:lumOff val="15000"/>
                </a:schemeClr>
              </a:solidFill>
            </a:endParaRPr>
          </a:p>
          <a:p>
            <a:pPr lvl="1">
              <a:defRPr/>
            </a:pPr>
            <a:endParaRPr lang="en-US" altLang="zh-CN" sz="3100" dirty="0">
              <a:solidFill>
                <a:schemeClr val="tx1">
                  <a:lumMod val="85000"/>
                  <a:lumOff val="15000"/>
                </a:schemeClr>
              </a:solidFill>
            </a:endParaRPr>
          </a:p>
          <a:p>
            <a:pPr>
              <a:buFontTx/>
              <a:buNone/>
              <a:defRPr/>
            </a:pPr>
            <a:r>
              <a:rPr lang="zh-CN" altLang="en-US" sz="3900" dirty="0" smtClean="0">
                <a:solidFill>
                  <a:schemeClr val="tx1">
                    <a:lumMod val="85000"/>
                    <a:lumOff val="15000"/>
                  </a:schemeClr>
                </a:solidFill>
              </a:rPr>
              <a:t>（</a:t>
            </a:r>
            <a:r>
              <a:rPr lang="en-US" altLang="zh-CN" sz="3900" dirty="0" smtClean="0">
                <a:solidFill>
                  <a:schemeClr val="tx1">
                    <a:lumMod val="85000"/>
                    <a:lumOff val="15000"/>
                  </a:schemeClr>
                </a:solidFill>
              </a:rPr>
              <a:t>2</a:t>
            </a:r>
            <a:r>
              <a:rPr lang="zh-CN" altLang="en-US" sz="3900" dirty="0" smtClean="0">
                <a:solidFill>
                  <a:schemeClr val="tx1">
                    <a:lumMod val="85000"/>
                    <a:lumOff val="15000"/>
                  </a:schemeClr>
                </a:solidFill>
              </a:rPr>
              <a:t>）</a:t>
            </a:r>
            <a:r>
              <a:rPr lang="zh-CN" altLang="zh-CN" sz="3900" dirty="0">
                <a:solidFill>
                  <a:schemeClr val="tx1">
                    <a:lumMod val="85000"/>
                    <a:lumOff val="15000"/>
                  </a:schemeClr>
                </a:solidFill>
              </a:rPr>
              <a:t>在几何布朗运动</a:t>
            </a:r>
            <a:r>
              <a:rPr lang="zh-CN" altLang="zh-CN" sz="3900" dirty="0" smtClean="0">
                <a:solidFill>
                  <a:schemeClr val="tx1">
                    <a:lumMod val="85000"/>
                    <a:lumOff val="15000"/>
                  </a:schemeClr>
                </a:solidFill>
              </a:rPr>
              <a:t>下</a:t>
            </a:r>
            <a:r>
              <a:rPr lang="en-US" altLang="zh-CN" sz="3200" i="1" dirty="0" smtClean="0">
                <a:solidFill>
                  <a:schemeClr val="tx1">
                    <a:lumMod val="85000"/>
                    <a:lumOff val="15000"/>
                  </a:schemeClr>
                </a:solidFill>
              </a:rPr>
              <a:t>St</a:t>
            </a:r>
            <a:r>
              <a:rPr lang="zh-CN" altLang="zh-CN" sz="3900" dirty="0" smtClean="0">
                <a:solidFill>
                  <a:schemeClr val="tx1">
                    <a:lumMod val="85000"/>
                    <a:lumOff val="15000"/>
                  </a:schemeClr>
                </a:solidFill>
              </a:rPr>
              <a:t>是非</a:t>
            </a:r>
            <a:r>
              <a:rPr lang="zh-CN" altLang="zh-CN" sz="3900" dirty="0">
                <a:solidFill>
                  <a:schemeClr val="tx1">
                    <a:lumMod val="85000"/>
                    <a:lumOff val="15000"/>
                  </a:schemeClr>
                </a:solidFill>
              </a:rPr>
              <a:t>负的，符合有限责任</a:t>
            </a:r>
            <a:r>
              <a:rPr lang="zh-CN" altLang="zh-CN" sz="3900" dirty="0" smtClean="0">
                <a:solidFill>
                  <a:schemeClr val="tx1">
                    <a:lumMod val="85000"/>
                    <a:lumOff val="15000"/>
                  </a:schemeClr>
                </a:solidFill>
              </a:rPr>
              <a:t>原则</a:t>
            </a:r>
            <a:endParaRPr lang="zh-CN" altLang="en-US" sz="3900" dirty="0">
              <a:solidFill>
                <a:schemeClr val="tx1">
                  <a:lumMod val="85000"/>
                  <a:lumOff val="15000"/>
                </a:schemeClr>
              </a:solidFill>
            </a:endParaRPr>
          </a:p>
          <a:p>
            <a:pPr>
              <a:buFontTx/>
              <a:buNone/>
              <a:defRPr/>
            </a:pPr>
            <a:endParaRPr lang="zh-CN" altLang="en-US" dirty="0">
              <a:solidFill>
                <a:schemeClr val="tx1">
                  <a:lumMod val="85000"/>
                  <a:lumOff val="15000"/>
                </a:schemeClr>
              </a:solidFill>
            </a:endParaRPr>
          </a:p>
        </p:txBody>
      </p:sp>
      <p:sp>
        <p:nvSpPr>
          <p:cNvPr id="6" name="灯片编号占位符 5"/>
          <p:cNvSpPr>
            <a:spLocks noGrp="1"/>
          </p:cNvSpPr>
          <p:nvPr>
            <p:ph type="sldNum" sz="quarter" idx="12"/>
          </p:nvPr>
        </p:nvSpPr>
        <p:spPr/>
        <p:txBody>
          <a:bodyPr/>
          <a:lstStyle/>
          <a:p>
            <a:pPr>
              <a:defRPr/>
            </a:pPr>
            <a:fld id="{838B6DEE-8C78-478A-B611-8F4C2935DBC0}" type="slidenum">
              <a:rPr lang="en-US" altLang="zh-CN">
                <a:solidFill>
                  <a:srgbClr val="000000"/>
                </a:solidFill>
              </a:rPr>
              <a:pPr>
                <a:defRPr/>
              </a:pPr>
              <a:t>4</a:t>
            </a:fld>
            <a:endParaRPr lang="en-US" altLang="zh-CN">
              <a:solidFill>
                <a:srgbClr val="000000"/>
              </a:solidFill>
            </a:endParaRPr>
          </a:p>
        </p:txBody>
      </p:sp>
      <p:graphicFrame>
        <p:nvGraphicFramePr>
          <p:cNvPr id="148485" name="对象 6"/>
          <p:cNvGraphicFramePr>
            <a:graphicFrameLocks noChangeAspect="1"/>
          </p:cNvGraphicFramePr>
          <p:nvPr/>
        </p:nvGraphicFramePr>
        <p:xfrm>
          <a:off x="2268538" y="1989138"/>
          <a:ext cx="4768850" cy="2693987"/>
        </p:xfrm>
        <a:graphic>
          <a:graphicData uri="http://schemas.openxmlformats.org/presentationml/2006/ole">
            <mc:AlternateContent xmlns:mc="http://schemas.openxmlformats.org/markup-compatibility/2006">
              <mc:Choice xmlns:v="urn:schemas-microsoft-com:vml" Requires="v">
                <p:oleObj spid="_x0000_s222225" name="Equation" r:id="rId3" imgW="2831760" imgH="1600200" progId="Equation.DSMT4">
                  <p:embed/>
                </p:oleObj>
              </mc:Choice>
              <mc:Fallback>
                <p:oleObj name="Equation" r:id="rId3" imgW="2831760" imgH="1600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989138"/>
                        <a:ext cx="476885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425927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CA" altLang="en-US" smtClean="0"/>
              <a:t>Perpetual Derivative</a:t>
            </a:r>
          </a:p>
        </p:txBody>
      </p:sp>
      <p:sp>
        <p:nvSpPr>
          <p:cNvPr id="7" name="Content Placeholder 6"/>
          <p:cNvSpPr>
            <a:spLocks noGrp="1"/>
          </p:cNvSpPr>
          <p:nvPr>
            <p:ph idx="1"/>
          </p:nvPr>
        </p:nvSpPr>
        <p:spPr>
          <a:xfrm>
            <a:off x="685800" y="1268760"/>
            <a:ext cx="7772400" cy="4827240"/>
          </a:xfrm>
        </p:spPr>
        <p:txBody>
          <a:bodyPr/>
          <a:lstStyle/>
          <a:p>
            <a:pPr>
              <a:defRPr/>
            </a:pPr>
            <a:r>
              <a:rPr lang="en-CA" dirty="0" smtClean="0"/>
              <a:t>For a perpetual derivative there is no dependence on time and the differential equation becomes</a:t>
            </a:r>
          </a:p>
          <a:p>
            <a:pPr marL="0" indent="0">
              <a:buFontTx/>
              <a:buNone/>
              <a:defRPr/>
            </a:pPr>
            <a:endParaRPr lang="en-CA" dirty="0" smtClean="0"/>
          </a:p>
          <a:p>
            <a:pPr marL="0" indent="0">
              <a:buFontTx/>
              <a:buNone/>
              <a:defRPr/>
            </a:pPr>
            <a:endParaRPr lang="en-CA" dirty="0" smtClean="0"/>
          </a:p>
          <a:p>
            <a:pPr marL="358775" indent="0">
              <a:buFontTx/>
              <a:buNone/>
              <a:defRPr/>
            </a:pPr>
            <a:r>
              <a:rPr lang="en-US" dirty="0" smtClean="0"/>
              <a:t>A derivative that pays off </a:t>
            </a:r>
            <a:r>
              <a:rPr lang="en-CA" i="1" dirty="0">
                <a:latin typeface="+mj-lt"/>
              </a:rPr>
              <a:t>Q</a:t>
            </a:r>
            <a:r>
              <a:rPr lang="en-CA" dirty="0"/>
              <a:t> when </a:t>
            </a:r>
            <a:r>
              <a:rPr lang="en-CA" i="1" dirty="0">
                <a:latin typeface="+mj-lt"/>
              </a:rPr>
              <a:t>S = </a:t>
            </a:r>
            <a:r>
              <a:rPr lang="en-CA" i="1" dirty="0" smtClean="0">
                <a:latin typeface="+mj-lt"/>
              </a:rPr>
              <a:t>H</a:t>
            </a:r>
            <a:r>
              <a:rPr lang="en-CA" dirty="0" smtClean="0"/>
              <a:t> is    worth </a:t>
            </a:r>
            <a:r>
              <a:rPr lang="en-CA" i="1" dirty="0" smtClean="0">
                <a:latin typeface="+mj-lt"/>
              </a:rPr>
              <a:t>QS/H</a:t>
            </a:r>
            <a:r>
              <a:rPr lang="en-CA" dirty="0" smtClean="0"/>
              <a:t> when </a:t>
            </a:r>
            <a:r>
              <a:rPr lang="en-CA" i="1" dirty="0" smtClean="0">
                <a:latin typeface="+mj-lt"/>
              </a:rPr>
              <a:t>S&lt;H</a:t>
            </a:r>
            <a:r>
              <a:rPr lang="en-CA" dirty="0" smtClean="0"/>
              <a:t> and   </a:t>
            </a:r>
            <a:r>
              <a:rPr lang="en-US" dirty="0" smtClean="0"/>
              <a:t>                  when </a:t>
            </a:r>
            <a:r>
              <a:rPr lang="en-US" i="1" dirty="0" smtClean="0">
                <a:latin typeface="+mj-lt"/>
              </a:rPr>
              <a:t>S&gt;H. </a:t>
            </a:r>
            <a:r>
              <a:rPr lang="en-US" dirty="0" smtClean="0"/>
              <a:t>(These values satisfy the differential equation and the boundary conditions)</a:t>
            </a:r>
            <a:endParaRPr lang="en-CA" dirty="0"/>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3"/>
              </a:buBlip>
              <a:defRPr sz="3200">
                <a:solidFill>
                  <a:schemeClr val="tx1"/>
                </a:solidFill>
                <a:latin typeface="Tahoma" charset="0"/>
              </a:defRPr>
            </a:lvl1pPr>
            <a:lvl2pPr marL="742950" indent="-285750" eaLnBrk="0" hangingPunct="0">
              <a:spcBef>
                <a:spcPct val="20000"/>
              </a:spcBef>
              <a:buSzPct val="75000"/>
              <a:buBlip>
                <a:blip r:embed="rId4"/>
              </a:buBlip>
              <a:defRPr sz="2800">
                <a:solidFill>
                  <a:schemeClr val="tx1"/>
                </a:solidFill>
                <a:latin typeface="Tahoma" charset="0"/>
              </a:defRPr>
            </a:lvl2pPr>
            <a:lvl3pPr marL="1143000" indent="-228600" eaLnBrk="0" hangingPunct="0">
              <a:spcBef>
                <a:spcPct val="20000"/>
              </a:spcBef>
              <a:buChar char="•"/>
              <a:defRPr sz="2400">
                <a:solidFill>
                  <a:schemeClr val="tx1"/>
                </a:solidFill>
                <a:latin typeface="Tahoma" charset="0"/>
              </a:defRPr>
            </a:lvl3pPr>
            <a:lvl4pPr marL="1600200" indent="-228600" eaLnBrk="0" hangingPunct="0">
              <a:spcBef>
                <a:spcPct val="20000"/>
              </a:spcBef>
              <a:buChar char="–"/>
              <a:defRPr sz="2000">
                <a:solidFill>
                  <a:schemeClr val="tx1"/>
                </a:solidFill>
                <a:latin typeface="Tahoma" charset="0"/>
              </a:defRPr>
            </a:lvl4pPr>
            <a:lvl5pPr marL="2057400" indent="-228600" eaLnBrk="0" hangingPunct="0">
              <a:spcBef>
                <a:spcPct val="20000"/>
              </a:spcBef>
              <a:buClr>
                <a:schemeClr val="tx2"/>
              </a:buClr>
              <a:buChar char="–"/>
              <a:defRPr sz="2000">
                <a:solidFill>
                  <a:schemeClr val="tx1"/>
                </a:solidFill>
                <a:latin typeface="Tahoma"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charset="0"/>
              </a:defRPr>
            </a:lvl9pPr>
          </a:lstStyle>
          <a:p>
            <a:pPr eaLnBrk="1" hangingPunct="1">
              <a:spcBef>
                <a:spcPct val="0"/>
              </a:spcBef>
              <a:buFontTx/>
              <a:buNone/>
            </a:pPr>
            <a:fld id="{4935CDDA-0695-4422-8666-751D878BA0B2}" type="slidenum">
              <a:rPr lang="en-US" altLang="en-US" sz="1400" smtClean="0">
                <a:latin typeface="Arial" charset="0"/>
              </a:rPr>
              <a:pPr eaLnBrk="1" hangingPunct="1">
                <a:spcBef>
                  <a:spcPct val="0"/>
                </a:spcBef>
                <a:buFontTx/>
                <a:buNone/>
              </a:pPr>
              <a:t>40</a:t>
            </a:fld>
            <a:endParaRPr lang="en-US" altLang="en-US" sz="1400" smtClean="0">
              <a:latin typeface="Arial" charset="0"/>
            </a:endParaRPr>
          </a:p>
        </p:txBody>
      </p:sp>
      <p:graphicFrame>
        <p:nvGraphicFramePr>
          <p:cNvPr id="24582" name="Object 1"/>
          <p:cNvGraphicFramePr>
            <a:graphicFrameLocks noChangeAspect="1"/>
          </p:cNvGraphicFramePr>
          <p:nvPr>
            <p:extLst>
              <p:ext uri="{D42A27DB-BD31-4B8C-83A1-F6EECF244321}">
                <p14:modId xmlns:p14="http://schemas.microsoft.com/office/powerpoint/2010/main" val="1684371878"/>
              </p:ext>
            </p:extLst>
          </p:nvPr>
        </p:nvGraphicFramePr>
        <p:xfrm>
          <a:off x="2771800" y="2348880"/>
          <a:ext cx="2701925" cy="725488"/>
        </p:xfrm>
        <a:graphic>
          <a:graphicData uri="http://schemas.openxmlformats.org/presentationml/2006/ole">
            <mc:AlternateContent xmlns:mc="http://schemas.openxmlformats.org/markup-compatibility/2006">
              <mc:Choice xmlns:v="urn:schemas-microsoft-com:vml" Requires="v">
                <p:oleObj spid="_x0000_s250890" name="Equation" r:id="rId5" imgW="1562040" imgH="419040" progId="Equation.3">
                  <p:embed/>
                </p:oleObj>
              </mc:Choice>
              <mc:Fallback>
                <p:oleObj name="Equation" r:id="rId5" imgW="156204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2348880"/>
                        <a:ext cx="270192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3" name="Object 2"/>
          <p:cNvGraphicFramePr>
            <a:graphicFrameLocks noChangeAspect="1"/>
          </p:cNvGraphicFramePr>
          <p:nvPr>
            <p:extLst>
              <p:ext uri="{D42A27DB-BD31-4B8C-83A1-F6EECF244321}">
                <p14:modId xmlns:p14="http://schemas.microsoft.com/office/powerpoint/2010/main" val="2342094528"/>
              </p:ext>
            </p:extLst>
          </p:nvPr>
        </p:nvGraphicFramePr>
        <p:xfrm>
          <a:off x="5292081" y="3861048"/>
          <a:ext cx="1800200" cy="504056"/>
        </p:xfrm>
        <a:graphic>
          <a:graphicData uri="http://schemas.openxmlformats.org/presentationml/2006/ole">
            <mc:AlternateContent xmlns:mc="http://schemas.openxmlformats.org/markup-compatibility/2006">
              <mc:Choice xmlns:v="urn:schemas-microsoft-com:vml" Requires="v">
                <p:oleObj spid="_x0000_s250891" name="Equation" r:id="rId7" imgW="838080" imgH="266400" progId="Equation.3">
                  <p:embed/>
                </p:oleObj>
              </mc:Choice>
              <mc:Fallback>
                <p:oleObj name="Equation" r:id="rId7" imgW="83808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1" y="3861048"/>
                        <a:ext cx="1800200" cy="504056"/>
                      </a:xfrm>
                      <a:prstGeom prst="rect">
                        <a:avLst/>
                      </a:prstGeom>
                      <a:noFill/>
                      <a:ln>
                        <a:noFill/>
                      </a:ln>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14263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noFill/>
        </p:spPr>
        <p:txBody>
          <a:bodyPr lIns="92075" tIns="46038" rIns="92075" bIns="46038" anchor="ctr"/>
          <a:lstStyle/>
          <a:p>
            <a:pPr eaLnBrk="1" hangingPunct="1"/>
            <a:r>
              <a:rPr lang="en-US" altLang="zh-CN" b="1" dirty="0" smtClean="0">
                <a:latin typeface="Times New Roman" pitchFamily="18" charset="0"/>
                <a:cs typeface="Times New Roman" pitchFamily="18" charset="0"/>
              </a:rPr>
              <a:t>The Black-Scholes Formulas</a:t>
            </a:r>
            <a:r>
              <a:rPr lang="en-US" altLang="zh-CN" b="1" dirty="0" smtClean="0"/>
              <a:t/>
            </a:r>
            <a:br>
              <a:rPr lang="en-US" altLang="zh-CN" b="1" dirty="0" smtClean="0"/>
            </a:br>
            <a:endParaRPr lang="en-US" altLang="zh-CN" b="1" dirty="0" smtClean="0"/>
          </a:p>
        </p:txBody>
      </p:sp>
      <p:sp>
        <p:nvSpPr>
          <p:cNvPr id="23555"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endParaRPr kumimoji="0" lang="en-US" altLang="zh-CN" sz="1400" dirty="0" smtClean="0"/>
          </a:p>
        </p:txBody>
      </p:sp>
      <p:sp>
        <p:nvSpPr>
          <p:cNvPr id="2355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9E12EA25-0EAA-476B-B6F0-328BEE8DC6AA}" type="slidenum">
              <a:rPr kumimoji="0" lang="zh-CN" altLang="en-US" sz="1400" smtClean="0"/>
              <a:pPr eaLnBrk="1" hangingPunct="1"/>
              <a:t>41</a:t>
            </a:fld>
            <a:endParaRPr kumimoji="0" lang="en-US" altLang="zh-CN" sz="1400" smtClean="0"/>
          </a:p>
        </p:txBody>
      </p:sp>
      <p:graphicFrame>
        <p:nvGraphicFramePr>
          <p:cNvPr id="23558" name="Object 3"/>
          <p:cNvGraphicFramePr>
            <a:graphicFrameLocks/>
          </p:cNvGraphicFramePr>
          <p:nvPr/>
        </p:nvGraphicFramePr>
        <p:xfrm>
          <a:off x="674688" y="1981200"/>
          <a:ext cx="7794625" cy="3810000"/>
        </p:xfrm>
        <a:graphic>
          <a:graphicData uri="http://schemas.openxmlformats.org/presentationml/2006/ole">
            <mc:AlternateContent xmlns:mc="http://schemas.openxmlformats.org/markup-compatibility/2006">
              <mc:Choice xmlns:v="urn:schemas-microsoft-com:vml" Requires="v">
                <p:oleObj spid="_x0000_s204834" name="Equation" r:id="rId4" imgW="3048000" imgH="1473200" progId="Equation.2">
                  <p:embed/>
                </p:oleObj>
              </mc:Choice>
              <mc:Fallback>
                <p:oleObj name="Equation" r:id="rId4" imgW="3048000" imgH="1473200" progId="Equation.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1981200"/>
                        <a:ext cx="77946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6413976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90488" tIns="44450" rIns="90488" bIns="44450"/>
          <a:lstStyle/>
          <a:p>
            <a:pPr eaLnBrk="1" hangingPunct="1"/>
            <a:r>
              <a:rPr lang="en-US" altLang="zh-CN" dirty="0" smtClean="0">
                <a:latin typeface="Times New Roman" pitchFamily="18" charset="0"/>
                <a:cs typeface="Times New Roman" pitchFamily="18" charset="0"/>
              </a:rPr>
              <a:t>The N(x) Function</a:t>
            </a:r>
          </a:p>
        </p:txBody>
      </p:sp>
      <p:sp>
        <p:nvSpPr>
          <p:cNvPr id="24579" name="Rectangle 3"/>
          <p:cNvSpPr>
            <a:spLocks noGrp="1" noChangeArrowheads="1"/>
          </p:cNvSpPr>
          <p:nvPr>
            <p:ph idx="1"/>
          </p:nvPr>
        </p:nvSpPr>
        <p:spPr>
          <a:xfrm>
            <a:off x="467544" y="1249545"/>
            <a:ext cx="8229600" cy="4530725"/>
          </a:xfrm>
        </p:spPr>
        <p:txBody>
          <a:bodyPr lIns="90488" tIns="44450" rIns="90488" bIns="44450"/>
          <a:lstStyle/>
          <a:p>
            <a:pPr eaLnBrk="1" hangingPunct="1"/>
            <a:r>
              <a:rPr lang="en-US" altLang="zh-CN" i="1" dirty="0" smtClean="0">
                <a:latin typeface="Adobe Jenson Pro" pitchFamily="18" charset="0"/>
                <a:cs typeface="Arial" charset="0"/>
              </a:rPr>
              <a:t>N</a:t>
            </a:r>
            <a:r>
              <a:rPr lang="en-US" altLang="zh-CN" dirty="0" smtClean="0">
                <a:latin typeface="Adobe Jenson Pro" pitchFamily="18" charset="0"/>
                <a:cs typeface="Arial" charset="0"/>
              </a:rPr>
              <a:t>(</a:t>
            </a:r>
            <a:r>
              <a:rPr lang="en-US" altLang="zh-CN" i="1" dirty="0" smtClean="0">
                <a:latin typeface="Adobe Jenson Pro" pitchFamily="18" charset="0"/>
                <a:cs typeface="Arial" charset="0"/>
              </a:rPr>
              <a:t>x</a:t>
            </a:r>
            <a:r>
              <a:rPr lang="en-US" altLang="zh-CN" dirty="0" smtClean="0">
                <a:latin typeface="Adobe Jenson Pro" pitchFamily="18" charset="0"/>
                <a:cs typeface="Arial" charset="0"/>
              </a:rPr>
              <a:t>) is the probability that a normally distributed variable with a mean of zero and a standard deviation of 1 is less than </a:t>
            </a:r>
            <a:r>
              <a:rPr lang="en-US" altLang="zh-CN" i="1" dirty="0" smtClean="0">
                <a:latin typeface="Adobe Jenson Pro" pitchFamily="18" charset="0"/>
                <a:cs typeface="Arial" charset="0"/>
              </a:rPr>
              <a:t>x</a:t>
            </a:r>
          </a:p>
          <a:p>
            <a:pPr eaLnBrk="1" hangingPunct="1"/>
            <a:endParaRPr lang="en-US" altLang="zh-CN" i="1" dirty="0">
              <a:latin typeface="Adobe Jenson Pro" pitchFamily="18" charset="0"/>
              <a:cs typeface="Arial" charset="0"/>
            </a:endParaRPr>
          </a:p>
          <a:p>
            <a:pPr eaLnBrk="1" hangingPunct="1"/>
            <a:endParaRPr lang="en-US" altLang="zh-CN" i="1" dirty="0" smtClean="0">
              <a:latin typeface="Adobe Jenson Pro" pitchFamily="18" charset="0"/>
              <a:cs typeface="Arial" charset="0"/>
            </a:endParaRPr>
          </a:p>
          <a:p>
            <a:pPr eaLnBrk="1" hangingPunct="1"/>
            <a:endParaRPr lang="en-US" altLang="zh-CN" i="1" dirty="0">
              <a:latin typeface="Adobe Jenson Pro" pitchFamily="18" charset="0"/>
              <a:cs typeface="Arial" charset="0"/>
            </a:endParaRPr>
          </a:p>
          <a:p>
            <a:pPr eaLnBrk="1" hangingPunct="1"/>
            <a:endParaRPr lang="en-US" altLang="zh-CN" i="1" dirty="0" smtClean="0">
              <a:latin typeface="Adobe Jenson Pro" pitchFamily="18" charset="0"/>
              <a:cs typeface="Arial" charset="0"/>
            </a:endParaRPr>
          </a:p>
          <a:p>
            <a:pPr eaLnBrk="1" hangingPunct="1"/>
            <a:endParaRPr lang="en-US" altLang="zh-CN" i="1" dirty="0" smtClean="0">
              <a:latin typeface="Adobe Jenson Pro" pitchFamily="18" charset="0"/>
              <a:cs typeface="Arial" charset="0"/>
            </a:endParaRPr>
          </a:p>
          <a:p>
            <a:pPr eaLnBrk="1" hangingPunct="1"/>
            <a:r>
              <a:rPr lang="en-US" altLang="zh-CN" dirty="0" smtClean="0">
                <a:latin typeface="Adobe Jenson Pro" pitchFamily="18" charset="0"/>
                <a:cs typeface="Arial" charset="0"/>
              </a:rPr>
              <a:t>See tables at the end of the book</a:t>
            </a:r>
          </a:p>
        </p:txBody>
      </p:sp>
      <p:sp>
        <p:nvSpPr>
          <p:cNvPr id="3" name="页脚占位符 2"/>
          <p:cNvSpPr>
            <a:spLocks noGrp="1"/>
          </p:cNvSpPr>
          <p:nvPr>
            <p:ph type="ftr" sz="quarter" idx="11"/>
          </p:nvPr>
        </p:nvSpPr>
        <p:spPr/>
        <p:txBody>
          <a:bodyPr/>
          <a:lstStyle/>
          <a:p>
            <a:pPr>
              <a:defRPr/>
            </a:pPr>
            <a:r>
              <a:rPr lang="en-US" altLang="zh-CN" smtClean="0">
                <a:solidFill>
                  <a:srgbClr val="000000"/>
                </a:solidFill>
              </a:rPr>
              <a:t>Copyright © 2014 Zhenlong Zheng</a:t>
            </a:r>
            <a:endParaRPr lang="zh-CN" altLang="en-US" dirty="0">
              <a:solidFill>
                <a:srgbClr val="000000"/>
              </a:solidFill>
            </a:endParaRPr>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79DD354A-B89F-49BC-9A52-9F5E90FC4D38}" type="slidenum">
              <a:rPr kumimoji="0" lang="en-US" altLang="en-US" sz="1400" smtClean="0"/>
              <a:pPr eaLnBrk="1" hangingPunct="1"/>
              <a:t>42</a:t>
            </a:fld>
            <a:endParaRPr kumimoji="0" lang="en-US" altLang="en-US" sz="1400" smtClean="0"/>
          </a:p>
        </p:txBody>
      </p:sp>
      <p:pic>
        <p:nvPicPr>
          <p:cNvPr id="216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5" y="2996952"/>
            <a:ext cx="4792663"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92348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552" y="404664"/>
            <a:ext cx="7772400" cy="1143000"/>
          </a:xfrm>
        </p:spPr>
        <p:txBody>
          <a:bodyPr lIns="90488" tIns="44450" rIns="90488" bIns="44450"/>
          <a:lstStyle/>
          <a:p>
            <a:pPr eaLnBrk="1" hangingPunct="1"/>
            <a:r>
              <a:rPr lang="en-US" altLang="zh-CN" sz="3600" dirty="0" smtClean="0">
                <a:latin typeface="Times New Roman" pitchFamily="18" charset="0"/>
                <a:cs typeface="Times New Roman" pitchFamily="18" charset="0"/>
              </a:rPr>
              <a:t>Properties of Black-Scholes Formula</a:t>
            </a:r>
            <a:r>
              <a:rPr lang="en-US" altLang="zh-CN" sz="3600" dirty="0" smtClean="0"/>
              <a:t/>
            </a:r>
            <a:br>
              <a:rPr lang="en-US" altLang="zh-CN" sz="3600" dirty="0" smtClean="0"/>
            </a:br>
            <a:endParaRPr lang="en-US" altLang="zh-CN" sz="3600" dirty="0" smtClean="0"/>
          </a:p>
        </p:txBody>
      </p:sp>
      <p:sp>
        <p:nvSpPr>
          <p:cNvPr id="25603" name="Rectangle 3"/>
          <p:cNvSpPr>
            <a:spLocks noGrp="1" noChangeArrowheads="1"/>
          </p:cNvSpPr>
          <p:nvPr>
            <p:ph idx="1"/>
          </p:nvPr>
        </p:nvSpPr>
        <p:spPr/>
        <p:txBody>
          <a:bodyPr lIns="90488" tIns="44450" rIns="90488" bIns="44450"/>
          <a:lstStyle/>
          <a:p>
            <a:pPr eaLnBrk="1" hangingPunct="1"/>
            <a:r>
              <a:rPr lang="en-US" altLang="zh-CN" dirty="0" smtClean="0">
                <a:latin typeface="Adobe Jenson Pro" pitchFamily="18" charset="0"/>
                <a:cs typeface="Arial" charset="0"/>
              </a:rPr>
              <a:t>As </a:t>
            </a:r>
            <a:r>
              <a:rPr lang="en-US" altLang="zh-CN" i="1" dirty="0" smtClean="0">
                <a:latin typeface="Adobe Jenson Pro" pitchFamily="18" charset="0"/>
                <a:cs typeface="Arial" charset="0"/>
              </a:rPr>
              <a:t>S</a:t>
            </a:r>
            <a:r>
              <a:rPr lang="en-US" altLang="zh-CN" baseline="-25000" dirty="0" smtClean="0">
                <a:latin typeface="Adobe Jenson Pro" pitchFamily="18" charset="0"/>
                <a:cs typeface="Arial" charset="0"/>
              </a:rPr>
              <a:t>0</a:t>
            </a:r>
            <a:r>
              <a:rPr lang="en-US" altLang="zh-CN" dirty="0" smtClean="0">
                <a:latin typeface="Adobe Jenson Pro" pitchFamily="18" charset="0"/>
                <a:cs typeface="Arial" charset="0"/>
              </a:rPr>
              <a:t> becomes very large </a:t>
            </a:r>
            <a:r>
              <a:rPr lang="en-US" altLang="zh-CN" i="1" dirty="0" smtClean="0">
                <a:latin typeface="Adobe Jenson Pro" pitchFamily="18" charset="0"/>
                <a:cs typeface="Arial" charset="0"/>
              </a:rPr>
              <a:t>c </a:t>
            </a:r>
            <a:r>
              <a:rPr lang="en-US" altLang="zh-CN" dirty="0" smtClean="0">
                <a:latin typeface="Adobe Jenson Pro" pitchFamily="18" charset="0"/>
                <a:cs typeface="Arial" charset="0"/>
              </a:rPr>
              <a:t>tends to </a:t>
            </a:r>
          </a:p>
          <a:p>
            <a:pPr eaLnBrk="1" hangingPunct="1">
              <a:buFont typeface="Wingdings" pitchFamily="2" charset="2"/>
              <a:buNone/>
            </a:pPr>
            <a:r>
              <a:rPr lang="en-US" altLang="zh-CN" i="1" dirty="0" smtClean="0">
                <a:latin typeface="Adobe Jenson Pro" pitchFamily="18" charset="0"/>
                <a:cs typeface="Arial" charset="0"/>
              </a:rPr>
              <a:t>	S</a:t>
            </a:r>
            <a:r>
              <a:rPr lang="en-US" altLang="zh-CN" baseline="-25000" dirty="0" smtClean="0">
                <a:latin typeface="Adobe Jenson Pro" pitchFamily="18" charset="0"/>
                <a:cs typeface="Arial" charset="0"/>
              </a:rPr>
              <a:t>0</a:t>
            </a:r>
            <a:r>
              <a:rPr lang="en-US" altLang="zh-CN" i="1" dirty="0" smtClean="0">
                <a:latin typeface="Adobe Jenson Pro" pitchFamily="18" charset="0"/>
                <a:cs typeface="Arial" charset="0"/>
              </a:rPr>
              <a:t> – </a:t>
            </a:r>
            <a:r>
              <a:rPr lang="en-US" altLang="zh-CN" i="1" dirty="0" err="1" smtClean="0">
                <a:latin typeface="Adobe Jenson Pro" pitchFamily="18" charset="0"/>
                <a:cs typeface="Arial" charset="0"/>
              </a:rPr>
              <a:t>Ke</a:t>
            </a:r>
            <a:r>
              <a:rPr lang="en-US" altLang="zh-CN" i="1" baseline="30000" dirty="0" err="1" smtClean="0">
                <a:latin typeface="Adobe Jenson Pro" pitchFamily="18" charset="0"/>
                <a:cs typeface="Arial" charset="0"/>
              </a:rPr>
              <a:t>-rT</a:t>
            </a:r>
            <a:r>
              <a:rPr lang="en-US" altLang="zh-CN" i="1" baseline="30000" dirty="0" smtClean="0">
                <a:latin typeface="Adobe Jenson Pro" pitchFamily="18" charset="0"/>
                <a:cs typeface="Arial" charset="0"/>
              </a:rPr>
              <a:t> </a:t>
            </a:r>
            <a:r>
              <a:rPr lang="en-US" altLang="zh-CN" dirty="0" smtClean="0">
                <a:latin typeface="Adobe Jenson Pro" pitchFamily="18" charset="0"/>
                <a:cs typeface="Arial" charset="0"/>
              </a:rPr>
              <a:t>and </a:t>
            </a:r>
            <a:r>
              <a:rPr lang="en-US" altLang="zh-CN" i="1" dirty="0" smtClean="0">
                <a:latin typeface="Adobe Jenson Pro" pitchFamily="18" charset="0"/>
                <a:cs typeface="Arial" charset="0"/>
              </a:rPr>
              <a:t>p</a:t>
            </a:r>
            <a:r>
              <a:rPr lang="en-US" altLang="zh-CN" dirty="0" smtClean="0">
                <a:latin typeface="Adobe Jenson Pro" pitchFamily="18" charset="0"/>
                <a:cs typeface="Arial" charset="0"/>
              </a:rPr>
              <a:t> tends to zero</a:t>
            </a:r>
          </a:p>
          <a:p>
            <a:pPr eaLnBrk="1" hangingPunct="1">
              <a:buFont typeface="Wingdings" pitchFamily="2" charset="2"/>
              <a:buNone/>
            </a:pPr>
            <a:endParaRPr lang="en-US" altLang="zh-CN" dirty="0" smtClean="0">
              <a:latin typeface="Adobe Jenson Pro" pitchFamily="18" charset="0"/>
              <a:cs typeface="Arial" charset="0"/>
            </a:endParaRPr>
          </a:p>
          <a:p>
            <a:pPr eaLnBrk="1" hangingPunct="1">
              <a:buFontTx/>
              <a:buChar char="•"/>
            </a:pPr>
            <a:r>
              <a:rPr lang="en-US" altLang="zh-CN" dirty="0" smtClean="0">
                <a:latin typeface="Adobe Jenson Pro" pitchFamily="18" charset="0"/>
                <a:cs typeface="Arial" charset="0"/>
              </a:rPr>
              <a:t>As </a:t>
            </a:r>
            <a:r>
              <a:rPr lang="en-US" altLang="zh-CN" i="1" dirty="0" smtClean="0">
                <a:latin typeface="Adobe Jenson Pro" pitchFamily="18" charset="0"/>
                <a:cs typeface="Arial" charset="0"/>
              </a:rPr>
              <a:t>S</a:t>
            </a:r>
            <a:r>
              <a:rPr lang="en-US" altLang="zh-CN" baseline="-25000" dirty="0" smtClean="0">
                <a:latin typeface="Adobe Jenson Pro" pitchFamily="18" charset="0"/>
                <a:cs typeface="Arial" charset="0"/>
              </a:rPr>
              <a:t>0</a:t>
            </a:r>
            <a:r>
              <a:rPr lang="en-US" altLang="zh-CN" dirty="0" smtClean="0">
                <a:latin typeface="Adobe Jenson Pro" pitchFamily="18" charset="0"/>
                <a:cs typeface="Arial" charset="0"/>
              </a:rPr>
              <a:t> becomes very small </a:t>
            </a:r>
            <a:r>
              <a:rPr lang="en-US" altLang="zh-CN" i="1" dirty="0" smtClean="0">
                <a:latin typeface="Adobe Jenson Pro" pitchFamily="18" charset="0"/>
                <a:cs typeface="Arial" charset="0"/>
              </a:rPr>
              <a:t>c</a:t>
            </a:r>
            <a:r>
              <a:rPr lang="en-US" altLang="zh-CN" dirty="0" smtClean="0">
                <a:latin typeface="Adobe Jenson Pro" pitchFamily="18" charset="0"/>
                <a:cs typeface="Arial" charset="0"/>
              </a:rPr>
              <a:t> tends to zero and </a:t>
            </a:r>
            <a:r>
              <a:rPr lang="en-US" altLang="zh-CN" i="1" dirty="0" smtClean="0">
                <a:latin typeface="Adobe Jenson Pro" pitchFamily="18" charset="0"/>
                <a:cs typeface="Arial" charset="0"/>
              </a:rPr>
              <a:t>p</a:t>
            </a:r>
            <a:r>
              <a:rPr lang="en-US" altLang="zh-CN" dirty="0" smtClean="0">
                <a:latin typeface="Adobe Jenson Pro" pitchFamily="18" charset="0"/>
                <a:cs typeface="Arial" charset="0"/>
              </a:rPr>
              <a:t> tends to </a:t>
            </a:r>
            <a:r>
              <a:rPr lang="en-US" altLang="zh-CN" i="1" dirty="0" err="1" smtClean="0">
                <a:latin typeface="Adobe Jenson Pro" pitchFamily="18" charset="0"/>
                <a:cs typeface="Arial" charset="0"/>
              </a:rPr>
              <a:t>Ke</a:t>
            </a:r>
            <a:r>
              <a:rPr lang="en-US" altLang="zh-CN" i="1" baseline="30000" dirty="0" err="1" smtClean="0">
                <a:latin typeface="Adobe Jenson Pro" pitchFamily="18" charset="0"/>
                <a:cs typeface="Arial" charset="0"/>
              </a:rPr>
              <a:t>-rT</a:t>
            </a:r>
            <a:r>
              <a:rPr lang="en-US" altLang="zh-CN" i="1" dirty="0" smtClean="0">
                <a:latin typeface="Adobe Jenson Pro" pitchFamily="18" charset="0"/>
                <a:cs typeface="Arial" charset="0"/>
              </a:rPr>
              <a:t> – S</a:t>
            </a:r>
            <a:r>
              <a:rPr lang="en-US" altLang="zh-CN" baseline="-25000" dirty="0" smtClean="0">
                <a:latin typeface="Adobe Jenson Pro" pitchFamily="18" charset="0"/>
                <a:cs typeface="Arial" charset="0"/>
              </a:rPr>
              <a:t>0</a:t>
            </a:r>
            <a:r>
              <a:rPr lang="en-US" altLang="zh-CN" i="1" dirty="0" smtClean="0">
                <a:latin typeface="Adobe Jenson Pro" pitchFamily="18" charset="0"/>
                <a:cs typeface="Arial" charset="0"/>
              </a:rPr>
              <a:t> </a:t>
            </a:r>
          </a:p>
        </p:txBody>
      </p:sp>
      <p:sp>
        <p:nvSpPr>
          <p:cNvPr id="3" name="页脚占位符 2"/>
          <p:cNvSpPr>
            <a:spLocks noGrp="1"/>
          </p:cNvSpPr>
          <p:nvPr>
            <p:ph type="ftr" sz="quarter" idx="11"/>
          </p:nvPr>
        </p:nvSpPr>
        <p:spPr/>
        <p:txBody>
          <a:bodyPr/>
          <a:lstStyle/>
          <a:p>
            <a:pPr>
              <a:defRPr/>
            </a:pPr>
            <a:r>
              <a:rPr lang="en-US" altLang="zh-CN" smtClean="0">
                <a:solidFill>
                  <a:srgbClr val="000000"/>
                </a:solidFill>
              </a:rPr>
              <a:t>Copyright © 2014 Zhenlong Zheng</a:t>
            </a:r>
            <a:endParaRPr lang="zh-CN" altLang="en-US" dirty="0">
              <a:solidFill>
                <a:srgbClr val="000000"/>
              </a:solidFill>
            </a:endParaRPr>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5A6268A9-07D3-441F-A840-63228D7AFBD5}" type="slidenum">
              <a:rPr kumimoji="0" lang="en-US" altLang="en-US" sz="1400" smtClean="0"/>
              <a:pPr eaLnBrk="1" hangingPunct="1"/>
              <a:t>43</a:t>
            </a:fld>
            <a:endParaRPr kumimoji="0" lang="en-US" altLang="en-US" sz="1400" smtClean="0"/>
          </a:p>
        </p:txBody>
      </p:sp>
    </p:spTree>
    <p:extLst>
      <p:ext uri="{BB962C8B-B14F-4D97-AF65-F5344CB8AC3E}">
        <p14:creationId xmlns:p14="http://schemas.microsoft.com/office/powerpoint/2010/main" val="315910261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1150938" y="228600"/>
            <a:ext cx="7793037" cy="762000"/>
          </a:xfrm>
        </p:spPr>
        <p:txBody>
          <a:bodyPr/>
          <a:lstStyle/>
          <a:p>
            <a:pPr eaLnBrk="1" hangingPunct="1"/>
            <a:r>
              <a:rPr lang="en-US" altLang="zh-CN" smtClean="0"/>
              <a:t>BS</a:t>
            </a:r>
            <a:r>
              <a:rPr lang="zh-CN" altLang="en-US" smtClean="0"/>
              <a:t>公式的推导（1）</a:t>
            </a:r>
          </a:p>
        </p:txBody>
      </p:sp>
      <p:sp>
        <p:nvSpPr>
          <p:cNvPr id="26630" name="Rectangle 3"/>
          <p:cNvSpPr>
            <a:spLocks noGrp="1" noChangeArrowheads="1"/>
          </p:cNvSpPr>
          <p:nvPr>
            <p:ph idx="1"/>
          </p:nvPr>
        </p:nvSpPr>
        <p:spPr/>
        <p:txBody>
          <a:bodyPr/>
          <a:lstStyle/>
          <a:p>
            <a:pPr eaLnBrk="1" hangingPunct="1">
              <a:buFont typeface="Wingdings" pitchFamily="2" charset="2"/>
              <a:buNone/>
            </a:pPr>
            <a:endParaRPr lang="en-US" altLang="zh-CN" smtClean="0"/>
          </a:p>
        </p:txBody>
      </p:sp>
      <p:sp>
        <p:nvSpPr>
          <p:cNvPr id="26627"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p>
        </p:txBody>
      </p:sp>
      <p:sp>
        <p:nvSpPr>
          <p:cNvPr id="2662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A774DE86-7F80-4916-BD05-EEABBED8E193}" type="slidenum">
              <a:rPr kumimoji="0" lang="zh-CN" altLang="en-US" sz="1400" smtClean="0"/>
              <a:pPr eaLnBrk="1" hangingPunct="1"/>
              <a:t>44</a:t>
            </a:fld>
            <a:endParaRPr kumimoji="0" lang="en-US" altLang="zh-CN" sz="1400" smtClean="0"/>
          </a:p>
        </p:txBody>
      </p:sp>
      <p:graphicFrame>
        <p:nvGraphicFramePr>
          <p:cNvPr id="26631" name="Object 4"/>
          <p:cNvGraphicFramePr>
            <a:graphicFrameLocks noChangeAspect="1"/>
          </p:cNvGraphicFramePr>
          <p:nvPr>
            <p:extLst>
              <p:ext uri="{D42A27DB-BD31-4B8C-83A1-F6EECF244321}">
                <p14:modId xmlns:p14="http://schemas.microsoft.com/office/powerpoint/2010/main" val="3750815445"/>
              </p:ext>
            </p:extLst>
          </p:nvPr>
        </p:nvGraphicFramePr>
        <p:xfrm>
          <a:off x="683568" y="1052736"/>
          <a:ext cx="8022208" cy="5086474"/>
        </p:xfrm>
        <a:graphic>
          <a:graphicData uri="http://schemas.openxmlformats.org/presentationml/2006/ole">
            <mc:AlternateContent xmlns:mc="http://schemas.openxmlformats.org/markup-compatibility/2006">
              <mc:Choice xmlns:v="urn:schemas-microsoft-com:vml" Requires="v">
                <p:oleObj spid="_x0000_s205858" name="Equation" r:id="rId4" imgW="7950200" imgH="6400800" progId="Equation.3">
                  <p:embed/>
                </p:oleObj>
              </mc:Choice>
              <mc:Fallback>
                <p:oleObj name="Equation" r:id="rId4" imgW="7950200" imgH="6400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052736"/>
                        <a:ext cx="8022208" cy="508647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0197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pPr eaLnBrk="1" hangingPunct="1"/>
            <a:r>
              <a:rPr lang="en-US" altLang="zh-CN" smtClean="0"/>
              <a:t>BS</a:t>
            </a:r>
            <a:r>
              <a:rPr lang="zh-CN" altLang="en-US" smtClean="0"/>
              <a:t>公式的推导（2）</a:t>
            </a:r>
          </a:p>
        </p:txBody>
      </p:sp>
      <p:sp>
        <p:nvSpPr>
          <p:cNvPr id="27654" name="Rectangle 3"/>
          <p:cNvSpPr>
            <a:spLocks noGrp="1" noChangeArrowheads="1"/>
          </p:cNvSpPr>
          <p:nvPr>
            <p:ph idx="1"/>
          </p:nvPr>
        </p:nvSpPr>
        <p:spPr>
          <a:xfrm>
            <a:off x="838200" y="1340768"/>
            <a:ext cx="7772400" cy="4374232"/>
          </a:xfrm>
        </p:spPr>
        <p:txBody>
          <a:bodyPr/>
          <a:lstStyle/>
          <a:p>
            <a:pPr eaLnBrk="1" hangingPunct="1">
              <a:buFont typeface="Wingdings" pitchFamily="2" charset="2"/>
              <a:buNone/>
            </a:pPr>
            <a:r>
              <a:rPr lang="zh-CN" altLang="en-US" dirty="0" smtClean="0"/>
              <a:t>将上述对</a:t>
            </a:r>
            <a:r>
              <a:rPr lang="en-US" altLang="zh-CN" dirty="0" smtClean="0"/>
              <a:t>S</a:t>
            </a:r>
            <a:r>
              <a:rPr lang="en-US" altLang="zh-CN" baseline="-25000" dirty="0" smtClean="0"/>
              <a:t>T</a:t>
            </a:r>
            <a:r>
              <a:rPr lang="zh-CN" altLang="en-US" dirty="0" smtClean="0"/>
              <a:t>的积分转换成对</a:t>
            </a:r>
            <a:r>
              <a:rPr lang="en-US" altLang="zh-CN" dirty="0" smtClean="0"/>
              <a:t>Q</a:t>
            </a:r>
            <a:r>
              <a:rPr lang="zh-CN" altLang="en-US" dirty="0" smtClean="0"/>
              <a:t>的积分，有：</a:t>
            </a:r>
          </a:p>
          <a:p>
            <a:pPr eaLnBrk="1" hangingPunct="1">
              <a:buFont typeface="Wingdings" pitchFamily="2" charset="2"/>
              <a:buNone/>
            </a:pPr>
            <a:endParaRPr lang="zh-CN" altLang="en-US" dirty="0" smtClean="0"/>
          </a:p>
        </p:txBody>
      </p:sp>
      <p:sp>
        <p:nvSpPr>
          <p:cNvPr id="27651"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p>
        </p:txBody>
      </p:sp>
      <p:sp>
        <p:nvSpPr>
          <p:cNvPr id="2765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C09FF6D2-1EC1-48BD-B6C0-7E2C701559BC}" type="slidenum">
              <a:rPr kumimoji="0" lang="zh-CN" altLang="en-US" sz="1400" smtClean="0"/>
              <a:pPr eaLnBrk="1" hangingPunct="1"/>
              <a:t>45</a:t>
            </a:fld>
            <a:endParaRPr kumimoji="0" lang="en-US" altLang="zh-CN" sz="1400" smtClean="0"/>
          </a:p>
        </p:txBody>
      </p:sp>
      <p:graphicFrame>
        <p:nvGraphicFramePr>
          <p:cNvPr id="27655" name="Object 4"/>
          <p:cNvGraphicFramePr>
            <a:graphicFrameLocks noChangeAspect="1"/>
          </p:cNvGraphicFramePr>
          <p:nvPr/>
        </p:nvGraphicFramePr>
        <p:xfrm>
          <a:off x="4483100" y="3232150"/>
          <a:ext cx="177800" cy="393700"/>
        </p:xfrm>
        <a:graphic>
          <a:graphicData uri="http://schemas.openxmlformats.org/presentationml/2006/ole">
            <mc:AlternateContent xmlns:mc="http://schemas.openxmlformats.org/markup-compatibility/2006">
              <mc:Choice xmlns:v="urn:schemas-microsoft-com:vml" Requires="v">
                <p:oleObj spid="_x0000_s206914" name="Equation" r:id="rId4" imgW="177646" imgH="393359" progId="Equation.3">
                  <p:embed/>
                </p:oleObj>
              </mc:Choice>
              <mc:Fallback>
                <p:oleObj name="Equation" r:id="rId4" imgW="177646" imgH="39335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100" y="3232150"/>
                        <a:ext cx="1778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6" name="Object 5"/>
          <p:cNvGraphicFramePr>
            <a:graphicFrameLocks noChangeAspect="1"/>
          </p:cNvGraphicFramePr>
          <p:nvPr>
            <p:extLst>
              <p:ext uri="{D42A27DB-BD31-4B8C-83A1-F6EECF244321}">
                <p14:modId xmlns:p14="http://schemas.microsoft.com/office/powerpoint/2010/main" val="4285033250"/>
              </p:ext>
            </p:extLst>
          </p:nvPr>
        </p:nvGraphicFramePr>
        <p:xfrm>
          <a:off x="1763688" y="1988840"/>
          <a:ext cx="5792788" cy="3849688"/>
        </p:xfrm>
        <a:graphic>
          <a:graphicData uri="http://schemas.openxmlformats.org/presentationml/2006/ole">
            <mc:AlternateContent xmlns:mc="http://schemas.openxmlformats.org/markup-compatibility/2006">
              <mc:Choice xmlns:v="urn:schemas-microsoft-com:vml" Requires="v">
                <p:oleObj spid="_x0000_s206915" name="Equation" r:id="rId6" imgW="9169400" imgH="6692900" progId="Equation.3">
                  <p:embed/>
                </p:oleObj>
              </mc:Choice>
              <mc:Fallback>
                <p:oleObj name="Equation" r:id="rId6" imgW="9169400" imgH="6692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1988840"/>
                        <a:ext cx="5792788" cy="384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44429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xfrm>
            <a:off x="1150938" y="617538"/>
            <a:ext cx="7793037" cy="830262"/>
          </a:xfrm>
        </p:spPr>
        <p:txBody>
          <a:bodyPr/>
          <a:lstStyle/>
          <a:p>
            <a:pPr eaLnBrk="1" hangingPunct="1"/>
            <a:r>
              <a:rPr lang="en-US" altLang="zh-CN" smtClean="0"/>
              <a:t>BS</a:t>
            </a:r>
            <a:r>
              <a:rPr lang="zh-CN" altLang="en-US" smtClean="0"/>
              <a:t>公式的推导（3）</a:t>
            </a:r>
          </a:p>
        </p:txBody>
      </p:sp>
      <p:sp>
        <p:nvSpPr>
          <p:cNvPr id="28678" name="Rectangle 3"/>
          <p:cNvSpPr>
            <a:spLocks noGrp="1" noChangeArrowheads="1"/>
          </p:cNvSpPr>
          <p:nvPr>
            <p:ph idx="1"/>
          </p:nvPr>
        </p:nvSpPr>
        <p:spPr/>
        <p:txBody>
          <a:bodyPr/>
          <a:lstStyle/>
          <a:p>
            <a:pPr eaLnBrk="1" hangingPunct="1">
              <a:buFont typeface="Wingdings" pitchFamily="2" charset="2"/>
              <a:buNone/>
            </a:pPr>
            <a:endParaRPr lang="zh-CN" altLang="en-US" smtClean="0"/>
          </a:p>
        </p:txBody>
      </p:sp>
      <p:sp>
        <p:nvSpPr>
          <p:cNvPr id="28675"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p>
        </p:txBody>
      </p:sp>
      <p:sp>
        <p:nvSpPr>
          <p:cNvPr id="2867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7A42159B-6BFE-496C-AE60-4845D85B1FC2}" type="slidenum">
              <a:rPr kumimoji="0" lang="zh-CN" altLang="en-US" sz="1400" smtClean="0"/>
              <a:pPr eaLnBrk="1" hangingPunct="1"/>
              <a:t>46</a:t>
            </a:fld>
            <a:endParaRPr kumimoji="0" lang="en-US" altLang="zh-CN" sz="1400" smtClean="0"/>
          </a:p>
        </p:txBody>
      </p:sp>
      <p:graphicFrame>
        <p:nvGraphicFramePr>
          <p:cNvPr id="28679" name="Object 4"/>
          <p:cNvGraphicFramePr>
            <a:graphicFrameLocks noChangeAspect="1"/>
          </p:cNvGraphicFramePr>
          <p:nvPr/>
        </p:nvGraphicFramePr>
        <p:xfrm>
          <a:off x="1143000" y="2054225"/>
          <a:ext cx="6724650" cy="3775075"/>
        </p:xfrm>
        <a:graphic>
          <a:graphicData uri="http://schemas.openxmlformats.org/presentationml/2006/ole">
            <mc:AlternateContent xmlns:mc="http://schemas.openxmlformats.org/markup-compatibility/2006">
              <mc:Choice xmlns:v="urn:schemas-microsoft-com:vml" Requires="v">
                <p:oleObj spid="_x0000_s207905" name="Equation" r:id="rId4" imgW="11125200" imgH="6248400" progId="Equation.3">
                  <p:embed/>
                </p:oleObj>
              </mc:Choice>
              <mc:Fallback>
                <p:oleObj name="Equation" r:id="rId4" imgW="11125200" imgH="6248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4225"/>
                        <a:ext cx="6724650" cy="377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65378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无收益资产欧式看涨期权定价公式理解 </a:t>
            </a:r>
            <a:r>
              <a:rPr lang="en-US" altLang="zh-CN" dirty="0" smtClean="0"/>
              <a:t>I</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dirty="0" smtClean="0">
                <a:latin typeface="Adobe 楷体 Std R" pitchFamily="18" charset="-122"/>
                <a:ea typeface="Adobe 楷体 Std R" pitchFamily="18" charset="-122"/>
              </a:rPr>
              <a:t>          是在风险中性世界中    大于 </a:t>
            </a:r>
            <a:r>
              <a:rPr lang="en-US" altLang="zh-CN" dirty="0" smtClean="0">
                <a:latin typeface="Adobe 楷体 Std R" pitchFamily="18" charset="-122"/>
                <a:ea typeface="Adobe 楷体 Std R" pitchFamily="18" charset="-122"/>
              </a:rPr>
              <a:t>X </a:t>
            </a:r>
            <a:r>
              <a:rPr lang="zh-CN" altLang="en-US" dirty="0" smtClean="0">
                <a:latin typeface="Adobe 楷体 Std R" pitchFamily="18" charset="-122"/>
                <a:ea typeface="Adobe 楷体 Std R" pitchFamily="18" charset="-122"/>
              </a:rPr>
              <a:t>的概率，即欧式看涨期权被执行的概率，因此                        可以看成预期执行期权所需支付的现值。</a:t>
            </a:r>
          </a:p>
          <a:p>
            <a:r>
              <a:rPr lang="zh-CN" altLang="en-US" dirty="0" smtClean="0">
                <a:latin typeface="Adobe 楷体 Std R" pitchFamily="18" charset="-122"/>
                <a:ea typeface="Adobe 楷体 Std R" pitchFamily="18" charset="-122"/>
              </a:rPr>
              <a:t>而</a:t>
            </a:r>
          </a:p>
          <a:p>
            <a:pPr>
              <a:buNone/>
            </a:pPr>
            <a:r>
              <a:rPr lang="zh-CN" altLang="en-US" dirty="0" smtClean="0">
                <a:latin typeface="Adobe 楷体 Std R" pitchFamily="18" charset="-122"/>
                <a:ea typeface="Adobe 楷体 Std R" pitchFamily="18" charset="-122"/>
              </a:rPr>
              <a:t>		</a:t>
            </a:r>
          </a:p>
          <a:p>
            <a:pPr>
              <a:buNone/>
            </a:pPr>
            <a:r>
              <a:rPr lang="en-US" altLang="zh-CN" dirty="0" smtClean="0">
                <a:latin typeface="Adobe 楷体 Std R" pitchFamily="18" charset="-122"/>
                <a:ea typeface="Adobe 楷体 Std R" pitchFamily="18" charset="-122"/>
              </a:rPr>
              <a:t>	</a:t>
            </a:r>
            <a:r>
              <a:rPr lang="zh-CN" altLang="en-US" dirty="0" smtClean="0">
                <a:latin typeface="Adobe 楷体 Std R" pitchFamily="18" charset="-122"/>
                <a:ea typeface="Adobe 楷体 Std R" pitchFamily="18" charset="-122"/>
              </a:rPr>
              <a:t>则是在风险中性世界里，一个如果            就等于</a:t>
            </a:r>
            <a:endParaRPr lang="en-US" altLang="zh-CN" dirty="0" smtClean="0">
              <a:latin typeface="Adobe 楷体 Std R" pitchFamily="18" charset="-122"/>
              <a:ea typeface="Adobe 楷体 Std R" pitchFamily="18" charset="-122"/>
            </a:endParaRPr>
          </a:p>
          <a:p>
            <a:pPr>
              <a:buNone/>
            </a:pPr>
            <a:r>
              <a:rPr lang="en-US" altLang="zh-CN" dirty="0" smtClean="0">
                <a:latin typeface="Adobe 楷体 Std R" pitchFamily="18" charset="-122"/>
                <a:ea typeface="Adobe 楷体 Std R" pitchFamily="18" charset="-122"/>
              </a:rPr>
              <a:t>     </a:t>
            </a:r>
            <a:r>
              <a:rPr lang="zh-CN" altLang="en-US" dirty="0" smtClean="0">
                <a:latin typeface="Adobe 楷体 Std R" pitchFamily="18" charset="-122"/>
                <a:ea typeface="Adobe 楷体 Std R" pitchFamily="18" charset="-122"/>
              </a:rPr>
              <a:t>     否则就等于 </a:t>
            </a:r>
            <a:r>
              <a:rPr lang="en-US" altLang="zh-CN" dirty="0" smtClean="0">
                <a:latin typeface="Adobe 楷体 Std R" pitchFamily="18" charset="-122"/>
                <a:ea typeface="Adobe 楷体 Std R" pitchFamily="18" charset="-122"/>
              </a:rPr>
              <a:t>0 </a:t>
            </a:r>
            <a:r>
              <a:rPr lang="zh-CN" altLang="en-US" dirty="0" smtClean="0">
                <a:latin typeface="Adobe 楷体 Std R" pitchFamily="18" charset="-122"/>
                <a:ea typeface="Adobe 楷体 Std R" pitchFamily="18" charset="-122"/>
              </a:rPr>
              <a:t>的一个变量的期望值，    </a:t>
            </a:r>
            <a:r>
              <a:rPr lang="en-US" altLang="zh-CN" dirty="0" smtClean="0">
                <a:latin typeface="Adobe 楷体 Std R" pitchFamily="18" charset="-122"/>
                <a:ea typeface="Adobe 楷体 Std R" pitchFamily="18" charset="-122"/>
              </a:rPr>
              <a:t>        </a:t>
            </a:r>
            <a:r>
              <a:rPr lang="zh-CN" altLang="en-US" dirty="0" smtClean="0">
                <a:latin typeface="Adobe 楷体 Std R" pitchFamily="18" charset="-122"/>
                <a:ea typeface="Adobe 楷体 Std R" pitchFamily="18" charset="-122"/>
              </a:rPr>
              <a:t>则是这个值的贴现值，可以看成期权持有者预期执行期权所得收入的现值。</a:t>
            </a:r>
          </a:p>
          <a:p>
            <a:r>
              <a:rPr lang="zh-CN" altLang="en-US" dirty="0" smtClean="0">
                <a:latin typeface="Adobe 楷体 Std R" pitchFamily="18" charset="-122"/>
                <a:ea typeface="Adobe 楷体 Std R" pitchFamily="18" charset="-122"/>
              </a:rPr>
              <a:t>因此整个看涨期权定价公式就是在风险中性世界里期权未来期望回报的现值。</a:t>
            </a:r>
            <a:endParaRPr lang="zh-CN" altLang="en-US" dirty="0">
              <a:latin typeface="Adobe 楷体 Std R" pitchFamily="18" charset="-122"/>
              <a:ea typeface="Adobe 楷体 Std R" pitchFamily="18" charset="-122"/>
            </a:endParaRPr>
          </a:p>
        </p:txBody>
      </p:sp>
      <p:sp>
        <p:nvSpPr>
          <p:cNvPr id="5" name="页脚占位符 4"/>
          <p:cNvSpPr>
            <a:spLocks noGrp="1"/>
          </p:cNvSpPr>
          <p:nvPr>
            <p:ph type="ftr" sz="quarter" idx="11"/>
          </p:nvPr>
        </p:nvSpPr>
        <p:spPr/>
        <p:txBody>
          <a:bodyPr/>
          <a:lstStyle/>
          <a:p>
            <a:r>
              <a:rPr lang="en-US" altLang="zh-CN" smtClean="0"/>
              <a:t>Copyright © 2014 Zhenlong Zheng</a:t>
            </a:r>
            <a:endParaRPr lang="zh-CN" altLang="en-US"/>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47</a:t>
            </a:fld>
            <a:endParaRPr lang="en-US" altLang="zh-CN">
              <a:solidFill>
                <a:srgbClr val="000000"/>
              </a:solidFill>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2056689918"/>
              </p:ext>
            </p:extLst>
          </p:nvPr>
        </p:nvGraphicFramePr>
        <p:xfrm>
          <a:off x="1043608" y="1628800"/>
          <a:ext cx="714380" cy="396878"/>
        </p:xfrm>
        <a:graphic>
          <a:graphicData uri="http://schemas.openxmlformats.org/presentationml/2006/ole">
            <mc:AlternateContent xmlns:mc="http://schemas.openxmlformats.org/markup-compatibility/2006">
              <mc:Choice xmlns:v="urn:schemas-microsoft-com:vml" Requires="v">
                <p:oleObj spid="_x0000_s214221" name="Equation" r:id="rId3" imgW="457002" imgH="253890" progId="Equation.DSMT4">
                  <p:embed/>
                </p:oleObj>
              </mc:Choice>
              <mc:Fallback>
                <p:oleObj name="Equation" r:id="rId3" imgW="457002"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628800"/>
                        <a:ext cx="714380" cy="3968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787312884"/>
              </p:ext>
            </p:extLst>
          </p:nvPr>
        </p:nvGraphicFramePr>
        <p:xfrm>
          <a:off x="5076056" y="1556792"/>
          <a:ext cx="394496" cy="473395"/>
        </p:xfrm>
        <a:graphic>
          <a:graphicData uri="http://schemas.openxmlformats.org/presentationml/2006/ole">
            <mc:AlternateContent xmlns:mc="http://schemas.openxmlformats.org/markup-compatibility/2006">
              <mc:Choice xmlns:v="urn:schemas-microsoft-com:vml" Requires="v">
                <p:oleObj spid="_x0000_s214222" name="Equation" r:id="rId5" imgW="190500" imgH="228600" progId="Equation.DSMT4">
                  <p:embed/>
                </p:oleObj>
              </mc:Choice>
              <mc:Fallback>
                <p:oleObj name="Equation" r:id="rId5" imgW="1905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1556792"/>
                        <a:ext cx="394496" cy="4733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358299025"/>
              </p:ext>
            </p:extLst>
          </p:nvPr>
        </p:nvGraphicFramePr>
        <p:xfrm>
          <a:off x="6300192" y="1916832"/>
          <a:ext cx="1762137" cy="500066"/>
        </p:xfrm>
        <a:graphic>
          <a:graphicData uri="http://schemas.openxmlformats.org/presentationml/2006/ole">
            <mc:AlternateContent xmlns:mc="http://schemas.openxmlformats.org/markup-compatibility/2006">
              <mc:Choice xmlns:v="urn:schemas-microsoft-com:vml" Requires="v">
                <p:oleObj spid="_x0000_s214223" name="Equation" r:id="rId7" imgW="939392" imgH="266584" progId="Equation.DSMT4">
                  <p:embed/>
                </p:oleObj>
              </mc:Choice>
              <mc:Fallback>
                <p:oleObj name="Equation" r:id="rId7" imgW="939392" imgH="266584"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1916832"/>
                        <a:ext cx="1762137"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265188748"/>
              </p:ext>
            </p:extLst>
          </p:nvPr>
        </p:nvGraphicFramePr>
        <p:xfrm>
          <a:off x="3059832" y="2924944"/>
          <a:ext cx="3357586" cy="500066"/>
        </p:xfrm>
        <a:graphic>
          <a:graphicData uri="http://schemas.openxmlformats.org/presentationml/2006/ole">
            <mc:AlternateContent xmlns:mc="http://schemas.openxmlformats.org/markup-compatibility/2006">
              <mc:Choice xmlns:v="urn:schemas-microsoft-com:vml" Requires="v">
                <p:oleObj spid="_x0000_s214224" name="Equation" r:id="rId9" imgW="1790700" imgH="266700" progId="Equation.DSMT4">
                  <p:embed/>
                </p:oleObj>
              </mc:Choice>
              <mc:Fallback>
                <p:oleObj name="Equation" r:id="rId9" imgW="17907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832" y="2924944"/>
                        <a:ext cx="3357586"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1971390622"/>
              </p:ext>
            </p:extLst>
          </p:nvPr>
        </p:nvGraphicFramePr>
        <p:xfrm>
          <a:off x="6372200" y="3573016"/>
          <a:ext cx="825506" cy="391029"/>
        </p:xfrm>
        <a:graphic>
          <a:graphicData uri="http://schemas.openxmlformats.org/presentationml/2006/ole">
            <mc:AlternateContent xmlns:mc="http://schemas.openxmlformats.org/markup-compatibility/2006">
              <mc:Choice xmlns:v="urn:schemas-microsoft-com:vml" Requires="v">
                <p:oleObj spid="_x0000_s214225" name="Equation" r:id="rId11" imgW="482391" imgH="228501" progId="Equation.DSMT4">
                  <p:embed/>
                </p:oleObj>
              </mc:Choice>
              <mc:Fallback>
                <p:oleObj name="Equation" r:id="rId11" imgW="482391" imgH="228501"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2200" y="3573016"/>
                        <a:ext cx="825506" cy="3910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669976133"/>
              </p:ext>
            </p:extLst>
          </p:nvPr>
        </p:nvGraphicFramePr>
        <p:xfrm>
          <a:off x="7020272" y="3933056"/>
          <a:ext cx="857256" cy="428628"/>
        </p:xfrm>
        <a:graphic>
          <a:graphicData uri="http://schemas.openxmlformats.org/presentationml/2006/ole">
            <mc:AlternateContent xmlns:mc="http://schemas.openxmlformats.org/markup-compatibility/2006">
              <mc:Choice xmlns:v="urn:schemas-microsoft-com:vml" Requires="v">
                <p:oleObj spid="_x0000_s214226" name="Equation" r:id="rId13" imgW="507780" imgH="253890" progId="Equation.DSMT4">
                  <p:embed/>
                </p:oleObj>
              </mc:Choice>
              <mc:Fallback>
                <p:oleObj name="Equation" r:id="rId13" imgW="507780" imgH="25389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0272" y="3933056"/>
                        <a:ext cx="857256"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3145145626"/>
              </p:ext>
            </p:extLst>
          </p:nvPr>
        </p:nvGraphicFramePr>
        <p:xfrm>
          <a:off x="971600" y="4005064"/>
          <a:ext cx="357190" cy="428628"/>
        </p:xfrm>
        <a:graphic>
          <a:graphicData uri="http://schemas.openxmlformats.org/presentationml/2006/ole">
            <mc:AlternateContent xmlns:mc="http://schemas.openxmlformats.org/markup-compatibility/2006">
              <mc:Choice xmlns:v="urn:schemas-microsoft-com:vml" Requires="v">
                <p:oleObj spid="_x0000_s214227" name="Equation" r:id="rId15" imgW="190500" imgH="228600" progId="Equation.DSMT4">
                  <p:embed/>
                </p:oleObj>
              </mc:Choice>
              <mc:Fallback>
                <p:oleObj name="Equation" r:id="rId15" imgW="1905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1600" y="4005064"/>
                        <a:ext cx="357190"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87750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无收益资产欧式看涨期权定价公式理解 </a:t>
            </a:r>
            <a:r>
              <a:rPr lang="en-US" altLang="zh-CN" dirty="0" smtClean="0"/>
              <a:t>II</a:t>
            </a:r>
            <a:endParaRPr lang="zh-CN" altLang="en-US" dirty="0"/>
          </a:p>
        </p:txBody>
      </p:sp>
      <p:sp>
        <p:nvSpPr>
          <p:cNvPr id="3" name="内容占位符 2"/>
          <p:cNvSpPr>
            <a:spLocks noGrp="1"/>
          </p:cNvSpPr>
          <p:nvPr>
            <p:ph idx="1"/>
          </p:nvPr>
        </p:nvSpPr>
        <p:spPr/>
        <p:txBody>
          <a:bodyPr>
            <a:normAutofit lnSpcReduction="10000"/>
          </a:bodyPr>
          <a:lstStyle/>
          <a:p>
            <a:pPr marL="0" indent="0">
              <a:buNone/>
            </a:pPr>
            <a:endParaRPr lang="en-US" altLang="zh-CN" dirty="0" smtClean="0"/>
          </a:p>
          <a:p>
            <a:r>
              <a:rPr lang="zh-CN" altLang="en-US" dirty="0" smtClean="0"/>
              <a:t>我们可以用股票和负债复制期权。		</a:t>
            </a:r>
          </a:p>
          <a:p>
            <a:pPr lvl="1"/>
            <a:r>
              <a:rPr lang="zh-CN" altLang="en-US" dirty="0" smtClean="0"/>
              <a:t>可以证明，              ，它是构造无风险组合     时的 ∆ ，是复制投资组合中股票的数量，           就是股票的市值。</a:t>
            </a:r>
          </a:p>
          <a:p>
            <a:pPr lvl="1"/>
            <a:r>
              <a:rPr lang="zh-CN" altLang="en-US" dirty="0" smtClean="0"/>
              <a:t>而                             则是复制交易策略中负债的价值。</a:t>
            </a:r>
            <a:endParaRPr lang="en-US" altLang="zh-CN" dirty="0" smtClean="0"/>
          </a:p>
          <a:p>
            <a:pPr lvl="1"/>
            <a:endParaRPr lang="zh-CN" altLang="en-US" dirty="0" smtClean="0"/>
          </a:p>
          <a:p>
            <a:r>
              <a:rPr lang="zh-CN" altLang="en-US" dirty="0" smtClean="0"/>
              <a:t>由于主要参数都是时变的，因此这种复制策略是动态复制策略，必须不断调整相关头寸数量。</a:t>
            </a:r>
            <a:endParaRPr lang="zh-CN" altLang="en-US" dirty="0"/>
          </a:p>
        </p:txBody>
      </p:sp>
      <p:sp>
        <p:nvSpPr>
          <p:cNvPr id="5" name="页脚占位符 4"/>
          <p:cNvSpPr>
            <a:spLocks noGrp="1"/>
          </p:cNvSpPr>
          <p:nvPr>
            <p:ph type="ftr" sz="quarter" idx="11"/>
          </p:nvPr>
        </p:nvSpPr>
        <p:spPr/>
        <p:txBody>
          <a:bodyPr/>
          <a:lstStyle/>
          <a:p>
            <a:r>
              <a:rPr lang="en-US" altLang="zh-CN" smtClean="0"/>
              <a:t>Copyright © 2014 Zhenlong Zheng</a:t>
            </a:r>
            <a:endParaRPr lang="zh-CN" altLang="en-US"/>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48</a:t>
            </a:fld>
            <a:endParaRPr lang="en-US" altLang="zh-CN">
              <a:solidFill>
                <a:srgbClr val="000000"/>
              </a:solidFill>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521615271"/>
              </p:ext>
            </p:extLst>
          </p:nvPr>
        </p:nvGraphicFramePr>
        <p:xfrm>
          <a:off x="2627784" y="2492896"/>
          <a:ext cx="1214446" cy="617178"/>
        </p:xfrm>
        <a:graphic>
          <a:graphicData uri="http://schemas.openxmlformats.org/presentationml/2006/ole">
            <mc:AlternateContent xmlns:mc="http://schemas.openxmlformats.org/markup-compatibility/2006">
              <mc:Choice xmlns:v="urn:schemas-microsoft-com:vml" Requires="v">
                <p:oleObj spid="_x0000_s219214" name="Equation" r:id="rId3" imgW="774364" imgH="393529" progId="Equation.DSMT4">
                  <p:embed/>
                </p:oleObj>
              </mc:Choice>
              <mc:Fallback>
                <p:oleObj name="Equation" r:id="rId3" imgW="774364"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492896"/>
                        <a:ext cx="1214446" cy="6171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374218627"/>
              </p:ext>
            </p:extLst>
          </p:nvPr>
        </p:nvGraphicFramePr>
        <p:xfrm>
          <a:off x="7164288" y="2636912"/>
          <a:ext cx="328614" cy="352086"/>
        </p:xfrm>
        <a:graphic>
          <a:graphicData uri="http://schemas.openxmlformats.org/presentationml/2006/ole">
            <mc:AlternateContent xmlns:mc="http://schemas.openxmlformats.org/markup-compatibility/2006">
              <mc:Choice xmlns:v="urn:schemas-microsoft-com:vml" Requires="v">
                <p:oleObj spid="_x0000_s219215" name="Equation" r:id="rId5" imgW="177646" imgH="190335" progId="Equation.DSMT4">
                  <p:embed/>
                </p:oleObj>
              </mc:Choice>
              <mc:Fallback>
                <p:oleObj name="Equation" r:id="rId5" imgW="177646" imgH="19033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2636912"/>
                        <a:ext cx="328614" cy="3520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891893951"/>
              </p:ext>
            </p:extLst>
          </p:nvPr>
        </p:nvGraphicFramePr>
        <p:xfrm>
          <a:off x="6012160" y="2996952"/>
          <a:ext cx="831834" cy="415917"/>
        </p:xfrm>
        <a:graphic>
          <a:graphicData uri="http://schemas.openxmlformats.org/presentationml/2006/ole">
            <mc:AlternateContent xmlns:mc="http://schemas.openxmlformats.org/markup-compatibility/2006">
              <mc:Choice xmlns:v="urn:schemas-microsoft-com:vml" Requires="v">
                <p:oleObj spid="_x0000_s219216" name="Equation" r:id="rId7" imgW="507780" imgH="253890" progId="Equation.DSMT4">
                  <p:embed/>
                </p:oleObj>
              </mc:Choice>
              <mc:Fallback>
                <p:oleObj name="Equation" r:id="rId7" imgW="507780" imgH="25389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160" y="2996952"/>
                        <a:ext cx="831834" cy="4159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268580711"/>
              </p:ext>
            </p:extLst>
          </p:nvPr>
        </p:nvGraphicFramePr>
        <p:xfrm>
          <a:off x="1907704" y="3789040"/>
          <a:ext cx="1571636" cy="446005"/>
        </p:xfrm>
        <a:graphic>
          <a:graphicData uri="http://schemas.openxmlformats.org/presentationml/2006/ole">
            <mc:AlternateContent xmlns:mc="http://schemas.openxmlformats.org/markup-compatibility/2006">
              <mc:Choice xmlns:v="urn:schemas-microsoft-com:vml" Requires="v">
                <p:oleObj spid="_x0000_s219217" name="Equation" r:id="rId9" imgW="939392" imgH="266584" progId="Equation.DSMT4">
                  <p:embed/>
                </p:oleObj>
              </mc:Choice>
              <mc:Fallback>
                <p:oleObj name="Equation" r:id="rId9" imgW="939392" imgH="266584"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7704" y="3789040"/>
                        <a:ext cx="1571636" cy="4460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1511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无收益资产欧式看涨期权定价公式理解 </a:t>
            </a:r>
            <a:r>
              <a:rPr lang="en-US" altLang="zh-CN" dirty="0" smtClean="0"/>
              <a:t>III</a:t>
            </a:r>
            <a:endParaRPr lang="zh-CN" altLang="en-US" dirty="0"/>
          </a:p>
        </p:txBody>
      </p:sp>
      <p:sp>
        <p:nvSpPr>
          <p:cNvPr id="3" name="内容占位符 2"/>
          <p:cNvSpPr>
            <a:spLocks noGrp="1"/>
          </p:cNvSpPr>
          <p:nvPr>
            <p:ph idx="1"/>
          </p:nvPr>
        </p:nvSpPr>
        <p:spPr>
          <a:xfrm>
            <a:off x="457200" y="1600200"/>
            <a:ext cx="8075240" cy="4530725"/>
          </a:xfrm>
        </p:spPr>
        <p:txBody>
          <a:bodyPr/>
          <a:lstStyle/>
          <a:p>
            <a:endParaRPr lang="en-US" altLang="zh-CN" dirty="0" smtClean="0"/>
          </a:p>
          <a:p>
            <a:pPr marL="0" indent="0">
              <a:buNone/>
            </a:pPr>
            <a:endParaRPr lang="en-US" altLang="zh-CN" dirty="0" smtClean="0"/>
          </a:p>
          <a:p>
            <a:r>
              <a:rPr lang="zh-CN" altLang="en-US" dirty="0" smtClean="0"/>
              <a:t>从金融工程的角度来看，欧式看涨期权可以分拆成或有资产看涨期权（ </a:t>
            </a:r>
            <a:r>
              <a:rPr lang="en-US" altLang="zh-CN" dirty="0" smtClean="0"/>
              <a:t>Asset-or-nothing Call Option </a:t>
            </a:r>
            <a:r>
              <a:rPr lang="zh-CN" altLang="en-US" dirty="0" smtClean="0"/>
              <a:t>）多头和 </a:t>
            </a:r>
            <a:r>
              <a:rPr lang="en-US" altLang="zh-CN" dirty="0" smtClean="0"/>
              <a:t>X </a:t>
            </a:r>
            <a:r>
              <a:rPr lang="zh-CN" altLang="en-US" dirty="0" smtClean="0"/>
              <a:t>份或有现金看涨期权（ </a:t>
            </a:r>
            <a:r>
              <a:rPr lang="en-US" altLang="zh-CN" dirty="0" smtClean="0"/>
              <a:t>Cash-or-nothing Call Option </a:t>
            </a:r>
            <a:r>
              <a:rPr lang="zh-CN" altLang="en-US" dirty="0" smtClean="0"/>
              <a:t>）空头之和。</a:t>
            </a:r>
            <a:endParaRPr lang="zh-CN" altLang="en-US" dirty="0"/>
          </a:p>
        </p:txBody>
      </p:sp>
      <p:sp>
        <p:nvSpPr>
          <p:cNvPr id="5" name="页脚占位符 4"/>
          <p:cNvSpPr>
            <a:spLocks noGrp="1"/>
          </p:cNvSpPr>
          <p:nvPr>
            <p:ph type="ftr" sz="quarter" idx="11"/>
          </p:nvPr>
        </p:nvSpPr>
        <p:spPr/>
        <p:txBody>
          <a:bodyPr/>
          <a:lstStyle/>
          <a:p>
            <a:r>
              <a:rPr lang="en-US" altLang="zh-CN" smtClean="0"/>
              <a:t>Copyright © 2014 Zhenlong Zheng</a:t>
            </a:r>
            <a:endParaRPr lang="zh-CN" altLang="en-US"/>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49</a:t>
            </a:fld>
            <a:endParaRPr lang="en-US" altLang="zh-CN">
              <a:solidFill>
                <a:srgbClr val="000000"/>
              </a:solidFill>
            </a:endParaRPr>
          </a:p>
        </p:txBody>
      </p:sp>
    </p:spTree>
    <p:extLst>
      <p:ext uri="{BB962C8B-B14F-4D97-AF65-F5344CB8AC3E}">
        <p14:creationId xmlns:p14="http://schemas.microsoft.com/office/powerpoint/2010/main" val="2035141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沪深</a:t>
            </a:r>
            <a:r>
              <a:rPr lang="en-US" altLang="zh-CN" dirty="0" smtClean="0"/>
              <a:t>300</a:t>
            </a:r>
            <a:r>
              <a:rPr lang="zh-CN" altLang="en-US" dirty="0" smtClean="0"/>
              <a:t>：</a:t>
            </a:r>
            <a:r>
              <a:rPr lang="en-US" altLang="zh-CN" dirty="0" smtClean="0"/>
              <a:t>20020107</a:t>
            </a:r>
            <a:r>
              <a:rPr lang="zh-CN" altLang="en-US" dirty="0" smtClean="0"/>
              <a:t>－</a:t>
            </a:r>
            <a:r>
              <a:rPr lang="en-US" altLang="zh-CN" dirty="0" smtClean="0"/>
              <a:t>20150525</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5</a:t>
            </a:fld>
            <a:endParaRPr lang="zh-CN" altLang="en-US" dirty="0">
              <a:solidFill>
                <a:srgbClr val="000000">
                  <a:lumMod val="50000"/>
                  <a:lumOff val="50000"/>
                </a:srgbClr>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408162"/>
            <a:ext cx="1892548" cy="511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64147"/>
            <a:ext cx="7236295" cy="511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077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noFill/>
        </p:spPr>
        <p:txBody>
          <a:bodyPr lIns="92075" tIns="46038" rIns="92075" bIns="46038" anchor="ctr"/>
          <a:lstStyle/>
          <a:p>
            <a:pPr eaLnBrk="1" hangingPunct="1"/>
            <a:r>
              <a:rPr lang="en-US" altLang="zh-CN" b="1" dirty="0" smtClean="0">
                <a:latin typeface="Times New Roman" pitchFamily="18" charset="0"/>
                <a:cs typeface="Times New Roman" pitchFamily="18" charset="0"/>
              </a:rPr>
              <a:t>Implied Volatility</a:t>
            </a:r>
          </a:p>
        </p:txBody>
      </p:sp>
      <p:sp>
        <p:nvSpPr>
          <p:cNvPr id="30726" name="Rectangle 3"/>
          <p:cNvSpPr>
            <a:spLocks noGrp="1" noChangeArrowheads="1"/>
          </p:cNvSpPr>
          <p:nvPr>
            <p:ph idx="1"/>
          </p:nvPr>
        </p:nvSpPr>
        <p:spPr>
          <a:noFill/>
        </p:spPr>
        <p:txBody>
          <a:bodyPr lIns="92075" tIns="46038" rIns="92075" bIns="46038"/>
          <a:lstStyle/>
          <a:p>
            <a:pPr eaLnBrk="1" hangingPunct="1"/>
            <a:r>
              <a:rPr lang="en-US" altLang="zh-CN" dirty="0" smtClean="0">
                <a:latin typeface="Adobe Jenson Pro" pitchFamily="18" charset="0"/>
              </a:rPr>
              <a:t>The implied volatility of an option is the volatility for which the Black-Scholes price equals the market price</a:t>
            </a:r>
          </a:p>
          <a:p>
            <a:pPr eaLnBrk="1" hangingPunct="1"/>
            <a:r>
              <a:rPr lang="en-US" altLang="zh-CN" dirty="0" smtClean="0">
                <a:latin typeface="Adobe Jenson Pro" pitchFamily="18" charset="0"/>
              </a:rPr>
              <a:t>The is a one-to-one correspondence between prices and implied volatilities</a:t>
            </a:r>
          </a:p>
          <a:p>
            <a:pPr eaLnBrk="1" hangingPunct="1"/>
            <a:r>
              <a:rPr lang="en-US" altLang="zh-CN" dirty="0" smtClean="0">
                <a:latin typeface="Adobe Jenson Pro" pitchFamily="18" charset="0"/>
              </a:rPr>
              <a:t>Traders and brokers often quote implied volatilities rather than dollar </a:t>
            </a:r>
            <a:r>
              <a:rPr lang="en-US" altLang="zh-CN" dirty="0">
                <a:latin typeface="Adobe Jenson Pro" pitchFamily="18" charset="0"/>
              </a:rPr>
              <a:t>prices  </a:t>
            </a:r>
          </a:p>
        </p:txBody>
      </p:sp>
      <p:sp>
        <p:nvSpPr>
          <p:cNvPr id="30723"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p>
        </p:txBody>
      </p:sp>
      <p:sp>
        <p:nvSpPr>
          <p:cNvPr id="3072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AD6A2DF1-DFB2-4F31-A1BE-AEB560D6456C}" type="slidenum">
              <a:rPr kumimoji="0" lang="zh-CN" altLang="en-US" sz="1400" smtClean="0"/>
              <a:pPr eaLnBrk="1" hangingPunct="1"/>
              <a:t>50</a:t>
            </a:fld>
            <a:endParaRPr kumimoji="0" lang="en-US" altLang="zh-CN" sz="1400" smtClean="0"/>
          </a:p>
        </p:txBody>
      </p:sp>
    </p:spTree>
    <p:extLst>
      <p:ext uri="{BB962C8B-B14F-4D97-AF65-F5344CB8AC3E}">
        <p14:creationId xmlns:p14="http://schemas.microsoft.com/office/powerpoint/2010/main" val="1614588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noFill/>
        </p:spPr>
        <p:txBody>
          <a:bodyPr lIns="92075" tIns="46038" rIns="92075" bIns="46038" anchor="ctr"/>
          <a:lstStyle/>
          <a:p>
            <a:pPr eaLnBrk="1" hangingPunct="1"/>
            <a:r>
              <a:rPr lang="en-US" altLang="zh-CN" b="1" dirty="0" smtClean="0">
                <a:latin typeface="+mn-lt"/>
              </a:rPr>
              <a:t>Causes of Volatility</a:t>
            </a:r>
          </a:p>
        </p:txBody>
      </p:sp>
      <p:sp>
        <p:nvSpPr>
          <p:cNvPr id="31750" name="Rectangle 3"/>
          <p:cNvSpPr>
            <a:spLocks noGrp="1" noChangeArrowheads="1"/>
          </p:cNvSpPr>
          <p:nvPr>
            <p:ph idx="1"/>
          </p:nvPr>
        </p:nvSpPr>
        <p:spPr>
          <a:noFill/>
        </p:spPr>
        <p:txBody>
          <a:bodyPr lIns="92075" tIns="46038" rIns="92075" bIns="46038"/>
          <a:lstStyle/>
          <a:p>
            <a:pPr eaLnBrk="1" hangingPunct="1"/>
            <a:r>
              <a:rPr lang="en-US" altLang="zh-CN" dirty="0" smtClean="0">
                <a:latin typeface="Adobe Jenson Pro" pitchFamily="18" charset="0"/>
              </a:rPr>
              <a:t>Volatility is usually much greater when the market is open (i.e. the asset is trading) than when it is closed</a:t>
            </a:r>
          </a:p>
          <a:p>
            <a:pPr eaLnBrk="1" hangingPunct="1"/>
            <a:r>
              <a:rPr lang="en-US" altLang="zh-CN" dirty="0" smtClean="0">
                <a:latin typeface="Adobe Jenson Pro" pitchFamily="18" charset="0"/>
              </a:rPr>
              <a:t>For this reason time is usually measured in “trading days” not calendar days when options are valued</a:t>
            </a:r>
          </a:p>
        </p:txBody>
      </p:sp>
      <p:sp>
        <p:nvSpPr>
          <p:cNvPr id="31747"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p>
        </p:txBody>
      </p:sp>
      <p:sp>
        <p:nvSpPr>
          <p:cNvPr id="3174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5C4D1365-4FCB-4678-9285-922C055ECA3B}" type="slidenum">
              <a:rPr kumimoji="0" lang="zh-CN" altLang="en-US" sz="1400" smtClean="0"/>
              <a:pPr eaLnBrk="1" hangingPunct="1"/>
              <a:t>51</a:t>
            </a:fld>
            <a:endParaRPr kumimoji="0" lang="en-US" altLang="zh-CN" sz="1400" smtClean="0"/>
          </a:p>
        </p:txBody>
      </p:sp>
    </p:spTree>
    <p:extLst>
      <p:ext uri="{BB962C8B-B14F-4D97-AF65-F5344CB8AC3E}">
        <p14:creationId xmlns:p14="http://schemas.microsoft.com/office/powerpoint/2010/main" val="1227320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标题 1"/>
          <p:cNvSpPr>
            <a:spLocks noGrp="1"/>
          </p:cNvSpPr>
          <p:nvPr>
            <p:ph type="title"/>
          </p:nvPr>
        </p:nvSpPr>
        <p:spPr/>
        <p:txBody>
          <a:bodyPr/>
          <a:lstStyle/>
          <a:p>
            <a:r>
              <a:rPr lang="en-US" altLang="zh-CN" smtClean="0"/>
              <a:t>VXO</a:t>
            </a:r>
            <a:r>
              <a:rPr lang="zh-CN" altLang="en-US" smtClean="0"/>
              <a:t>与</a:t>
            </a:r>
            <a:r>
              <a:rPr lang="en-US" altLang="zh-CN" smtClean="0"/>
              <a:t>VIX</a:t>
            </a:r>
            <a:r>
              <a:rPr lang="zh-CN" altLang="en-US" smtClean="0"/>
              <a:t>对比</a:t>
            </a:r>
          </a:p>
        </p:txBody>
      </p:sp>
      <p:sp>
        <p:nvSpPr>
          <p:cNvPr id="191491" name="内容占位符 2"/>
          <p:cNvSpPr>
            <a:spLocks noGrp="1"/>
          </p:cNvSpPr>
          <p:nvPr>
            <p:ph idx="1"/>
          </p:nvPr>
        </p:nvSpPr>
        <p:spPr/>
        <p:txBody>
          <a:bodyPr/>
          <a:lstStyle/>
          <a:p>
            <a:pPr>
              <a:buClr>
                <a:srgbClr val="28571F"/>
              </a:buClr>
            </a:pPr>
            <a:endParaRPr lang="zh-CN" altLang="en-US" smtClean="0"/>
          </a:p>
        </p:txBody>
      </p:sp>
      <p:sp>
        <p:nvSpPr>
          <p:cNvPr id="6" name="灯片编号占位符 5"/>
          <p:cNvSpPr>
            <a:spLocks noGrp="1"/>
          </p:cNvSpPr>
          <p:nvPr>
            <p:ph type="sldNum" sz="quarter" idx="12"/>
          </p:nvPr>
        </p:nvSpPr>
        <p:spPr/>
        <p:txBody>
          <a:bodyPr/>
          <a:lstStyle/>
          <a:p>
            <a:pPr>
              <a:defRPr/>
            </a:pPr>
            <a:fld id="{DB52347A-32D0-44EB-9635-A15334434C67}" type="slidenum">
              <a:rPr lang="en-US" altLang="zh-CN"/>
              <a:pPr>
                <a:defRPr/>
              </a:pPr>
              <a:t>52</a:t>
            </a:fld>
            <a:endParaRPr lang="en-US" altLang="zh-CN"/>
          </a:p>
        </p:txBody>
      </p:sp>
      <p:pic>
        <p:nvPicPr>
          <p:cNvPr id="1914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25538"/>
            <a:ext cx="8353425"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3429784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标题 1"/>
          <p:cNvSpPr>
            <a:spLocks noGrp="1"/>
          </p:cNvSpPr>
          <p:nvPr>
            <p:ph type="title"/>
          </p:nvPr>
        </p:nvSpPr>
        <p:spPr/>
        <p:txBody>
          <a:bodyPr/>
          <a:lstStyle/>
          <a:p>
            <a:r>
              <a:rPr lang="zh-CN" altLang="en-US" sz="3800" smtClean="0"/>
              <a:t>拓展</a:t>
            </a:r>
            <a:r>
              <a:rPr lang="en-US" altLang="zh-CN" sz="3800" smtClean="0"/>
              <a:t>1</a:t>
            </a:r>
            <a:r>
              <a:rPr lang="zh-CN" altLang="en-US" sz="3800" smtClean="0"/>
              <a:t>：欧式平价看涨期权现货价格比</a:t>
            </a:r>
          </a:p>
        </p:txBody>
      </p:sp>
      <p:sp>
        <p:nvSpPr>
          <p:cNvPr id="192515" name="内容占位符 2"/>
          <p:cNvSpPr>
            <a:spLocks noGrp="1"/>
          </p:cNvSpPr>
          <p:nvPr>
            <p:ph idx="1"/>
          </p:nvPr>
        </p:nvSpPr>
        <p:spPr/>
        <p:txBody>
          <a:bodyPr/>
          <a:lstStyle/>
          <a:p>
            <a:pPr>
              <a:buClr>
                <a:srgbClr val="28571F"/>
              </a:buClr>
            </a:pPr>
            <a:endParaRPr lang="en-US" altLang="zh-CN" smtClean="0"/>
          </a:p>
          <a:p>
            <a:pPr>
              <a:buClr>
                <a:srgbClr val="28571F"/>
              </a:buClr>
            </a:pPr>
            <a:r>
              <a:rPr lang="zh-CN" altLang="en-US" smtClean="0"/>
              <a:t>欧式平价看涨期权</a:t>
            </a:r>
          </a:p>
          <a:p>
            <a:pPr>
              <a:buClr>
                <a:srgbClr val="28571F"/>
              </a:buClr>
            </a:pPr>
            <a:endParaRPr lang="zh-CN" altLang="en-US" smtClean="0"/>
          </a:p>
          <a:p>
            <a:pPr>
              <a:buClr>
                <a:srgbClr val="28571F"/>
              </a:buClr>
              <a:buFontTx/>
              <a:buNone/>
            </a:pPr>
            <a:r>
              <a:rPr lang="zh-CN" altLang="en-US" smtClean="0"/>
              <a:t>		</a:t>
            </a:r>
          </a:p>
          <a:p>
            <a:pPr>
              <a:buClr>
                <a:srgbClr val="28571F"/>
              </a:buClr>
              <a:buFontTx/>
              <a:buNone/>
            </a:pPr>
            <a:r>
              <a:rPr lang="en-US" altLang="zh-CN" smtClean="0"/>
              <a:t>	</a:t>
            </a:r>
            <a:endParaRPr lang="zh-CN" altLang="en-US" smtClean="0"/>
          </a:p>
        </p:txBody>
      </p:sp>
      <p:sp>
        <p:nvSpPr>
          <p:cNvPr id="6" name="灯片编号占位符 5"/>
          <p:cNvSpPr>
            <a:spLocks noGrp="1"/>
          </p:cNvSpPr>
          <p:nvPr>
            <p:ph type="sldNum" sz="quarter" idx="12"/>
          </p:nvPr>
        </p:nvSpPr>
        <p:spPr/>
        <p:txBody>
          <a:bodyPr/>
          <a:lstStyle/>
          <a:p>
            <a:pPr>
              <a:defRPr/>
            </a:pPr>
            <a:fld id="{304F306F-1513-4B91-AB62-6D0E57EEE741}" type="slidenum">
              <a:rPr lang="en-US" altLang="zh-CN">
                <a:solidFill>
                  <a:srgbClr val="000000"/>
                </a:solidFill>
              </a:rPr>
              <a:pPr>
                <a:defRPr/>
              </a:pPr>
              <a:t>53</a:t>
            </a:fld>
            <a:endParaRPr lang="en-US" altLang="zh-CN">
              <a:solidFill>
                <a:srgbClr val="000000"/>
              </a:solidFill>
            </a:endParaRPr>
          </a:p>
        </p:txBody>
      </p:sp>
      <p:graphicFrame>
        <p:nvGraphicFramePr>
          <p:cNvPr id="192517" name="对象 7"/>
          <p:cNvGraphicFramePr>
            <a:graphicFrameLocks noChangeAspect="1"/>
          </p:cNvGraphicFramePr>
          <p:nvPr/>
        </p:nvGraphicFramePr>
        <p:xfrm>
          <a:off x="2339975" y="2852738"/>
          <a:ext cx="4110038" cy="1833562"/>
        </p:xfrm>
        <a:graphic>
          <a:graphicData uri="http://schemas.openxmlformats.org/presentationml/2006/ole">
            <mc:AlternateContent xmlns:mc="http://schemas.openxmlformats.org/markup-compatibility/2006">
              <mc:Choice xmlns:v="urn:schemas-microsoft-com:vml" Requires="v">
                <p:oleObj spid="_x0000_s231440" name="Equation" r:id="rId3" imgW="2222280" imgH="1015920" progId="Equation.DSMT4">
                  <p:embed/>
                </p:oleObj>
              </mc:Choice>
              <mc:Fallback>
                <p:oleObj name="Equation" r:id="rId3" imgW="2222280" imgH="10159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852738"/>
                        <a:ext cx="4110038"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2109432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平价期权的经验法则</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14:m>
                  <m:oMath xmlns:m="http://schemas.openxmlformats.org/officeDocument/2006/math">
                    <m:f>
                      <m:fPr>
                        <m:ctrlPr>
                          <a:rPr lang="en-US" altLang="zh-CN" i="1" smtClean="0">
                            <a:latin typeface="Cambria Math"/>
                          </a:rPr>
                        </m:ctrlPr>
                      </m:fPr>
                      <m:num>
                        <m:r>
                          <a:rPr lang="en-US" altLang="zh-CN" b="0" i="1" smtClean="0">
                            <a:latin typeface="Cambria Math"/>
                          </a:rPr>
                          <m:t>𝑐</m:t>
                        </m:r>
                      </m:num>
                      <m:den>
                        <m:r>
                          <a:rPr lang="en-US" altLang="zh-CN" b="0" i="1" smtClean="0">
                            <a:latin typeface="Cambria Math"/>
                          </a:rPr>
                          <m:t>𝑆</m:t>
                        </m:r>
                      </m:den>
                    </m:f>
                    <m:r>
                      <a:rPr lang="en-US" altLang="zh-CN" b="0" i="1" smtClean="0">
                        <a:latin typeface="Cambria Math"/>
                      </a:rPr>
                      <m:t>=</m:t>
                    </m:r>
                    <m:f>
                      <m:fPr>
                        <m:ctrlPr>
                          <a:rPr lang="en-US" altLang="zh-CN" b="0" i="1" smtClean="0">
                            <a:latin typeface="Cambria Math"/>
                          </a:rPr>
                        </m:ctrlPr>
                      </m:fPr>
                      <m:num>
                        <m:r>
                          <a:rPr lang="en-US" altLang="zh-CN" b="0" i="1" smtClean="0">
                            <a:latin typeface="Cambria Math"/>
                          </a:rPr>
                          <m:t>𝑝</m:t>
                        </m:r>
                      </m:num>
                      <m:den>
                        <m:r>
                          <a:rPr lang="en-US" altLang="zh-CN" b="0" i="1" smtClean="0">
                            <a:latin typeface="Cambria Math"/>
                          </a:rPr>
                          <m:t>𝑆</m:t>
                        </m:r>
                      </m:den>
                    </m:f>
                    <m:r>
                      <a:rPr lang="en-US" altLang="zh-CN" b="0" i="1" smtClean="0">
                        <a:latin typeface="Cambria Math"/>
                      </a:rPr>
                      <m:t>=0.4</m:t>
                    </m:r>
                    <m:r>
                      <a:rPr lang="zh-CN" altLang="en-US" b="0" i="1" smtClean="0">
                        <a:latin typeface="Cambria Math"/>
                      </a:rPr>
                      <m:t>𝜎</m:t>
                    </m:r>
                    <m:rad>
                      <m:radPr>
                        <m:degHide m:val="on"/>
                        <m:ctrlPr>
                          <a:rPr lang="zh-CN" altLang="en-US" b="0" i="1" smtClean="0">
                            <a:latin typeface="Cambria Math"/>
                          </a:rPr>
                        </m:ctrlPr>
                      </m:radPr>
                      <m:deg/>
                      <m:e>
                        <m:r>
                          <a:rPr lang="en-US" altLang="zh-CN" b="0" i="1" smtClean="0">
                            <a:latin typeface="Cambria Math"/>
                          </a:rPr>
                          <m:t>𝑇</m:t>
                        </m:r>
                      </m:e>
                    </m:rad>
                  </m:oMath>
                </a14:m>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pPr>
              <a:defRPr/>
            </a:pPr>
            <a:r>
              <a:rPr lang="en-US" altLang="zh-CN" smtClean="0"/>
              <a:t>Copyright © 2014 Zhenlong Zheng</a:t>
            </a:r>
            <a:endParaRPr lang="zh-CN" altLang="en-US" dirty="0"/>
          </a:p>
        </p:txBody>
      </p:sp>
      <p:sp>
        <p:nvSpPr>
          <p:cNvPr id="5" name="灯片编号占位符 4"/>
          <p:cNvSpPr>
            <a:spLocks noGrp="1"/>
          </p:cNvSpPr>
          <p:nvPr>
            <p:ph type="sldNum" sz="quarter" idx="12"/>
          </p:nvPr>
        </p:nvSpPr>
        <p:spPr/>
        <p:txBody>
          <a:bodyPr/>
          <a:lstStyle/>
          <a:p>
            <a:pPr>
              <a:defRPr/>
            </a:pPr>
            <a:fld id="{19DFB378-7606-41DD-BDB8-11DE839DDBEA}" type="slidenum">
              <a:rPr lang="en-US" altLang="zh-CN" smtClean="0"/>
              <a:pPr>
                <a:defRPr/>
              </a:pPr>
              <a:t>54</a:t>
            </a:fld>
            <a:endParaRPr lang="en-US" altLang="zh-CN"/>
          </a:p>
        </p:txBody>
      </p:sp>
    </p:spTree>
    <p:extLst>
      <p:ext uri="{BB962C8B-B14F-4D97-AF65-F5344CB8AC3E}">
        <p14:creationId xmlns:p14="http://schemas.microsoft.com/office/powerpoint/2010/main" val="2912806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标题 1"/>
          <p:cNvSpPr>
            <a:spLocks noGrp="1"/>
          </p:cNvSpPr>
          <p:nvPr>
            <p:ph type="title"/>
          </p:nvPr>
        </p:nvSpPr>
        <p:spPr/>
        <p:txBody>
          <a:bodyPr/>
          <a:lstStyle/>
          <a:p>
            <a:r>
              <a:rPr lang="zh-CN" altLang="en-US" sz="3600" smtClean="0"/>
              <a:t>平价期权 </a:t>
            </a:r>
            <a:r>
              <a:rPr lang="en-US" altLang="zh-CN" sz="3600" smtClean="0"/>
              <a:t>c/S</a:t>
            </a:r>
            <a:r>
              <a:rPr lang="zh-CN" altLang="en-US" sz="3600" smtClean="0"/>
              <a:t>与波动率与期限的关系</a:t>
            </a:r>
          </a:p>
        </p:txBody>
      </p:sp>
      <p:sp>
        <p:nvSpPr>
          <p:cNvPr id="193539" name="内容占位符 2"/>
          <p:cNvSpPr>
            <a:spLocks noGrp="1"/>
          </p:cNvSpPr>
          <p:nvPr>
            <p:ph idx="1"/>
          </p:nvPr>
        </p:nvSpPr>
        <p:spPr/>
        <p:txBody>
          <a:bodyPr/>
          <a:lstStyle/>
          <a:p>
            <a:pPr>
              <a:buClr>
                <a:srgbClr val="28571F"/>
              </a:buClr>
            </a:pPr>
            <a:endParaRPr lang="zh-CN" altLang="en-US" smtClean="0"/>
          </a:p>
        </p:txBody>
      </p:sp>
      <p:sp>
        <p:nvSpPr>
          <p:cNvPr id="6" name="灯片编号占位符 5"/>
          <p:cNvSpPr>
            <a:spLocks noGrp="1"/>
          </p:cNvSpPr>
          <p:nvPr>
            <p:ph type="sldNum" sz="quarter" idx="12"/>
          </p:nvPr>
        </p:nvSpPr>
        <p:spPr/>
        <p:txBody>
          <a:bodyPr/>
          <a:lstStyle/>
          <a:p>
            <a:pPr>
              <a:defRPr/>
            </a:pPr>
            <a:fld id="{F9D98550-8A91-4EA0-882F-584FC08502F2}" type="slidenum">
              <a:rPr lang="en-US" altLang="zh-CN">
                <a:solidFill>
                  <a:srgbClr val="000000"/>
                </a:solidFill>
              </a:rPr>
              <a:pPr>
                <a:defRPr/>
              </a:pPr>
              <a:t>55</a:t>
            </a:fld>
            <a:endParaRPr lang="en-US" altLang="zh-CN">
              <a:solidFill>
                <a:srgbClr val="000000"/>
              </a:solidFill>
            </a:endParaRPr>
          </a:p>
        </p:txBody>
      </p:sp>
      <p:pic>
        <p:nvPicPr>
          <p:cNvPr id="1935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25538"/>
            <a:ext cx="8497887"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416176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标题 1"/>
          <p:cNvSpPr>
            <a:spLocks noGrp="1"/>
          </p:cNvSpPr>
          <p:nvPr>
            <p:ph type="title"/>
          </p:nvPr>
        </p:nvSpPr>
        <p:spPr/>
        <p:txBody>
          <a:bodyPr/>
          <a:lstStyle/>
          <a:p>
            <a:r>
              <a:rPr lang="zh-CN" altLang="en-US" smtClean="0"/>
              <a:t>拓展</a:t>
            </a:r>
            <a:r>
              <a:rPr lang="en-US" altLang="zh-CN" smtClean="0"/>
              <a:t>2</a:t>
            </a:r>
            <a:r>
              <a:rPr lang="zh-CN" altLang="en-US" smtClean="0"/>
              <a:t>：无收益资产欧式看跌期权</a:t>
            </a:r>
          </a:p>
        </p:txBody>
      </p:sp>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a:stretch>
          </a:blipFill>
          <a:ln>
            <a:miter lim="800000"/>
            <a:headEnd/>
            <a:tailEnd/>
          </a:ln>
        </p:spPr>
        <p:txBody>
          <a:bodyPr/>
          <a:lstStyle/>
          <a:p>
            <a:r>
              <a:rPr lang="zh-CN" altLang="en-US">
                <a:noFill/>
              </a:rPr>
              <a:t> </a:t>
            </a:r>
          </a:p>
        </p:txBody>
      </p:sp>
      <p:sp>
        <p:nvSpPr>
          <p:cNvPr id="6" name="灯片编号占位符 5"/>
          <p:cNvSpPr>
            <a:spLocks noGrp="1"/>
          </p:cNvSpPr>
          <p:nvPr>
            <p:ph type="sldNum" sz="quarter" idx="12"/>
          </p:nvPr>
        </p:nvSpPr>
        <p:spPr/>
        <p:txBody>
          <a:bodyPr/>
          <a:lstStyle/>
          <a:p>
            <a:pPr>
              <a:defRPr/>
            </a:pPr>
            <a:fld id="{C1ED5F6F-5798-467E-AFF4-EAA922F6BCDD}" type="slidenum">
              <a:rPr lang="en-US" altLang="zh-CN">
                <a:solidFill>
                  <a:srgbClr val="000000"/>
                </a:solidFill>
              </a:rPr>
              <a:pPr>
                <a:defRPr/>
              </a:pPr>
              <a:t>56</a:t>
            </a:fld>
            <a:endParaRPr lang="en-US" altLang="zh-CN">
              <a:solidFill>
                <a:srgbClr val="000000"/>
              </a:solidFill>
            </a:endParaRPr>
          </a:p>
        </p:txBody>
      </p:sp>
      <p:graphicFrame>
        <p:nvGraphicFramePr>
          <p:cNvPr id="194565" name="对象 6"/>
          <p:cNvGraphicFramePr>
            <a:graphicFrameLocks noChangeAspect="1"/>
          </p:cNvGraphicFramePr>
          <p:nvPr/>
        </p:nvGraphicFramePr>
        <p:xfrm>
          <a:off x="2339975" y="3429000"/>
          <a:ext cx="4441825" cy="646113"/>
        </p:xfrm>
        <a:graphic>
          <a:graphicData uri="http://schemas.openxmlformats.org/presentationml/2006/ole">
            <mc:AlternateContent xmlns:mc="http://schemas.openxmlformats.org/markup-compatibility/2006">
              <mc:Choice xmlns:v="urn:schemas-microsoft-com:vml" Requires="v">
                <p:oleObj spid="_x0000_s232464" name="Equation" r:id="rId4" imgW="2095200" imgH="304560" progId="Equation.DSMT4">
                  <p:embed/>
                </p:oleObj>
              </mc:Choice>
              <mc:Fallback>
                <p:oleObj name="Equation" r:id="rId4" imgW="2095200" imgH="3045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3429000"/>
                        <a:ext cx="4441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4191809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标题 1"/>
          <p:cNvSpPr>
            <a:spLocks noGrp="1"/>
          </p:cNvSpPr>
          <p:nvPr>
            <p:ph type="title"/>
          </p:nvPr>
        </p:nvSpPr>
        <p:spPr/>
        <p:txBody>
          <a:bodyPr/>
          <a:lstStyle/>
          <a:p>
            <a:r>
              <a:rPr lang="zh-CN" altLang="en-US" smtClean="0"/>
              <a:t>拓展</a:t>
            </a:r>
            <a:r>
              <a:rPr lang="en-US" altLang="zh-CN" smtClean="0"/>
              <a:t>3</a:t>
            </a:r>
            <a:r>
              <a:rPr lang="zh-CN" altLang="en-US" smtClean="0"/>
              <a:t>：无收益资产美式看涨期权</a:t>
            </a:r>
          </a:p>
        </p:txBody>
      </p:sp>
      <p:sp>
        <p:nvSpPr>
          <p:cNvPr id="3" name="内容占位符 2"/>
          <p:cNvSpPr>
            <a:spLocks noGrp="1"/>
          </p:cNvSpPr>
          <p:nvPr>
            <p:ph idx="1"/>
          </p:nvPr>
        </p:nvSpPr>
        <p:spPr/>
        <p:txBody>
          <a:bodyPr/>
          <a:lstStyle/>
          <a:p>
            <a:pPr>
              <a:defRPr/>
            </a:pPr>
            <a:endParaRPr lang="en-US" altLang="zh-CN" dirty="0" smtClean="0">
              <a:solidFill>
                <a:schemeClr val="tx1">
                  <a:lumMod val="85000"/>
                  <a:lumOff val="15000"/>
                </a:schemeClr>
              </a:solidFill>
            </a:endParaRPr>
          </a:p>
          <a:p>
            <a:pPr marL="0" indent="0">
              <a:buFontTx/>
              <a:buNone/>
              <a:defRPr/>
            </a:pPr>
            <a:endParaRPr lang="en-US" altLang="zh-CN" dirty="0" smtClean="0">
              <a:solidFill>
                <a:schemeClr val="tx1">
                  <a:lumMod val="85000"/>
                  <a:lumOff val="15000"/>
                </a:schemeClr>
              </a:solidFill>
            </a:endParaRPr>
          </a:p>
          <a:p>
            <a:pPr>
              <a:defRPr/>
            </a:pPr>
            <a:r>
              <a:rPr lang="zh-CN" altLang="en-US" dirty="0" smtClean="0">
                <a:solidFill>
                  <a:schemeClr val="tx1">
                    <a:lumMod val="85000"/>
                    <a:lumOff val="15000"/>
                  </a:schemeClr>
                </a:solidFill>
              </a:rPr>
              <a:t>在标的资产无收益情况下， </a:t>
            </a:r>
            <a:r>
              <a:rPr lang="en-US" altLang="zh-CN" dirty="0" smtClean="0">
                <a:solidFill>
                  <a:schemeClr val="tx1">
                    <a:lumMod val="85000"/>
                    <a:lumOff val="15000"/>
                  </a:schemeClr>
                </a:solidFill>
              </a:rPr>
              <a:t>C = c </a:t>
            </a:r>
            <a:r>
              <a:rPr lang="zh-CN" altLang="en-US" dirty="0" smtClean="0">
                <a:solidFill>
                  <a:schemeClr val="tx1">
                    <a:lumMod val="85000"/>
                    <a:lumOff val="15000"/>
                  </a:schemeClr>
                </a:solidFill>
              </a:rPr>
              <a:t>，因此无收益资产美式看涨期权的定价公式同样是</a:t>
            </a:r>
          </a:p>
          <a:p>
            <a:pPr>
              <a:defRPr/>
            </a:pPr>
            <a:endParaRPr lang="zh-CN" altLang="en-US" dirty="0">
              <a:solidFill>
                <a:schemeClr val="tx1">
                  <a:lumMod val="85000"/>
                  <a:lumOff val="15000"/>
                </a:schemeClr>
              </a:solidFill>
            </a:endParaRPr>
          </a:p>
        </p:txBody>
      </p:sp>
      <p:sp>
        <p:nvSpPr>
          <p:cNvPr id="6" name="灯片编号占位符 5"/>
          <p:cNvSpPr>
            <a:spLocks noGrp="1"/>
          </p:cNvSpPr>
          <p:nvPr>
            <p:ph type="sldNum" sz="quarter" idx="12"/>
          </p:nvPr>
        </p:nvSpPr>
        <p:spPr/>
        <p:txBody>
          <a:bodyPr/>
          <a:lstStyle/>
          <a:p>
            <a:pPr>
              <a:defRPr/>
            </a:pPr>
            <a:fld id="{FD08FF3F-EF34-4E7F-9B3E-C6DBBFC9C1BD}" type="slidenum">
              <a:rPr lang="en-US" altLang="zh-CN">
                <a:solidFill>
                  <a:srgbClr val="000000"/>
                </a:solidFill>
              </a:rPr>
              <a:pPr>
                <a:defRPr/>
              </a:pPr>
              <a:t>57</a:t>
            </a:fld>
            <a:endParaRPr lang="en-US" altLang="zh-CN">
              <a:solidFill>
                <a:srgbClr val="000000"/>
              </a:solidFill>
            </a:endParaRPr>
          </a:p>
        </p:txBody>
      </p:sp>
      <p:graphicFrame>
        <p:nvGraphicFramePr>
          <p:cNvPr id="195589" name="对象 6"/>
          <p:cNvGraphicFramePr>
            <a:graphicFrameLocks noChangeAspect="1"/>
          </p:cNvGraphicFramePr>
          <p:nvPr/>
        </p:nvGraphicFramePr>
        <p:xfrm>
          <a:off x="2379663" y="4175125"/>
          <a:ext cx="4062412" cy="646113"/>
        </p:xfrm>
        <a:graphic>
          <a:graphicData uri="http://schemas.openxmlformats.org/presentationml/2006/ole">
            <mc:AlternateContent xmlns:mc="http://schemas.openxmlformats.org/markup-compatibility/2006">
              <mc:Choice xmlns:v="urn:schemas-microsoft-com:vml" Requires="v">
                <p:oleObj spid="_x0000_s233488" name="Equation" r:id="rId3" imgW="1917360" imgH="304560" progId="Equation.DSMT4">
                  <p:embed/>
                </p:oleObj>
              </mc:Choice>
              <mc:Fallback>
                <p:oleObj name="Equation" r:id="rId3" imgW="1917360" imgH="3045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663" y="4175125"/>
                        <a:ext cx="4062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865402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标题 1"/>
          <p:cNvSpPr>
            <a:spLocks noGrp="1"/>
          </p:cNvSpPr>
          <p:nvPr>
            <p:ph type="title"/>
          </p:nvPr>
        </p:nvSpPr>
        <p:spPr/>
        <p:txBody>
          <a:bodyPr/>
          <a:lstStyle/>
          <a:p>
            <a:r>
              <a:rPr lang="zh-CN" altLang="en-US" smtClean="0"/>
              <a:t>拓展</a:t>
            </a:r>
            <a:r>
              <a:rPr lang="en-US" altLang="zh-CN" smtClean="0"/>
              <a:t>4</a:t>
            </a:r>
            <a:r>
              <a:rPr lang="zh-CN" altLang="en-US" smtClean="0"/>
              <a:t>：有收益资产的欧式期权</a:t>
            </a:r>
          </a:p>
        </p:txBody>
      </p:sp>
      <p:sp>
        <p:nvSpPr>
          <p:cNvPr id="3" name="内容占位符 2"/>
          <p:cNvSpPr>
            <a:spLocks noGrp="1"/>
          </p:cNvSpPr>
          <p:nvPr>
            <p:ph idx="1"/>
          </p:nvPr>
        </p:nvSpPr>
        <p:spPr/>
        <p:txBody>
          <a:bodyPr>
            <a:normAutofit/>
          </a:bodyPr>
          <a:lstStyle/>
          <a:p>
            <a:pPr>
              <a:defRPr/>
            </a:pPr>
            <a:r>
              <a:rPr lang="zh-CN" altLang="en-US" sz="2600" dirty="0" smtClean="0">
                <a:solidFill>
                  <a:schemeClr val="tx1">
                    <a:lumMod val="85000"/>
                    <a:lumOff val="15000"/>
                  </a:schemeClr>
                </a:solidFill>
              </a:rPr>
              <a:t>在收益已知的情况下，我们可以把标的证券的价格分解成两部分：期权有效期内已知收益的现值部分和一个有风险部分。在期权到期之前，收益现值部分将由于标的资产支付收益而消失</a:t>
            </a:r>
            <a:endParaRPr lang="en-US" altLang="zh-CN" sz="2600" dirty="0" smtClean="0">
              <a:solidFill>
                <a:schemeClr val="tx1">
                  <a:lumMod val="85000"/>
                  <a:lumOff val="15000"/>
                </a:schemeClr>
              </a:solidFill>
            </a:endParaRPr>
          </a:p>
          <a:p>
            <a:pPr marL="0" indent="0">
              <a:buFontTx/>
              <a:buNone/>
              <a:defRPr/>
            </a:pPr>
            <a:endParaRPr lang="zh-CN" altLang="en-US" sz="2600" dirty="0" smtClean="0">
              <a:solidFill>
                <a:schemeClr val="tx1">
                  <a:lumMod val="85000"/>
                  <a:lumOff val="15000"/>
                </a:schemeClr>
              </a:solidFill>
            </a:endParaRPr>
          </a:p>
          <a:p>
            <a:pPr>
              <a:defRPr/>
            </a:pPr>
            <a:r>
              <a:rPr lang="zh-CN" altLang="en-US" sz="2600" dirty="0" smtClean="0">
                <a:solidFill>
                  <a:schemeClr val="tx1">
                    <a:lumMod val="85000"/>
                    <a:lumOff val="15000"/>
                  </a:schemeClr>
                </a:solidFill>
              </a:rPr>
              <a:t>因此，只要从标的证券当前的价格 </a:t>
            </a:r>
            <a:r>
              <a:rPr lang="en-US" altLang="zh-CN" sz="2600" dirty="0" smtClean="0">
                <a:solidFill>
                  <a:schemeClr val="tx1">
                    <a:lumMod val="85000"/>
                    <a:lumOff val="15000"/>
                  </a:schemeClr>
                </a:solidFill>
              </a:rPr>
              <a:t>S </a:t>
            </a:r>
            <a:r>
              <a:rPr lang="zh-CN" altLang="en-US" sz="2600" dirty="0" smtClean="0">
                <a:solidFill>
                  <a:schemeClr val="tx1">
                    <a:lumMod val="85000"/>
                    <a:lumOff val="15000"/>
                  </a:schemeClr>
                </a:solidFill>
              </a:rPr>
              <a:t>中消去收益现值部分，将剩下有风险部分的证券价格作为真正影响期权价值的标的资产价格，用 </a:t>
            </a:r>
            <a:r>
              <a:rPr lang="en-US" altLang="zh-CN" sz="2600" dirty="0" smtClean="0">
                <a:solidFill>
                  <a:schemeClr val="tx1">
                    <a:lumMod val="85000"/>
                    <a:lumOff val="15000"/>
                  </a:schemeClr>
                </a:solidFill>
              </a:rPr>
              <a:t>σ </a:t>
            </a:r>
            <a:r>
              <a:rPr lang="zh-CN" altLang="en-US" sz="2600" dirty="0" smtClean="0">
                <a:solidFill>
                  <a:schemeClr val="tx1">
                    <a:lumMod val="85000"/>
                    <a:lumOff val="15000"/>
                  </a:schemeClr>
                </a:solidFill>
              </a:rPr>
              <a:t>表示证券价格中风险部分的波动率，就可直接套用公式分别计算出有收益资产的欧式看涨期权和看跌期权的价值</a:t>
            </a:r>
            <a:endParaRPr lang="zh-CN" altLang="en-US" sz="2600" dirty="0">
              <a:solidFill>
                <a:schemeClr val="tx1">
                  <a:lumMod val="85000"/>
                  <a:lumOff val="15000"/>
                </a:schemeClr>
              </a:solidFill>
            </a:endParaRPr>
          </a:p>
        </p:txBody>
      </p:sp>
      <p:sp>
        <p:nvSpPr>
          <p:cNvPr id="6" name="灯片编号占位符 5"/>
          <p:cNvSpPr>
            <a:spLocks noGrp="1"/>
          </p:cNvSpPr>
          <p:nvPr>
            <p:ph type="sldNum" sz="quarter" idx="12"/>
          </p:nvPr>
        </p:nvSpPr>
        <p:spPr/>
        <p:txBody>
          <a:bodyPr/>
          <a:lstStyle/>
          <a:p>
            <a:pPr>
              <a:defRPr/>
            </a:pPr>
            <a:fld id="{97DE00B9-B4B8-4496-BEEC-6A9BDA2EAA25}" type="slidenum">
              <a:rPr lang="en-US" altLang="zh-CN">
                <a:solidFill>
                  <a:srgbClr val="000000"/>
                </a:solidFill>
              </a:rPr>
              <a:pPr>
                <a:defRPr/>
              </a:pPr>
              <a:t>58</a:t>
            </a:fld>
            <a:endParaRPr lang="en-US" altLang="zh-CN">
              <a:solidFill>
                <a:srgbClr val="000000"/>
              </a:solidFill>
            </a:endParaRPr>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896433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标题 1"/>
          <p:cNvSpPr>
            <a:spLocks noGrp="1"/>
          </p:cNvSpPr>
          <p:nvPr>
            <p:ph type="title"/>
          </p:nvPr>
        </p:nvSpPr>
        <p:spPr/>
        <p:txBody>
          <a:bodyPr/>
          <a:lstStyle/>
          <a:p>
            <a:endParaRPr lang="zh-CN" altLang="en-US" smtClean="0"/>
          </a:p>
        </p:txBody>
      </p:sp>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r="-889"/>
            </a:stretch>
          </a:blipFill>
          <a:ln>
            <a:miter lim="800000"/>
            <a:headEnd/>
            <a:tailEnd/>
          </a:ln>
        </p:spPr>
        <p:txBody>
          <a:bodyPr/>
          <a:lstStyle/>
          <a:p>
            <a:r>
              <a:rPr lang="zh-CN" altLang="en-US">
                <a:noFill/>
              </a:rPr>
              <a:t> </a:t>
            </a:r>
          </a:p>
        </p:txBody>
      </p:sp>
      <p:sp>
        <p:nvSpPr>
          <p:cNvPr id="6" name="灯片编号占位符 5"/>
          <p:cNvSpPr>
            <a:spLocks noGrp="1"/>
          </p:cNvSpPr>
          <p:nvPr>
            <p:ph type="sldNum" sz="quarter" idx="12"/>
          </p:nvPr>
        </p:nvSpPr>
        <p:spPr/>
        <p:txBody>
          <a:bodyPr/>
          <a:lstStyle/>
          <a:p>
            <a:pPr>
              <a:defRPr/>
            </a:pPr>
            <a:fld id="{6E93BAE2-F97D-4785-8E30-4703371206D0}" type="slidenum">
              <a:rPr lang="en-US" altLang="zh-CN">
                <a:solidFill>
                  <a:srgbClr val="000000"/>
                </a:solidFill>
              </a:rPr>
              <a:pPr>
                <a:defRPr/>
              </a:pPr>
              <a:t>59</a:t>
            </a:fld>
            <a:endParaRPr lang="en-US" altLang="zh-CN">
              <a:solidFill>
                <a:srgbClr val="000000"/>
              </a:solidFill>
            </a:endParaRPr>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169164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标题 1"/>
          <p:cNvSpPr>
            <a:spLocks noGrp="1"/>
          </p:cNvSpPr>
          <p:nvPr>
            <p:ph type="title"/>
          </p:nvPr>
        </p:nvSpPr>
        <p:spPr/>
        <p:txBody>
          <a:bodyPr/>
          <a:lstStyle/>
          <a:p>
            <a:r>
              <a:rPr lang="zh-CN" altLang="en-US" sz="3200" smtClean="0"/>
              <a:t>举例：几何布朗运动下股票价格的概率分布 </a:t>
            </a:r>
          </a:p>
        </p:txBody>
      </p:sp>
      <p:sp>
        <p:nvSpPr>
          <p:cNvPr id="150531" name="内容占位符 2"/>
          <p:cNvSpPr>
            <a:spLocks noGrp="1"/>
          </p:cNvSpPr>
          <p:nvPr>
            <p:ph idx="1"/>
          </p:nvPr>
        </p:nvSpPr>
        <p:spPr/>
        <p:txBody>
          <a:bodyPr/>
          <a:lstStyle/>
          <a:p>
            <a:pPr>
              <a:buClr>
                <a:srgbClr val="28571F"/>
              </a:buClr>
            </a:pPr>
            <a:endParaRPr lang="en-US" altLang="zh-CN" dirty="0" smtClean="0"/>
          </a:p>
          <a:p>
            <a:pPr>
              <a:buClr>
                <a:srgbClr val="28571F"/>
              </a:buClr>
            </a:pPr>
            <a:r>
              <a:rPr lang="zh-CN" altLang="en-US" dirty="0" smtClean="0"/>
              <a:t>设 </a:t>
            </a:r>
            <a:r>
              <a:rPr lang="en-US" altLang="zh-CN" dirty="0" smtClean="0"/>
              <a:t>A </a:t>
            </a:r>
            <a:r>
              <a:rPr lang="zh-CN" altLang="en-US" dirty="0" smtClean="0"/>
              <a:t>股票的当前价格为 </a:t>
            </a:r>
            <a:r>
              <a:rPr lang="en-US" altLang="zh-CN" dirty="0" smtClean="0"/>
              <a:t>50 </a:t>
            </a:r>
            <a:r>
              <a:rPr lang="zh-CN" altLang="en-US" dirty="0" smtClean="0"/>
              <a:t>元，预期收益率为每年</a:t>
            </a:r>
            <a:r>
              <a:rPr lang="en-US" altLang="zh-CN" dirty="0" smtClean="0"/>
              <a:t>18% </a:t>
            </a:r>
            <a:r>
              <a:rPr lang="zh-CN" altLang="en-US" dirty="0" smtClean="0"/>
              <a:t>，波动率为每年 </a:t>
            </a:r>
            <a:r>
              <a:rPr lang="en-US" altLang="zh-CN" dirty="0" smtClean="0"/>
              <a:t>20% </a:t>
            </a:r>
            <a:r>
              <a:rPr lang="zh-CN" altLang="en-US" dirty="0" smtClean="0"/>
              <a:t>，假设该股票价格遵循几何布朗运动且该股票在 </a:t>
            </a:r>
            <a:r>
              <a:rPr lang="en-US" altLang="zh-CN" dirty="0" smtClean="0"/>
              <a:t>6 </a:t>
            </a:r>
            <a:r>
              <a:rPr lang="zh-CN" altLang="en-US" dirty="0" smtClean="0"/>
              <a:t>个月内不付红利。</a:t>
            </a:r>
          </a:p>
          <a:p>
            <a:pPr>
              <a:buClr>
                <a:srgbClr val="28571F"/>
              </a:buClr>
            </a:pPr>
            <a:endParaRPr lang="zh-CN" altLang="en-US" dirty="0" smtClean="0"/>
          </a:p>
          <a:p>
            <a:pPr>
              <a:buClr>
                <a:srgbClr val="28571F"/>
              </a:buClr>
            </a:pPr>
            <a:r>
              <a:rPr lang="zh-CN" altLang="en-US" dirty="0" smtClean="0"/>
              <a:t>请问该股票 </a:t>
            </a:r>
            <a:r>
              <a:rPr lang="en-US" altLang="zh-CN" dirty="0" smtClean="0"/>
              <a:t>6 </a:t>
            </a:r>
            <a:r>
              <a:rPr lang="zh-CN" altLang="en-US" dirty="0" smtClean="0"/>
              <a:t>个月后的价格</a:t>
            </a:r>
            <a:r>
              <a:rPr lang="en-US" altLang="zh-CN" i="1" dirty="0" smtClean="0"/>
              <a:t>S</a:t>
            </a:r>
            <a:r>
              <a:rPr lang="en-US" altLang="zh-CN" i="1" baseline="-25000" dirty="0" smtClean="0"/>
              <a:t>T</a:t>
            </a:r>
            <a:r>
              <a:rPr lang="zh-CN" altLang="en-US" dirty="0" smtClean="0"/>
              <a:t>的概率分布如何？</a:t>
            </a:r>
            <a:r>
              <a:rPr lang="en-US" altLang="zh-CN" dirty="0" smtClean="0"/>
              <a:t>A </a:t>
            </a:r>
            <a:r>
              <a:rPr lang="zh-CN" altLang="en-US" dirty="0" smtClean="0"/>
              <a:t>股票在 </a:t>
            </a:r>
            <a:r>
              <a:rPr lang="en-US" altLang="zh-CN" dirty="0" smtClean="0"/>
              <a:t>6 </a:t>
            </a:r>
            <a:r>
              <a:rPr lang="zh-CN" altLang="en-US" dirty="0" smtClean="0"/>
              <a:t>个月后股票价格的期望值和标准差分别是多少？</a:t>
            </a:r>
          </a:p>
        </p:txBody>
      </p:sp>
      <p:sp>
        <p:nvSpPr>
          <p:cNvPr id="6" name="灯片编号占位符 5"/>
          <p:cNvSpPr>
            <a:spLocks noGrp="1"/>
          </p:cNvSpPr>
          <p:nvPr>
            <p:ph type="sldNum" sz="quarter" idx="12"/>
          </p:nvPr>
        </p:nvSpPr>
        <p:spPr/>
        <p:txBody>
          <a:bodyPr/>
          <a:lstStyle/>
          <a:p>
            <a:pPr>
              <a:defRPr/>
            </a:pPr>
            <a:fld id="{E9C2D510-80FE-4C47-AA4D-DE6906E568DF}" type="slidenum">
              <a:rPr lang="en-US" altLang="zh-CN">
                <a:solidFill>
                  <a:srgbClr val="000000"/>
                </a:solidFill>
              </a:rPr>
              <a:pPr>
                <a:defRPr/>
              </a:pPr>
              <a:t>6</a:t>
            </a:fld>
            <a:endParaRPr lang="en-US" altLang="zh-CN">
              <a:solidFill>
                <a:srgbClr val="000000"/>
              </a:solidFill>
            </a:endParaRPr>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3551334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标题 1"/>
          <p:cNvSpPr>
            <a:spLocks noGrp="1"/>
          </p:cNvSpPr>
          <p:nvPr>
            <p:ph type="title"/>
          </p:nvPr>
        </p:nvSpPr>
        <p:spPr/>
        <p:txBody>
          <a:bodyPr/>
          <a:lstStyle/>
          <a:p>
            <a:endParaRPr lang="zh-CN" altLang="en-US" smtClean="0"/>
          </a:p>
        </p:txBody>
      </p:sp>
      <p:sp>
        <p:nvSpPr>
          <p:cNvPr id="198659" name="内容占位符 2"/>
          <p:cNvSpPr>
            <a:spLocks noGrp="1"/>
          </p:cNvSpPr>
          <p:nvPr>
            <p:ph idx="1"/>
          </p:nvPr>
        </p:nvSpPr>
        <p:spPr/>
        <p:txBody>
          <a:bodyPr/>
          <a:lstStyle/>
          <a:p>
            <a:pPr>
              <a:buClr>
                <a:srgbClr val="28571F"/>
              </a:buClr>
              <a:buFontTx/>
              <a:buNone/>
            </a:pPr>
            <a:endParaRPr lang="en-US" altLang="zh-CN" smtClean="0"/>
          </a:p>
          <a:p>
            <a:pPr>
              <a:buClr>
                <a:srgbClr val="28571F"/>
              </a:buClr>
            </a:pPr>
            <a:r>
              <a:rPr lang="zh-CN" altLang="en-US" smtClean="0"/>
              <a:t>一般来说，期货期权、股指期权和外汇期权都可以看作标的资产支付连续复利收益率的期权</a:t>
            </a:r>
          </a:p>
          <a:p>
            <a:pPr lvl="1"/>
            <a:r>
              <a:rPr lang="zh-CN" altLang="en-US" smtClean="0"/>
              <a:t> 欧式期货期权可以看作一个支付连续红利率为 </a:t>
            </a:r>
            <a:r>
              <a:rPr lang="en-US" altLang="zh-CN" smtClean="0"/>
              <a:t>r </a:t>
            </a:r>
            <a:r>
              <a:rPr lang="zh-CN" altLang="en-US" smtClean="0"/>
              <a:t>的资产的欧式期权</a:t>
            </a:r>
          </a:p>
          <a:p>
            <a:pPr lvl="1"/>
            <a:r>
              <a:rPr lang="zh-CN" altLang="en-US" smtClean="0"/>
              <a:t> 股指期权则是以市场平均股利支付率为收益率</a:t>
            </a:r>
          </a:p>
          <a:p>
            <a:pPr lvl="1"/>
            <a:r>
              <a:rPr lang="zh-CN" altLang="en-US" smtClean="0"/>
              <a:t>外汇期权标的资产的连续红利率为该外汇在所在国的无风险利率</a:t>
            </a:r>
          </a:p>
        </p:txBody>
      </p:sp>
      <p:sp>
        <p:nvSpPr>
          <p:cNvPr id="6" name="灯片编号占位符 5"/>
          <p:cNvSpPr>
            <a:spLocks noGrp="1"/>
          </p:cNvSpPr>
          <p:nvPr>
            <p:ph type="sldNum" sz="quarter" idx="12"/>
          </p:nvPr>
        </p:nvSpPr>
        <p:spPr/>
        <p:txBody>
          <a:bodyPr/>
          <a:lstStyle/>
          <a:p>
            <a:pPr>
              <a:defRPr/>
            </a:pPr>
            <a:fld id="{E17B4A02-702F-4442-8577-D1BEF446CA3D}" type="slidenum">
              <a:rPr lang="en-US" altLang="zh-CN">
                <a:solidFill>
                  <a:srgbClr val="000000"/>
                </a:solidFill>
              </a:rPr>
              <a:pPr>
                <a:defRPr/>
              </a:pPr>
              <a:t>60</a:t>
            </a:fld>
            <a:endParaRPr lang="en-US" altLang="zh-CN">
              <a:solidFill>
                <a:srgbClr val="000000"/>
              </a:solidFill>
            </a:endParaRPr>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3863421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标题 1"/>
          <p:cNvSpPr>
            <a:spLocks noGrp="1"/>
          </p:cNvSpPr>
          <p:nvPr>
            <p:ph type="title"/>
          </p:nvPr>
        </p:nvSpPr>
        <p:spPr>
          <a:xfrm>
            <a:off x="468313" y="333375"/>
            <a:ext cx="8675687" cy="846138"/>
          </a:xfrm>
        </p:spPr>
        <p:txBody>
          <a:bodyPr/>
          <a:lstStyle/>
          <a:p>
            <a:r>
              <a:rPr lang="zh-CN" altLang="en-US" smtClean="0"/>
              <a:t>拓展</a:t>
            </a:r>
            <a:r>
              <a:rPr lang="en-US" altLang="zh-CN" smtClean="0"/>
              <a:t>5</a:t>
            </a:r>
            <a:r>
              <a:rPr lang="zh-CN" altLang="en-US" smtClean="0"/>
              <a:t>：有收益资产的美式看涨期权</a:t>
            </a:r>
          </a:p>
        </p:txBody>
      </p:sp>
      <p:sp>
        <p:nvSpPr>
          <p:cNvPr id="199683" name="内容占位符 2"/>
          <p:cNvSpPr>
            <a:spLocks noGrp="1"/>
          </p:cNvSpPr>
          <p:nvPr>
            <p:ph idx="1"/>
          </p:nvPr>
        </p:nvSpPr>
        <p:spPr>
          <a:xfrm>
            <a:off x="468313" y="1268413"/>
            <a:ext cx="8229600" cy="4530725"/>
          </a:xfrm>
        </p:spPr>
        <p:txBody>
          <a:bodyPr/>
          <a:lstStyle/>
          <a:p>
            <a:pPr>
              <a:buClr>
                <a:srgbClr val="28571F"/>
              </a:buClr>
            </a:pPr>
            <a:endParaRPr lang="en-US" altLang="zh-CN" smtClean="0"/>
          </a:p>
          <a:p>
            <a:pPr>
              <a:buClr>
                <a:srgbClr val="28571F"/>
              </a:buClr>
            </a:pPr>
            <a:r>
              <a:rPr lang="zh-CN" altLang="en-US" smtClean="0"/>
              <a:t>先确定提前执行美式看涨期权是否合理</a:t>
            </a:r>
          </a:p>
          <a:p>
            <a:pPr lvl="1"/>
            <a:r>
              <a:rPr lang="zh-CN" altLang="en-US" smtClean="0"/>
              <a:t>若不合理，则按欧式期权方法定价</a:t>
            </a:r>
          </a:p>
          <a:p>
            <a:pPr lvl="1"/>
            <a:r>
              <a:rPr lang="zh-CN" altLang="en-US" smtClean="0"/>
              <a:t>若在     提前执行可能是合理的，则要分别计算在 </a:t>
            </a:r>
            <a:r>
              <a:rPr lang="en-US" altLang="zh-CN" smtClean="0"/>
              <a:t>T </a:t>
            </a:r>
            <a:r>
              <a:rPr lang="zh-CN" altLang="en-US" smtClean="0"/>
              <a:t>时刻和 </a:t>
            </a:r>
            <a:r>
              <a:rPr lang="en-US" altLang="zh-CN" smtClean="0"/>
              <a:t>   </a:t>
            </a:r>
            <a:r>
              <a:rPr lang="zh-CN" altLang="en-US" smtClean="0"/>
              <a:t>时刻到期的欧式看涨期权的价格，然后将二者之中的较大者作为美式期权的价格。在大多数情况下，这种近似效果都不错。</a:t>
            </a:r>
          </a:p>
          <a:p>
            <a:pPr lvl="1"/>
            <a:r>
              <a:rPr lang="zh-CN" altLang="en-US" smtClean="0"/>
              <a:t>郑振龙、陈蓉</a:t>
            </a:r>
            <a:r>
              <a:rPr lang="en-US" altLang="zh-CN" smtClean="0"/>
              <a:t>《</a:t>
            </a:r>
            <a:r>
              <a:rPr lang="zh-CN" altLang="en-US" smtClean="0"/>
              <a:t>金融工程</a:t>
            </a:r>
            <a:r>
              <a:rPr lang="en-US" altLang="zh-CN" smtClean="0"/>
              <a:t>》</a:t>
            </a:r>
            <a:r>
              <a:rPr lang="zh-CN" altLang="en-US" smtClean="0"/>
              <a:t>案例 </a:t>
            </a:r>
            <a:r>
              <a:rPr lang="en-US" altLang="zh-CN" smtClean="0"/>
              <a:t>11.6</a:t>
            </a:r>
            <a:endParaRPr lang="zh-CN" altLang="en-US" smtClean="0"/>
          </a:p>
        </p:txBody>
      </p:sp>
      <p:sp>
        <p:nvSpPr>
          <p:cNvPr id="6" name="灯片编号占位符 5"/>
          <p:cNvSpPr>
            <a:spLocks noGrp="1"/>
          </p:cNvSpPr>
          <p:nvPr>
            <p:ph type="sldNum" sz="quarter" idx="12"/>
          </p:nvPr>
        </p:nvSpPr>
        <p:spPr/>
        <p:txBody>
          <a:bodyPr/>
          <a:lstStyle/>
          <a:p>
            <a:pPr>
              <a:defRPr/>
            </a:pPr>
            <a:fld id="{37B2ACC0-19D9-48CE-8729-344F0E28A580}" type="slidenum">
              <a:rPr lang="en-US" altLang="zh-CN">
                <a:solidFill>
                  <a:srgbClr val="000000"/>
                </a:solidFill>
              </a:rPr>
              <a:pPr>
                <a:defRPr/>
              </a:pPr>
              <a:t>61</a:t>
            </a:fld>
            <a:endParaRPr lang="en-US" altLang="zh-CN">
              <a:solidFill>
                <a:srgbClr val="000000"/>
              </a:solidFill>
            </a:endParaRPr>
          </a:p>
        </p:txBody>
      </p:sp>
      <p:graphicFrame>
        <p:nvGraphicFramePr>
          <p:cNvPr id="199685" name="对象 7"/>
          <p:cNvGraphicFramePr>
            <a:graphicFrameLocks noChangeAspect="1"/>
          </p:cNvGraphicFramePr>
          <p:nvPr/>
        </p:nvGraphicFramePr>
        <p:xfrm>
          <a:off x="1857375" y="2857500"/>
          <a:ext cx="258763" cy="423863"/>
        </p:xfrm>
        <a:graphic>
          <a:graphicData uri="http://schemas.openxmlformats.org/presentationml/2006/ole">
            <mc:AlternateContent xmlns:mc="http://schemas.openxmlformats.org/markup-compatibility/2006">
              <mc:Choice xmlns:v="urn:schemas-microsoft-com:vml" Requires="v">
                <p:oleObj spid="_x0000_s234526" name="Equation" r:id="rId3" imgW="139700" imgH="228600" progId="Equation.DSMT4">
                  <p:embed/>
                </p:oleObj>
              </mc:Choice>
              <mc:Fallback>
                <p:oleObj name="Equation" r:id="rId3" imgW="1397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2857500"/>
                        <a:ext cx="2587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9686" name="Object 5"/>
          <p:cNvGraphicFramePr>
            <a:graphicFrameLocks noChangeAspect="1"/>
          </p:cNvGraphicFramePr>
          <p:nvPr/>
        </p:nvGraphicFramePr>
        <p:xfrm>
          <a:off x="2268538" y="3213100"/>
          <a:ext cx="285750" cy="466725"/>
        </p:xfrm>
        <a:graphic>
          <a:graphicData uri="http://schemas.openxmlformats.org/presentationml/2006/ole">
            <mc:AlternateContent xmlns:mc="http://schemas.openxmlformats.org/markup-compatibility/2006">
              <mc:Choice xmlns:v="urn:schemas-microsoft-com:vml" Requires="v">
                <p:oleObj spid="_x0000_s234527" name="Equation" r:id="rId5" imgW="139700" imgH="228600" progId="Equation.DSMT4">
                  <p:embed/>
                </p:oleObj>
              </mc:Choice>
              <mc:Fallback>
                <p:oleObj name="Equation" r:id="rId5" imgW="1397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3213100"/>
                        <a:ext cx="2857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889807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标题 1"/>
          <p:cNvSpPr>
            <a:spLocks noGrp="1"/>
          </p:cNvSpPr>
          <p:nvPr>
            <p:ph type="title"/>
          </p:nvPr>
        </p:nvSpPr>
        <p:spPr/>
        <p:txBody>
          <a:bodyPr/>
          <a:lstStyle/>
          <a:p>
            <a:r>
              <a:rPr lang="zh-CN" altLang="en-US" smtClean="0"/>
              <a:t>拓展</a:t>
            </a:r>
            <a:r>
              <a:rPr lang="en-US" altLang="zh-CN" smtClean="0"/>
              <a:t>6</a:t>
            </a:r>
            <a:r>
              <a:rPr lang="zh-CN" altLang="en-US" smtClean="0"/>
              <a:t>：美式看跌期权的定价</a:t>
            </a:r>
          </a:p>
        </p:txBody>
      </p:sp>
      <p:sp>
        <p:nvSpPr>
          <p:cNvPr id="3" name="内容占位符 2"/>
          <p:cNvSpPr>
            <a:spLocks noGrp="1"/>
          </p:cNvSpPr>
          <p:nvPr>
            <p:ph idx="1"/>
          </p:nvPr>
        </p:nvSpPr>
        <p:spPr/>
        <p:txBody>
          <a:bodyPr/>
          <a:lstStyle/>
          <a:p>
            <a:pPr marL="0" indent="0">
              <a:buFontTx/>
              <a:buNone/>
              <a:defRPr/>
            </a:pPr>
            <a:endParaRPr lang="en-US" altLang="zh-CN" dirty="0" smtClean="0">
              <a:solidFill>
                <a:schemeClr val="tx1">
                  <a:lumMod val="85000"/>
                  <a:lumOff val="15000"/>
                </a:schemeClr>
              </a:solidFill>
            </a:endParaRPr>
          </a:p>
          <a:p>
            <a:pPr>
              <a:defRPr/>
            </a:pPr>
            <a:r>
              <a:rPr lang="zh-CN" altLang="en-US" dirty="0" smtClean="0">
                <a:solidFill>
                  <a:schemeClr val="tx1">
                    <a:lumMod val="85000"/>
                    <a:lumOff val="15000"/>
                  </a:schemeClr>
                </a:solidFill>
              </a:rPr>
              <a:t>美式看跌期权无论标的资产有无收益都有提前执行的可能，而且与其对应的看涨期权也不存在精确的平价关系，因此一般通过数值方法来求美式看跌期权的价值</a:t>
            </a:r>
            <a:endParaRPr lang="zh-CN" altLang="en-US" dirty="0">
              <a:solidFill>
                <a:schemeClr val="tx1">
                  <a:lumMod val="85000"/>
                  <a:lumOff val="15000"/>
                </a:schemeClr>
              </a:solidFill>
            </a:endParaRPr>
          </a:p>
        </p:txBody>
      </p:sp>
      <p:sp>
        <p:nvSpPr>
          <p:cNvPr id="6" name="灯片编号占位符 5"/>
          <p:cNvSpPr>
            <a:spLocks noGrp="1"/>
          </p:cNvSpPr>
          <p:nvPr>
            <p:ph type="sldNum" sz="quarter" idx="12"/>
          </p:nvPr>
        </p:nvSpPr>
        <p:spPr/>
        <p:txBody>
          <a:bodyPr/>
          <a:lstStyle/>
          <a:p>
            <a:pPr>
              <a:defRPr/>
            </a:pPr>
            <a:fld id="{2CD3A077-4227-4891-8121-3D9107B34F21}" type="slidenum">
              <a:rPr lang="en-US" altLang="zh-CN">
                <a:solidFill>
                  <a:srgbClr val="000000"/>
                </a:solidFill>
              </a:rPr>
              <a:pPr>
                <a:defRPr/>
              </a:pPr>
              <a:t>62</a:t>
            </a:fld>
            <a:endParaRPr lang="en-US" altLang="zh-CN">
              <a:solidFill>
                <a:srgbClr val="000000"/>
              </a:solidFill>
            </a:endParaRPr>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105777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标题 1"/>
          <p:cNvSpPr>
            <a:spLocks noGrp="1"/>
          </p:cNvSpPr>
          <p:nvPr>
            <p:ph type="title"/>
          </p:nvPr>
        </p:nvSpPr>
        <p:spPr/>
        <p:txBody>
          <a:bodyPr/>
          <a:lstStyle/>
          <a:p>
            <a:r>
              <a:rPr lang="en-US" altLang="zh-CN" smtClean="0"/>
              <a:t>BSM </a:t>
            </a:r>
            <a:r>
              <a:rPr lang="zh-CN" altLang="en-US" smtClean="0"/>
              <a:t>期权定价公式的参数估计</a:t>
            </a:r>
          </a:p>
        </p:txBody>
      </p:sp>
      <p:sp>
        <p:nvSpPr>
          <p:cNvPr id="201731" name="内容占位符 2"/>
          <p:cNvSpPr>
            <a:spLocks noGrp="1"/>
          </p:cNvSpPr>
          <p:nvPr>
            <p:ph idx="1"/>
          </p:nvPr>
        </p:nvSpPr>
        <p:spPr/>
        <p:txBody>
          <a:bodyPr/>
          <a:lstStyle/>
          <a:p>
            <a:pPr>
              <a:buClr>
                <a:srgbClr val="28571F"/>
              </a:buClr>
            </a:pPr>
            <a:r>
              <a:rPr lang="en-US" altLang="zh-CN" dirty="0" smtClean="0"/>
              <a:t>BSM </a:t>
            </a:r>
            <a:r>
              <a:rPr lang="zh-CN" altLang="en-US" dirty="0" smtClean="0"/>
              <a:t>期权定价公式中的期权价格取决于下列五个参数：标的资产市场价格、执行价格、到期期限、无风险利率和标的资产价格波动率</a:t>
            </a:r>
          </a:p>
          <a:p>
            <a:pPr>
              <a:buClr>
                <a:srgbClr val="28571F"/>
              </a:buClr>
            </a:pPr>
            <a:r>
              <a:rPr lang="zh-CN" altLang="en-US" dirty="0" smtClean="0"/>
              <a:t>在这些参数当中，前三个都是很容易获得的确定数值。但是无风险利率和标的资产价格波动率则需要进行估计。</a:t>
            </a:r>
          </a:p>
          <a:p>
            <a:pPr>
              <a:buClr>
                <a:srgbClr val="28571F"/>
              </a:buClr>
            </a:pPr>
            <a:r>
              <a:rPr lang="zh-CN" altLang="en-US" dirty="0" smtClean="0"/>
              <a:t>到期期限、无风险利率和波动率的时间单位必须相同（通常为年）。</a:t>
            </a:r>
          </a:p>
        </p:txBody>
      </p:sp>
      <p:sp>
        <p:nvSpPr>
          <p:cNvPr id="6" name="灯片编号占位符 5"/>
          <p:cNvSpPr>
            <a:spLocks noGrp="1"/>
          </p:cNvSpPr>
          <p:nvPr>
            <p:ph type="sldNum" sz="quarter" idx="12"/>
          </p:nvPr>
        </p:nvSpPr>
        <p:spPr/>
        <p:txBody>
          <a:bodyPr/>
          <a:lstStyle/>
          <a:p>
            <a:pPr>
              <a:defRPr/>
            </a:pPr>
            <a:fld id="{505B47B2-8C38-44BF-95B8-C200BF742397}" type="slidenum">
              <a:rPr lang="en-US" altLang="zh-CN">
                <a:solidFill>
                  <a:srgbClr val="000000"/>
                </a:solidFill>
              </a:rPr>
              <a:pPr>
                <a:defRPr/>
              </a:pPr>
              <a:t>63</a:t>
            </a:fld>
            <a:endParaRPr lang="en-US" altLang="zh-CN">
              <a:solidFill>
                <a:srgbClr val="000000"/>
              </a:solidFill>
            </a:endParaRPr>
          </a:p>
        </p:txBody>
      </p:sp>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411900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a:xfrm>
            <a:off x="539552" y="404664"/>
            <a:ext cx="8404423" cy="685800"/>
          </a:xfrm>
        </p:spPr>
        <p:txBody>
          <a:bodyPr/>
          <a:lstStyle/>
          <a:p>
            <a:pPr eaLnBrk="1" hangingPunct="1"/>
            <a:r>
              <a:rPr lang="en-US" altLang="zh-CN" dirty="0" smtClean="0">
                <a:latin typeface="Times New Roman" pitchFamily="18" charset="0"/>
                <a:cs typeface="Times New Roman" pitchFamily="18" charset="0"/>
              </a:rPr>
              <a:t>Warrant Valuation</a:t>
            </a:r>
          </a:p>
        </p:txBody>
      </p:sp>
      <p:sp>
        <p:nvSpPr>
          <p:cNvPr id="33798" name="Rectangle 3"/>
          <p:cNvSpPr>
            <a:spLocks noGrp="1" noChangeArrowheads="1"/>
          </p:cNvSpPr>
          <p:nvPr>
            <p:ph idx="1"/>
          </p:nvPr>
        </p:nvSpPr>
        <p:spPr>
          <a:xfrm>
            <a:off x="467544" y="1700808"/>
            <a:ext cx="8352928" cy="4431705"/>
          </a:xfrm>
        </p:spPr>
        <p:txBody>
          <a:bodyPr/>
          <a:lstStyle/>
          <a:p>
            <a:pPr eaLnBrk="1" hangingPunct="1">
              <a:lnSpc>
                <a:spcPct val="90000"/>
              </a:lnSpc>
            </a:pPr>
            <a:r>
              <a:rPr lang="en-US" altLang="zh-CN" dirty="0" smtClean="0">
                <a:latin typeface="Adobe Jenson Pro" pitchFamily="18" charset="0"/>
              </a:rPr>
              <a:t>The analysis of warrants is much more complicated than that of options, because:</a:t>
            </a:r>
          </a:p>
          <a:p>
            <a:pPr lvl="1" eaLnBrk="1" hangingPunct="1">
              <a:lnSpc>
                <a:spcPct val="90000"/>
              </a:lnSpc>
            </a:pPr>
            <a:r>
              <a:rPr lang="en-US" altLang="zh-CN" dirty="0" smtClean="0">
                <a:latin typeface="Adobe Jenson Pro" pitchFamily="18" charset="0"/>
              </a:rPr>
              <a:t>The Exercise price of the warrant is usually not adjusted at all for dividends.</a:t>
            </a:r>
          </a:p>
          <a:p>
            <a:pPr lvl="1" eaLnBrk="1" hangingPunct="1">
              <a:lnSpc>
                <a:spcPct val="90000"/>
              </a:lnSpc>
            </a:pPr>
            <a:r>
              <a:rPr lang="en-US" altLang="zh-CN" dirty="0">
                <a:latin typeface="Adobe Jenson Pro" pitchFamily="18" charset="0"/>
              </a:rPr>
              <a:t>The exercise price of a warrant sometimes changes on specified dates.</a:t>
            </a:r>
          </a:p>
          <a:p>
            <a:pPr lvl="1" eaLnBrk="1" hangingPunct="1">
              <a:lnSpc>
                <a:spcPct val="90000"/>
              </a:lnSpc>
            </a:pPr>
            <a:r>
              <a:rPr lang="en-US" altLang="zh-CN" dirty="0">
                <a:latin typeface="Adobe Jenson Pro" pitchFamily="18" charset="0"/>
              </a:rPr>
              <a:t>If the company is involved in a merger, the adjustment that is made in the terms of the warrant may change its value.</a:t>
            </a:r>
          </a:p>
          <a:p>
            <a:pPr lvl="1" eaLnBrk="1" hangingPunct="1">
              <a:lnSpc>
                <a:spcPct val="90000"/>
              </a:lnSpc>
            </a:pPr>
            <a:r>
              <a:rPr lang="en-US" altLang="zh-CN" dirty="0">
                <a:latin typeface="Adobe Jenson Pro" pitchFamily="18" charset="0"/>
              </a:rPr>
              <a:t>The exercise of a large number of warrants may sometimes result in a significant increase in the number of common shares outstanding.</a:t>
            </a:r>
          </a:p>
          <a:p>
            <a:pPr eaLnBrk="1" hangingPunct="1">
              <a:lnSpc>
                <a:spcPct val="90000"/>
              </a:lnSpc>
            </a:pPr>
            <a:endParaRPr lang="en-US" altLang="zh-CN" dirty="0" smtClean="0">
              <a:latin typeface="Adobe Jenson Pro" pitchFamily="18" charset="0"/>
            </a:endParaRPr>
          </a:p>
        </p:txBody>
      </p:sp>
      <p:sp>
        <p:nvSpPr>
          <p:cNvPr id="33795"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p>
        </p:txBody>
      </p:sp>
      <p:sp>
        <p:nvSpPr>
          <p:cNvPr id="3379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6DE29BA9-8826-43C2-9DDC-B8BCAC79CE74}" type="slidenum">
              <a:rPr kumimoji="0" lang="zh-CN" altLang="en-US" sz="1400" smtClean="0"/>
              <a:pPr eaLnBrk="1" hangingPunct="1"/>
              <a:t>64</a:t>
            </a:fld>
            <a:endParaRPr kumimoji="0" lang="en-US" altLang="zh-CN" sz="1400" smtClean="0"/>
          </a:p>
        </p:txBody>
      </p:sp>
    </p:spTree>
    <p:extLst>
      <p:ext uri="{BB962C8B-B14F-4D97-AF65-F5344CB8AC3E}">
        <p14:creationId xmlns:p14="http://schemas.microsoft.com/office/powerpoint/2010/main" val="3493368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noFill/>
        </p:spPr>
        <p:txBody>
          <a:bodyPr lIns="92075" tIns="46038" rIns="92075" bIns="46038" anchor="ctr"/>
          <a:lstStyle/>
          <a:p>
            <a:pPr eaLnBrk="1" hangingPunct="1"/>
            <a:r>
              <a:rPr lang="en-US" altLang="zh-CN" b="1" smtClean="0"/>
              <a:t>Warrants &amp; Dilution </a:t>
            </a:r>
          </a:p>
        </p:txBody>
      </p:sp>
      <p:sp>
        <p:nvSpPr>
          <p:cNvPr id="34822" name="Rectangle 3"/>
          <p:cNvSpPr>
            <a:spLocks noGrp="1" noChangeArrowheads="1"/>
          </p:cNvSpPr>
          <p:nvPr>
            <p:ph idx="1"/>
          </p:nvPr>
        </p:nvSpPr>
        <p:spPr>
          <a:xfrm>
            <a:off x="323850" y="1556792"/>
            <a:ext cx="8529638" cy="4402683"/>
          </a:xfrm>
          <a:noFill/>
        </p:spPr>
        <p:txBody>
          <a:bodyPr lIns="92075" tIns="46038" rIns="92075" bIns="46038"/>
          <a:lstStyle/>
          <a:p>
            <a:pPr eaLnBrk="1" hangingPunct="1">
              <a:lnSpc>
                <a:spcPct val="90000"/>
              </a:lnSpc>
            </a:pPr>
            <a:r>
              <a:rPr lang="en-US" altLang="zh-CN" sz="2800" dirty="0" smtClean="0">
                <a:latin typeface="Adobe Jenson Pro" pitchFamily="18" charset="0"/>
              </a:rPr>
              <a:t>When a regular call option is exercised  the 	stock that is delivered must be purchased in the open market</a:t>
            </a:r>
          </a:p>
          <a:p>
            <a:pPr eaLnBrk="1" hangingPunct="1">
              <a:lnSpc>
                <a:spcPct val="90000"/>
              </a:lnSpc>
            </a:pPr>
            <a:r>
              <a:rPr lang="en-US" altLang="zh-CN" sz="2800" dirty="0" smtClean="0">
                <a:latin typeface="Adobe Jenson Pro" pitchFamily="18" charset="0"/>
              </a:rPr>
              <a:t>When a warrant is exercised new stock is issued by the company</a:t>
            </a:r>
          </a:p>
          <a:p>
            <a:pPr eaLnBrk="1" hangingPunct="1">
              <a:lnSpc>
                <a:spcPct val="90000"/>
              </a:lnSpc>
            </a:pPr>
            <a:r>
              <a:rPr lang="en-US" altLang="zh-CN" sz="2800" dirty="0" smtClean="0">
                <a:latin typeface="Adobe Jenson Pro" pitchFamily="18" charset="0"/>
                <a:cs typeface="Arial" charset="0"/>
              </a:rPr>
              <a:t>the stock price will reduce at the time the issue of is announced.</a:t>
            </a:r>
          </a:p>
          <a:p>
            <a:pPr eaLnBrk="1" hangingPunct="1">
              <a:lnSpc>
                <a:spcPct val="90000"/>
              </a:lnSpc>
            </a:pPr>
            <a:r>
              <a:rPr lang="en-US" altLang="zh-CN" sz="2800" dirty="0" smtClean="0">
                <a:latin typeface="Adobe Jenson Pro" pitchFamily="18" charset="0"/>
                <a:cs typeface="Arial" charset="0"/>
              </a:rPr>
              <a:t>There is no further dilution (See Business Snapshot 15.3.)</a:t>
            </a:r>
          </a:p>
          <a:p>
            <a:pPr eaLnBrk="1" hangingPunct="1">
              <a:lnSpc>
                <a:spcPct val="90000"/>
              </a:lnSpc>
            </a:pPr>
            <a:r>
              <a:rPr lang="zh-CN" altLang="en-US" sz="2800" dirty="0" smtClean="0">
                <a:latin typeface="Adobe Jenson Pro" pitchFamily="18" charset="0"/>
                <a:cs typeface="Arial" charset="0"/>
              </a:rPr>
              <a:t>因此权证的定价公式与期权一样。</a:t>
            </a:r>
            <a:endParaRPr lang="en-US" altLang="zh-CN" sz="2800" dirty="0" smtClean="0">
              <a:latin typeface="Adobe Jenson Pro" pitchFamily="18" charset="0"/>
            </a:endParaRPr>
          </a:p>
        </p:txBody>
      </p:sp>
      <p:sp>
        <p:nvSpPr>
          <p:cNvPr id="34819" name="页脚占位符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r>
              <a:rPr kumimoji="0" lang="en-US" altLang="zh-CN" sz="1400" smtClean="0"/>
              <a:t>Copyright © 2014 Zhenlong Zheng</a:t>
            </a:r>
          </a:p>
        </p:txBody>
      </p:sp>
      <p:sp>
        <p:nvSpPr>
          <p:cNvPr id="3482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charset="0"/>
                <a:ea typeface="宋体" pitchFamily="2" charset="-122"/>
              </a:defRPr>
            </a:lvl1pPr>
            <a:lvl2pPr marL="742950" indent="-285750" eaLnBrk="0" hangingPunct="0">
              <a:defRPr kumimoji="1" sz="2400">
                <a:solidFill>
                  <a:schemeClr val="tx1"/>
                </a:solidFill>
                <a:latin typeface="Tahoma" charset="0"/>
                <a:ea typeface="宋体" pitchFamily="2" charset="-122"/>
              </a:defRPr>
            </a:lvl2pPr>
            <a:lvl3pPr marL="1143000" indent="-228600" eaLnBrk="0" hangingPunct="0">
              <a:defRPr kumimoji="1" sz="2400">
                <a:solidFill>
                  <a:schemeClr val="tx1"/>
                </a:solidFill>
                <a:latin typeface="Tahoma" charset="0"/>
                <a:ea typeface="宋体" pitchFamily="2" charset="-122"/>
              </a:defRPr>
            </a:lvl3pPr>
            <a:lvl4pPr marL="1600200" indent="-228600" eaLnBrk="0" hangingPunct="0">
              <a:defRPr kumimoji="1" sz="2400">
                <a:solidFill>
                  <a:schemeClr val="tx1"/>
                </a:solidFill>
                <a:latin typeface="Tahoma" charset="0"/>
                <a:ea typeface="宋体" pitchFamily="2" charset="-122"/>
              </a:defRPr>
            </a:lvl4pPr>
            <a:lvl5pPr marL="2057400" indent="-228600" eaLnBrk="0" hangingPunct="0">
              <a:defRPr kumimoji="1" sz="2400">
                <a:solidFill>
                  <a:schemeClr val="tx1"/>
                </a:solidFill>
                <a:latin typeface="Tahoma"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charset="0"/>
                <a:ea typeface="宋体" pitchFamily="2" charset="-122"/>
              </a:defRPr>
            </a:lvl9pPr>
          </a:lstStyle>
          <a:p>
            <a:pPr eaLnBrk="1" hangingPunct="1"/>
            <a:fld id="{8526EAD2-6562-4BD0-B51E-F0E71F36F981}" type="slidenum">
              <a:rPr kumimoji="0" lang="zh-CN" altLang="en-US" sz="1400" smtClean="0"/>
              <a:pPr eaLnBrk="1" hangingPunct="1"/>
              <a:t>65</a:t>
            </a:fld>
            <a:endParaRPr kumimoji="0" lang="en-US" altLang="zh-CN" sz="1400" smtClean="0"/>
          </a:p>
        </p:txBody>
      </p:sp>
    </p:spTree>
    <p:extLst>
      <p:ext uri="{BB962C8B-B14F-4D97-AF65-F5344CB8AC3E}">
        <p14:creationId xmlns:p14="http://schemas.microsoft.com/office/powerpoint/2010/main" val="109046496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2051720" y="333375"/>
            <a:ext cx="5261892" cy="1081088"/>
          </a:xfrm>
        </p:spPr>
        <p:txBody>
          <a:bodyPr/>
          <a:lstStyle/>
          <a:p>
            <a:pPr marL="53975" eaLnBrk="1" hangingPunct="1"/>
            <a:r>
              <a:rPr lang="en-US" altLang="zh-CN" dirty="0">
                <a:solidFill>
                  <a:srgbClr val="0044AC"/>
                </a:solidFill>
              </a:rPr>
              <a:t>Any Questions</a:t>
            </a:r>
            <a:r>
              <a:rPr lang="zh-CN" altLang="en-US" dirty="0">
                <a:solidFill>
                  <a:srgbClr val="0044AC"/>
                </a:solidFill>
              </a:rPr>
              <a:t>？</a:t>
            </a:r>
            <a:br>
              <a:rPr lang="zh-CN" altLang="en-US" dirty="0">
                <a:solidFill>
                  <a:srgbClr val="0044AC"/>
                </a:solidFill>
              </a:rPr>
            </a:br>
            <a:endParaRPr lang="zh-CN" altLang="en-US" dirty="0" smtClean="0">
              <a:solidFill>
                <a:srgbClr val="0044AC"/>
              </a:solidFill>
            </a:endParaRPr>
          </a:p>
        </p:txBody>
      </p:sp>
      <p:pic>
        <p:nvPicPr>
          <p:cNvPr id="454660" name="Picture 4" descr="3-3"/>
          <p:cNvPicPr>
            <a:picLocks noGrp="1" noChangeAspect="1" noChangeArrowheads="1"/>
          </p:cNvPicPr>
          <p:nvPr>
            <p:ph sz="half" idx="2"/>
          </p:nvPr>
        </p:nvPicPr>
        <p:blipFill>
          <a:blip r:embed="rId3" cstate="print"/>
          <a:srcRect/>
          <a:stretch>
            <a:fillRect/>
          </a:stretch>
        </p:blipFill>
        <p:spPr>
          <a:xfrm>
            <a:off x="3059832" y="2060848"/>
            <a:ext cx="2448272" cy="2895154"/>
          </a:xfrm>
          <a:noFill/>
        </p:spPr>
      </p:pic>
      <p:sp>
        <p:nvSpPr>
          <p:cNvPr id="4" name="页脚占位符 3"/>
          <p:cNvSpPr>
            <a:spLocks noGrp="1"/>
          </p:cNvSpPr>
          <p:nvPr>
            <p:ph type="ftr" sz="quarter" idx="11"/>
          </p:nvPr>
        </p:nvSpPr>
        <p:spPr>
          <a:xfrm>
            <a:off x="2699792" y="6381327"/>
            <a:ext cx="3888432" cy="340147"/>
          </a:xfrm>
        </p:spPr>
        <p:txBody>
          <a:bodyPr/>
          <a:lstStyle/>
          <a:p>
            <a:pPr>
              <a:defRPr/>
            </a:pPr>
            <a:r>
              <a:rPr lang="en-US" altLang="zh-CN" smtClean="0"/>
              <a:t>Copyright © 2014 Zhenlong Zheng</a:t>
            </a:r>
            <a:endParaRPr lang="zh-CN" altLang="en-US" dirty="0"/>
          </a:p>
        </p:txBody>
      </p:sp>
      <p:sp>
        <p:nvSpPr>
          <p:cNvPr id="5" name="灯片编号占位符 4"/>
          <p:cNvSpPr>
            <a:spLocks noGrp="1"/>
          </p:cNvSpPr>
          <p:nvPr>
            <p:ph type="sldNum" sz="quarter" idx="12"/>
          </p:nvPr>
        </p:nvSpPr>
        <p:spPr/>
        <p:txBody>
          <a:bodyPr/>
          <a:lstStyle/>
          <a:p>
            <a:pPr>
              <a:defRPr/>
            </a:pPr>
            <a:fld id="{5CC2B108-31DF-4FE0-8872-C4A8491C00B8}" type="slidenum">
              <a:rPr lang="en-US" altLang="zh-CN" smtClean="0"/>
              <a:pPr>
                <a:defRPr/>
              </a:pPr>
              <a:t>66</a:t>
            </a:fld>
            <a:endParaRPr lang="en-US" altLang="zh-CN"/>
          </a:p>
        </p:txBody>
      </p:sp>
    </p:spTree>
    <p:extLst>
      <p:ext uri="{BB962C8B-B14F-4D97-AF65-F5344CB8AC3E}">
        <p14:creationId xmlns:p14="http://schemas.microsoft.com/office/powerpoint/2010/main" val="353114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54660"/>
                                        </p:tgtEl>
                                        <p:attrNameLst>
                                          <p:attrName>style.visibility</p:attrName>
                                        </p:attrNameLst>
                                      </p:cBhvr>
                                      <p:to>
                                        <p:strVal val="visible"/>
                                      </p:to>
                                    </p:set>
                                    <p:animEffect transition="in" filter="wipe(down)">
                                      <p:cBhvr>
                                        <p:cTn id="7" dur="580">
                                          <p:stCondLst>
                                            <p:cond delay="0"/>
                                          </p:stCondLst>
                                        </p:cTn>
                                        <p:tgtEl>
                                          <p:spTgt spid="454660"/>
                                        </p:tgtEl>
                                      </p:cBhvr>
                                    </p:animEffect>
                                    <p:anim calcmode="lin" valueType="num">
                                      <p:cBhvr>
                                        <p:cTn id="8" dur="1822" tmFilter="0,0; 0.14,0.36; 0.43,0.73; 0.71,0.91; 1.0,1.0">
                                          <p:stCondLst>
                                            <p:cond delay="0"/>
                                          </p:stCondLst>
                                        </p:cTn>
                                        <p:tgtEl>
                                          <p:spTgt spid="45466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5466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5466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5466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54660"/>
                                        </p:tgtEl>
                                        <p:attrNameLst>
                                          <p:attrName>ppt_y</p:attrName>
                                        </p:attrNameLst>
                                      </p:cBhvr>
                                      <p:tavLst>
                                        <p:tav tm="0" fmla="#ppt_y-sin(pi*$)/81">
                                          <p:val>
                                            <p:fltVal val="0"/>
                                          </p:val>
                                        </p:tav>
                                        <p:tav tm="100000">
                                          <p:val>
                                            <p:fltVal val="1"/>
                                          </p:val>
                                        </p:tav>
                                      </p:tavLst>
                                    </p:anim>
                                    <p:animScale>
                                      <p:cBhvr>
                                        <p:cTn id="13" dur="26">
                                          <p:stCondLst>
                                            <p:cond delay="650"/>
                                          </p:stCondLst>
                                        </p:cTn>
                                        <p:tgtEl>
                                          <p:spTgt spid="454660"/>
                                        </p:tgtEl>
                                      </p:cBhvr>
                                      <p:to x="100000" y="60000"/>
                                    </p:animScale>
                                    <p:animScale>
                                      <p:cBhvr>
                                        <p:cTn id="14" dur="166" decel="50000">
                                          <p:stCondLst>
                                            <p:cond delay="676"/>
                                          </p:stCondLst>
                                        </p:cTn>
                                        <p:tgtEl>
                                          <p:spTgt spid="454660"/>
                                        </p:tgtEl>
                                      </p:cBhvr>
                                      <p:to x="100000" y="100000"/>
                                    </p:animScale>
                                    <p:animScale>
                                      <p:cBhvr>
                                        <p:cTn id="15" dur="26">
                                          <p:stCondLst>
                                            <p:cond delay="1312"/>
                                          </p:stCondLst>
                                        </p:cTn>
                                        <p:tgtEl>
                                          <p:spTgt spid="454660"/>
                                        </p:tgtEl>
                                      </p:cBhvr>
                                      <p:to x="100000" y="80000"/>
                                    </p:animScale>
                                    <p:animScale>
                                      <p:cBhvr>
                                        <p:cTn id="16" dur="166" decel="50000">
                                          <p:stCondLst>
                                            <p:cond delay="1338"/>
                                          </p:stCondLst>
                                        </p:cTn>
                                        <p:tgtEl>
                                          <p:spTgt spid="454660"/>
                                        </p:tgtEl>
                                      </p:cBhvr>
                                      <p:to x="100000" y="100000"/>
                                    </p:animScale>
                                    <p:animScale>
                                      <p:cBhvr>
                                        <p:cTn id="17" dur="26">
                                          <p:stCondLst>
                                            <p:cond delay="1642"/>
                                          </p:stCondLst>
                                        </p:cTn>
                                        <p:tgtEl>
                                          <p:spTgt spid="454660"/>
                                        </p:tgtEl>
                                      </p:cBhvr>
                                      <p:to x="100000" y="90000"/>
                                    </p:animScale>
                                    <p:animScale>
                                      <p:cBhvr>
                                        <p:cTn id="18" dur="166" decel="50000">
                                          <p:stCondLst>
                                            <p:cond delay="1668"/>
                                          </p:stCondLst>
                                        </p:cTn>
                                        <p:tgtEl>
                                          <p:spTgt spid="454660"/>
                                        </p:tgtEl>
                                      </p:cBhvr>
                                      <p:to x="100000" y="100000"/>
                                    </p:animScale>
                                    <p:animScale>
                                      <p:cBhvr>
                                        <p:cTn id="19" dur="26">
                                          <p:stCondLst>
                                            <p:cond delay="1808"/>
                                          </p:stCondLst>
                                        </p:cTn>
                                        <p:tgtEl>
                                          <p:spTgt spid="454660"/>
                                        </p:tgtEl>
                                      </p:cBhvr>
                                      <p:to x="100000" y="95000"/>
                                    </p:animScale>
                                    <p:animScale>
                                      <p:cBhvr>
                                        <p:cTn id="20" dur="166" decel="50000">
                                          <p:stCondLst>
                                            <p:cond delay="1834"/>
                                          </p:stCondLst>
                                        </p:cTn>
                                        <p:tgtEl>
                                          <p:spTgt spid="4546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682" name="Picture 2"/>
          <p:cNvPicPr>
            <a:picLocks noGrp="1" noChangeAspect="1" noChangeArrowheads="1"/>
          </p:cNvPicPr>
          <p:nvPr>
            <p:ph idx="4294967295"/>
          </p:nvPr>
        </p:nvPicPr>
        <p:blipFill>
          <a:blip r:embed="rId3" cstate="print"/>
          <a:srcRect/>
          <a:stretch>
            <a:fillRect/>
          </a:stretch>
        </p:blipFill>
        <p:spPr>
          <a:xfrm>
            <a:off x="714375" y="0"/>
            <a:ext cx="7786688" cy="6858000"/>
          </a:xfrm>
        </p:spPr>
      </p:pic>
      <p:sp>
        <p:nvSpPr>
          <p:cNvPr id="284675" name="TextBox 2"/>
          <p:cNvSpPr txBox="1">
            <a:spLocks noChangeArrowheads="1"/>
          </p:cNvSpPr>
          <p:nvPr/>
        </p:nvSpPr>
        <p:spPr bwMode="auto">
          <a:xfrm>
            <a:off x="2143125" y="4000500"/>
            <a:ext cx="4857750" cy="369888"/>
          </a:xfrm>
          <a:prstGeom prst="rect">
            <a:avLst/>
          </a:prstGeom>
          <a:noFill/>
          <a:ln w="9525">
            <a:noFill/>
            <a:miter lim="800000"/>
            <a:headEnd/>
            <a:tailEnd/>
          </a:ln>
        </p:spPr>
        <p:txBody>
          <a:bodyPr>
            <a:spAutoFit/>
          </a:bodyPr>
          <a:lstStyle/>
          <a:p>
            <a:endParaRPr lang="zh-CN" altLang="en-US">
              <a:ea typeface="华文细黑" pitchFamily="2" charset="-122"/>
            </a:endParaRPr>
          </a:p>
        </p:txBody>
      </p:sp>
      <p:sp>
        <p:nvSpPr>
          <p:cNvPr id="3" name="页脚占位符 2"/>
          <p:cNvSpPr>
            <a:spLocks noGrp="1"/>
          </p:cNvSpPr>
          <p:nvPr>
            <p:ph type="ftr" sz="quarter" idx="11"/>
          </p:nvPr>
        </p:nvSpPr>
        <p:spPr/>
        <p:txBody>
          <a:bodyPr/>
          <a:lstStyle/>
          <a:p>
            <a:pPr>
              <a:defRPr/>
            </a:pPr>
            <a:r>
              <a:rPr lang="en-US" altLang="zh-CN" smtClean="0"/>
              <a:t>Copyright © 2014 Zhenlong Zheng</a:t>
            </a:r>
            <a:endParaRPr lang="en-US" altLang="zh-CN"/>
          </a:p>
        </p:txBody>
      </p:sp>
      <p:sp>
        <p:nvSpPr>
          <p:cNvPr id="5" name="灯片编号占位符 4"/>
          <p:cNvSpPr>
            <a:spLocks noGrp="1"/>
          </p:cNvSpPr>
          <p:nvPr>
            <p:ph type="sldNum" sz="quarter" idx="12"/>
          </p:nvPr>
        </p:nvSpPr>
        <p:spPr/>
        <p:txBody>
          <a:bodyPr/>
          <a:lstStyle/>
          <a:p>
            <a:pPr>
              <a:defRPr/>
            </a:pPr>
            <a:fld id="{C9CDCDCA-3447-49FF-AF70-0CFC8C343134}" type="slidenum">
              <a:rPr lang="en-US" altLang="zh-CN" smtClean="0"/>
              <a:pPr>
                <a:defRPr/>
              </a:pPr>
              <a:t>67</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xit" presetSubtype="0" fill="hold" nodeType="clickEffect">
                                  <p:stCondLst>
                                    <p:cond delay="0"/>
                                  </p:stCondLst>
                                  <p:childTnLst>
                                    <p:animEffect transition="out" filter="fade">
                                      <p:cBhvr>
                                        <p:cTn id="6" dur="2000"/>
                                        <p:tgtEl>
                                          <p:spTgt spid="455682"/>
                                        </p:tgtEl>
                                      </p:cBhvr>
                                    </p:animEffect>
                                    <p:anim calcmode="lin" valueType="num">
                                      <p:cBhvr>
                                        <p:cTn id="7" dur="2000"/>
                                        <p:tgtEl>
                                          <p:spTgt spid="45568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55682"/>
                                        </p:tgtEl>
                                        <p:attrNameLst>
                                          <p:attrName>ppt_h</p:attrName>
                                        </p:attrNameLst>
                                      </p:cBhvr>
                                      <p:tavLst>
                                        <p:tav tm="0">
                                          <p:val>
                                            <p:strVal val="ppt_h"/>
                                          </p:val>
                                        </p:tav>
                                        <p:tav tm="100000">
                                          <p:val>
                                            <p:strVal val="ppt_h"/>
                                          </p:val>
                                        </p:tav>
                                      </p:tavLst>
                                    </p:anim>
                                    <p:set>
                                      <p:cBhvr>
                                        <p:cTn id="9" dur="1" fill="hold">
                                          <p:stCondLst>
                                            <p:cond delay="1999"/>
                                          </p:stCondLst>
                                        </p:cTn>
                                        <p:tgtEl>
                                          <p:spTgt spid="4556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457200" y="1341438"/>
            <a:ext cx="8507413" cy="5183187"/>
          </a:xfrm>
        </p:spPr>
        <p:txBody>
          <a:bodyPr/>
          <a:lstStyle/>
          <a:p>
            <a:pPr marL="0" indent="0">
              <a:buFontTx/>
              <a:buNone/>
              <a:defRPr/>
            </a:pPr>
            <a:endParaRPr lang="en-US" altLang="zh-CN" dirty="0" smtClean="0">
              <a:solidFill>
                <a:schemeClr val="tx1">
                  <a:lumMod val="85000"/>
                  <a:lumOff val="15000"/>
                </a:schemeClr>
              </a:solidFill>
            </a:endParaRPr>
          </a:p>
          <a:p>
            <a:pPr>
              <a:defRPr/>
            </a:pPr>
            <a:r>
              <a:rPr lang="en-US" altLang="zh-CN" dirty="0" smtClean="0">
                <a:solidFill>
                  <a:schemeClr val="tx1">
                    <a:lumMod val="85000"/>
                    <a:lumOff val="15000"/>
                  </a:schemeClr>
                </a:solidFill>
              </a:rPr>
              <a:t>S = 50, µ = 0.18, </a:t>
            </a:r>
            <a:r>
              <a:rPr lang="el-GR" altLang="zh-CN" dirty="0" smtClean="0">
                <a:solidFill>
                  <a:schemeClr val="tx1">
                    <a:lumMod val="85000"/>
                    <a:lumOff val="15000"/>
                  </a:schemeClr>
                </a:solidFill>
              </a:rPr>
              <a:t>σ = 0.2, </a:t>
            </a:r>
            <a:r>
              <a:rPr lang="en-US" altLang="zh-CN" dirty="0" smtClean="0">
                <a:solidFill>
                  <a:schemeClr val="tx1">
                    <a:lumMod val="85000"/>
                    <a:lumOff val="15000"/>
                  </a:schemeClr>
                </a:solidFill>
              </a:rPr>
              <a:t>T − t = 0.5 </a:t>
            </a:r>
            <a:r>
              <a:rPr lang="zh-CN" altLang="en-US" dirty="0" smtClean="0">
                <a:solidFill>
                  <a:schemeClr val="tx1">
                    <a:lumMod val="85000"/>
                    <a:lumOff val="15000"/>
                  </a:schemeClr>
                </a:solidFill>
              </a:rPr>
              <a:t>年</a:t>
            </a:r>
          </a:p>
          <a:p>
            <a:pPr>
              <a:defRPr/>
            </a:pPr>
            <a:r>
              <a:rPr lang="zh-CN" altLang="en-US" dirty="0" smtClean="0">
                <a:solidFill>
                  <a:schemeClr val="tx1">
                    <a:lumMod val="85000"/>
                    <a:lumOff val="15000"/>
                  </a:schemeClr>
                </a:solidFill>
              </a:rPr>
              <a:t>因此 </a:t>
            </a:r>
            <a:r>
              <a:rPr lang="en-US" altLang="zh-CN" dirty="0" smtClean="0">
                <a:solidFill>
                  <a:schemeClr val="tx1">
                    <a:lumMod val="85000"/>
                    <a:lumOff val="15000"/>
                  </a:schemeClr>
                </a:solidFill>
              </a:rPr>
              <a:t>6 </a:t>
            </a:r>
            <a:r>
              <a:rPr lang="zh-CN" altLang="en-US" dirty="0" smtClean="0">
                <a:solidFill>
                  <a:schemeClr val="tx1">
                    <a:lumMod val="85000"/>
                    <a:lumOff val="15000"/>
                  </a:schemeClr>
                </a:solidFill>
              </a:rPr>
              <a:t>个月后</a:t>
            </a:r>
            <a:r>
              <a:rPr lang="en-US" altLang="zh-CN" i="1" dirty="0" smtClean="0">
                <a:solidFill>
                  <a:schemeClr val="tx1">
                    <a:lumMod val="85000"/>
                    <a:lumOff val="15000"/>
                  </a:schemeClr>
                </a:solidFill>
              </a:rPr>
              <a:t>S</a:t>
            </a:r>
            <a:r>
              <a:rPr lang="en-US" altLang="zh-CN" i="1" baseline="-25000" dirty="0" smtClean="0">
                <a:solidFill>
                  <a:schemeClr val="tx1">
                    <a:lumMod val="85000"/>
                    <a:lumOff val="15000"/>
                  </a:schemeClr>
                </a:solidFill>
              </a:rPr>
              <a:t>T</a:t>
            </a:r>
            <a:r>
              <a:rPr lang="zh-CN" altLang="en-US" dirty="0" smtClean="0">
                <a:solidFill>
                  <a:schemeClr val="tx1">
                    <a:lumMod val="85000"/>
                    <a:lumOff val="15000"/>
                  </a:schemeClr>
                </a:solidFill>
              </a:rPr>
              <a:t>的概率分布为</a:t>
            </a:r>
            <a:endParaRPr lang="en-US" altLang="zh-CN" dirty="0" smtClean="0">
              <a:solidFill>
                <a:schemeClr val="tx1">
                  <a:lumMod val="85000"/>
                  <a:lumOff val="15000"/>
                </a:schemeClr>
              </a:solidFill>
            </a:endParaRPr>
          </a:p>
          <a:p>
            <a:pPr>
              <a:defRPr/>
            </a:pPr>
            <a:endParaRPr lang="en-US" altLang="zh-CN" dirty="0" smtClean="0">
              <a:solidFill>
                <a:schemeClr val="tx1">
                  <a:lumMod val="85000"/>
                  <a:lumOff val="15000"/>
                </a:schemeClr>
              </a:solidFill>
            </a:endParaRPr>
          </a:p>
          <a:p>
            <a:pPr>
              <a:defRPr/>
            </a:pPr>
            <a:endParaRPr lang="en-US" altLang="zh-CN" dirty="0" smtClean="0">
              <a:solidFill>
                <a:schemeClr val="tx1">
                  <a:lumMod val="85000"/>
                  <a:lumOff val="15000"/>
                </a:schemeClr>
              </a:solidFill>
            </a:endParaRPr>
          </a:p>
          <a:p>
            <a:pPr>
              <a:defRPr/>
            </a:pPr>
            <a:r>
              <a:rPr lang="zh-CN" altLang="en-US" dirty="0" smtClean="0">
                <a:solidFill>
                  <a:schemeClr val="tx1">
                    <a:lumMod val="85000"/>
                    <a:lumOff val="15000"/>
                  </a:schemeClr>
                </a:solidFill>
              </a:rPr>
              <a:t>即             </a:t>
            </a:r>
            <a:r>
              <a:rPr lang="en-US" altLang="zh-CN" dirty="0" smtClean="0">
                <a:solidFill>
                  <a:schemeClr val="tx1">
                    <a:lumMod val="85000"/>
                    <a:lumOff val="15000"/>
                  </a:schemeClr>
                </a:solidFill>
              </a:rPr>
              <a:t>                        </a:t>
            </a:r>
            <a:endParaRPr lang="zh-CN" altLang="en-US" dirty="0">
              <a:solidFill>
                <a:schemeClr val="tx1">
                  <a:lumMod val="85000"/>
                  <a:lumOff val="15000"/>
                </a:schemeClr>
              </a:solidFill>
            </a:endParaRPr>
          </a:p>
        </p:txBody>
      </p:sp>
      <p:sp>
        <p:nvSpPr>
          <p:cNvPr id="6" name="灯片编号占位符 5"/>
          <p:cNvSpPr>
            <a:spLocks noGrp="1"/>
          </p:cNvSpPr>
          <p:nvPr>
            <p:ph type="sldNum" sz="quarter" idx="12"/>
          </p:nvPr>
        </p:nvSpPr>
        <p:spPr/>
        <p:txBody>
          <a:bodyPr/>
          <a:lstStyle/>
          <a:p>
            <a:pPr>
              <a:defRPr/>
            </a:pPr>
            <a:fld id="{C79D2C9D-6CDF-48B9-B88B-A81F39E0CC86}" type="slidenum">
              <a:rPr lang="en-US" altLang="zh-CN">
                <a:solidFill>
                  <a:srgbClr val="000000"/>
                </a:solidFill>
              </a:rPr>
              <a:pPr>
                <a:defRPr/>
              </a:pPr>
              <a:t>7</a:t>
            </a:fld>
            <a:endParaRPr lang="en-US" altLang="zh-CN">
              <a:solidFill>
                <a:srgbClr val="000000"/>
              </a:solidFill>
            </a:endParaRPr>
          </a:p>
        </p:txBody>
      </p:sp>
      <p:graphicFrame>
        <p:nvGraphicFramePr>
          <p:cNvPr id="151557" name="对象 8"/>
          <p:cNvGraphicFramePr>
            <a:graphicFrameLocks noChangeAspect="1"/>
          </p:cNvGraphicFramePr>
          <p:nvPr/>
        </p:nvGraphicFramePr>
        <p:xfrm>
          <a:off x="1931988" y="3021013"/>
          <a:ext cx="5857875" cy="952500"/>
        </p:xfrm>
        <a:graphic>
          <a:graphicData uri="http://schemas.openxmlformats.org/presentationml/2006/ole">
            <mc:AlternateContent xmlns:mc="http://schemas.openxmlformats.org/markup-compatibility/2006">
              <mc:Choice xmlns:v="urn:schemas-microsoft-com:vml" Requires="v">
                <p:oleObj spid="_x0000_s223264" name="Equation" r:id="rId3" imgW="3124080" imgH="507960" progId="Equation.DSMT4">
                  <p:embed/>
                </p:oleObj>
              </mc:Choice>
              <mc:Fallback>
                <p:oleObj name="Equation" r:id="rId3" imgW="3124080" imgH="5079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988" y="3021013"/>
                        <a:ext cx="58578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1558" name="对象 9"/>
          <p:cNvGraphicFramePr>
            <a:graphicFrameLocks noChangeAspect="1"/>
          </p:cNvGraphicFramePr>
          <p:nvPr/>
        </p:nvGraphicFramePr>
        <p:xfrm>
          <a:off x="2806700" y="4797425"/>
          <a:ext cx="2755900" cy="631825"/>
        </p:xfrm>
        <a:graphic>
          <a:graphicData uri="http://schemas.openxmlformats.org/presentationml/2006/ole">
            <mc:AlternateContent xmlns:mc="http://schemas.openxmlformats.org/markup-compatibility/2006">
              <mc:Choice xmlns:v="urn:schemas-microsoft-com:vml" Requires="v">
                <p:oleObj spid="_x0000_s223265" name="Equation" r:id="rId5" imgW="1434960" imgH="330120" progId="Equation.DSMT4">
                  <p:embed/>
                </p:oleObj>
              </mc:Choice>
              <mc:Fallback>
                <p:oleObj name="Equation" r:id="rId5" imgW="1434960" imgH="3301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6700" y="4797425"/>
                        <a:ext cx="27559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762045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标题 1"/>
          <p:cNvSpPr>
            <a:spLocks noGrp="1"/>
          </p:cNvSpPr>
          <p:nvPr>
            <p:ph type="title"/>
          </p:nvPr>
        </p:nvSpPr>
        <p:spPr/>
        <p:txBody>
          <a:bodyPr/>
          <a:lstStyle/>
          <a:p>
            <a:endParaRPr lang="zh-CN" altLang="en-US" smtClean="0"/>
          </a:p>
        </p:txBody>
      </p:sp>
      <p:sp>
        <p:nvSpPr>
          <p:cNvPr id="152579" name="内容占位符 2"/>
          <p:cNvSpPr>
            <a:spLocks noGrp="1"/>
          </p:cNvSpPr>
          <p:nvPr>
            <p:ph idx="1"/>
          </p:nvPr>
        </p:nvSpPr>
        <p:spPr/>
        <p:txBody>
          <a:bodyPr/>
          <a:lstStyle/>
          <a:p>
            <a:pPr>
              <a:buClr>
                <a:srgbClr val="28571F"/>
              </a:buClr>
            </a:pPr>
            <a:endParaRPr lang="en-US" altLang="zh-CN" smtClean="0"/>
          </a:p>
          <a:p>
            <a:pPr>
              <a:buClr>
                <a:srgbClr val="28571F"/>
              </a:buClr>
            </a:pPr>
            <a:r>
              <a:rPr lang="zh-CN" altLang="en-US" smtClean="0"/>
              <a:t>由于一个正态分布变量取值位于均值左右两个标准差范围内的概率为 </a:t>
            </a:r>
            <a:r>
              <a:rPr lang="en-US" altLang="zh-CN" smtClean="0"/>
              <a:t>95% </a:t>
            </a:r>
            <a:r>
              <a:rPr lang="zh-CN" altLang="en-US" smtClean="0"/>
              <a:t>，因此，置信度为 </a:t>
            </a:r>
            <a:r>
              <a:rPr lang="en-US" altLang="zh-CN" smtClean="0"/>
              <a:t>95% </a:t>
            </a:r>
            <a:r>
              <a:rPr lang="zh-CN" altLang="en-US" smtClean="0"/>
              <a:t>时，</a:t>
            </a:r>
          </a:p>
          <a:p>
            <a:pPr>
              <a:buClr>
                <a:srgbClr val="28571F"/>
              </a:buClr>
            </a:pPr>
            <a:endParaRPr lang="zh-CN" altLang="en-US" smtClean="0"/>
          </a:p>
          <a:p>
            <a:pPr>
              <a:buClr>
                <a:srgbClr val="28571F"/>
              </a:buClr>
              <a:buFontTx/>
              <a:buNone/>
            </a:pPr>
            <a:r>
              <a:rPr lang="zh-CN" altLang="en-US" smtClean="0"/>
              <a:t>		</a:t>
            </a:r>
            <a:endParaRPr lang="en-US" altLang="zh-CN" smtClean="0"/>
          </a:p>
          <a:p>
            <a:pPr>
              <a:buClr>
                <a:srgbClr val="28571F"/>
              </a:buClr>
              <a:buFontTx/>
              <a:buNone/>
            </a:pPr>
            <a:endParaRPr lang="en-US" altLang="zh-CN" smtClean="0"/>
          </a:p>
          <a:p>
            <a:pPr>
              <a:buClr>
                <a:srgbClr val="28571F"/>
              </a:buClr>
            </a:pPr>
            <a:r>
              <a:rPr lang="zh-CN" altLang="en-US" smtClean="0"/>
              <a:t>因此， </a:t>
            </a:r>
            <a:r>
              <a:rPr lang="en-US" altLang="zh-CN" smtClean="0"/>
              <a:t>6 </a:t>
            </a:r>
            <a:r>
              <a:rPr lang="zh-CN" altLang="en-US" smtClean="0"/>
              <a:t>个月 </a:t>
            </a:r>
            <a:r>
              <a:rPr lang="en-US" altLang="zh-CN" smtClean="0"/>
              <a:t>A </a:t>
            </a:r>
            <a:r>
              <a:rPr lang="zh-CN" altLang="en-US" smtClean="0"/>
              <a:t>股票价格落在 </a:t>
            </a:r>
            <a:r>
              <a:rPr lang="en-US" altLang="zh-CN" smtClean="0"/>
              <a:t>40.85 </a:t>
            </a:r>
            <a:r>
              <a:rPr lang="zh-CN" altLang="en-US" smtClean="0"/>
              <a:t>元到 </a:t>
            </a:r>
            <a:r>
              <a:rPr lang="en-US" altLang="zh-CN" smtClean="0"/>
              <a:t>71.81 </a:t>
            </a:r>
            <a:r>
              <a:rPr lang="zh-CN" altLang="en-US" smtClean="0"/>
              <a:t>元之间的概率为 </a:t>
            </a:r>
            <a:r>
              <a:rPr lang="en-US" altLang="zh-CN" smtClean="0"/>
              <a:t>95% </a:t>
            </a:r>
            <a:r>
              <a:rPr lang="zh-CN" altLang="en-US" smtClean="0"/>
              <a:t>。</a:t>
            </a:r>
          </a:p>
        </p:txBody>
      </p:sp>
      <p:sp>
        <p:nvSpPr>
          <p:cNvPr id="6" name="灯片编号占位符 5"/>
          <p:cNvSpPr>
            <a:spLocks noGrp="1"/>
          </p:cNvSpPr>
          <p:nvPr>
            <p:ph type="sldNum" sz="quarter" idx="12"/>
          </p:nvPr>
        </p:nvSpPr>
        <p:spPr/>
        <p:txBody>
          <a:bodyPr/>
          <a:lstStyle/>
          <a:p>
            <a:pPr>
              <a:defRPr/>
            </a:pPr>
            <a:fld id="{46005C22-B218-447C-96DE-8D1F512C3A7A}" type="slidenum">
              <a:rPr lang="en-US" altLang="zh-CN">
                <a:solidFill>
                  <a:srgbClr val="000000"/>
                </a:solidFill>
              </a:rPr>
              <a:pPr>
                <a:defRPr/>
              </a:pPr>
              <a:t>8</a:t>
            </a:fld>
            <a:endParaRPr lang="en-US" altLang="zh-CN">
              <a:solidFill>
                <a:srgbClr val="000000"/>
              </a:solidFill>
            </a:endParaRPr>
          </a:p>
        </p:txBody>
      </p:sp>
      <p:graphicFrame>
        <p:nvGraphicFramePr>
          <p:cNvPr id="152581" name="对象 6"/>
          <p:cNvGraphicFramePr>
            <a:graphicFrameLocks noChangeAspect="1"/>
          </p:cNvGraphicFramePr>
          <p:nvPr/>
        </p:nvGraphicFramePr>
        <p:xfrm>
          <a:off x="2987675" y="3500438"/>
          <a:ext cx="3024188" cy="1074737"/>
        </p:xfrm>
        <a:graphic>
          <a:graphicData uri="http://schemas.openxmlformats.org/presentationml/2006/ole">
            <mc:AlternateContent xmlns:mc="http://schemas.openxmlformats.org/markup-compatibility/2006">
              <mc:Choice xmlns:v="urn:schemas-microsoft-com:vml" Requires="v">
                <p:oleObj spid="_x0000_s224273" name="Equation" r:id="rId3" imgW="1358640" imgH="482400" progId="Equation.DSMT4">
                  <p:embed/>
                </p:oleObj>
              </mc:Choice>
              <mc:Fallback>
                <p:oleObj name="Equation" r:id="rId3" imgW="1358640" imgH="48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500438"/>
                        <a:ext cx="3024188"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2415443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标题 1"/>
          <p:cNvSpPr>
            <a:spLocks noGrp="1"/>
          </p:cNvSpPr>
          <p:nvPr>
            <p:ph type="title"/>
          </p:nvPr>
        </p:nvSpPr>
        <p:spPr/>
        <p:txBody>
          <a:bodyPr/>
          <a:lstStyle/>
          <a:p>
            <a:endParaRPr lang="zh-CN" altLang="en-US" smtClean="0"/>
          </a:p>
        </p:txBody>
      </p:sp>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a:stretch>
          </a:blipFill>
          <a:ln>
            <a:miter lim="800000"/>
            <a:headEnd/>
            <a:tailEnd/>
          </a:ln>
        </p:spPr>
        <p:txBody>
          <a:bodyPr/>
          <a:lstStyle/>
          <a:p>
            <a:r>
              <a:rPr lang="zh-CN" altLang="en-US">
                <a:noFill/>
              </a:rPr>
              <a:t> </a:t>
            </a:r>
          </a:p>
        </p:txBody>
      </p:sp>
      <p:sp>
        <p:nvSpPr>
          <p:cNvPr id="6" name="灯片编号占位符 5"/>
          <p:cNvSpPr>
            <a:spLocks noGrp="1"/>
          </p:cNvSpPr>
          <p:nvPr>
            <p:ph type="sldNum" sz="quarter" idx="12"/>
          </p:nvPr>
        </p:nvSpPr>
        <p:spPr/>
        <p:txBody>
          <a:bodyPr/>
          <a:lstStyle/>
          <a:p>
            <a:pPr>
              <a:defRPr/>
            </a:pPr>
            <a:fld id="{4065BBC3-C71B-4F29-9AA5-850F5BF11DE6}" type="slidenum">
              <a:rPr lang="en-US" altLang="zh-CN">
                <a:solidFill>
                  <a:srgbClr val="000000"/>
                </a:solidFill>
              </a:rPr>
              <a:pPr>
                <a:defRPr/>
              </a:pPr>
              <a:t>9</a:t>
            </a:fld>
            <a:endParaRPr lang="en-US" altLang="zh-CN">
              <a:solidFill>
                <a:srgbClr val="000000"/>
              </a:solidFill>
            </a:endParaRPr>
          </a:p>
        </p:txBody>
      </p:sp>
      <p:graphicFrame>
        <p:nvGraphicFramePr>
          <p:cNvPr id="153605" name="对象 8"/>
          <p:cNvGraphicFramePr>
            <a:graphicFrameLocks noChangeAspect="1"/>
          </p:cNvGraphicFramePr>
          <p:nvPr/>
        </p:nvGraphicFramePr>
        <p:xfrm>
          <a:off x="1476375" y="3429000"/>
          <a:ext cx="7075488" cy="1295400"/>
        </p:xfrm>
        <a:graphic>
          <a:graphicData uri="http://schemas.openxmlformats.org/presentationml/2006/ole">
            <mc:AlternateContent xmlns:mc="http://schemas.openxmlformats.org/markup-compatibility/2006">
              <mc:Choice xmlns:v="urn:schemas-microsoft-com:vml" Requires="v">
                <p:oleObj spid="_x0000_s225297" name="Equation" r:id="rId4" imgW="3047760" imgH="558720" progId="Equation.DSMT4">
                  <p:embed/>
                </p:oleObj>
              </mc:Choice>
              <mc:Fallback>
                <p:oleObj name="Equation" r:id="rId4" imgW="3047760" imgH="55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3429000"/>
                        <a:ext cx="70754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页脚占位符 1"/>
          <p:cNvSpPr>
            <a:spLocks noGrp="1"/>
          </p:cNvSpPr>
          <p:nvPr>
            <p:ph type="ftr" sz="quarter" idx="11"/>
          </p:nvPr>
        </p:nvSpPr>
        <p:spPr/>
        <p:txBody>
          <a:bodyPr/>
          <a:lstStyle/>
          <a:p>
            <a:pPr>
              <a:defRPr/>
            </a:pPr>
            <a:r>
              <a:rPr lang="en-US" altLang="zh-CN" smtClean="0"/>
              <a:t>Copyright © 2014 Zhenlong Zheng</a:t>
            </a:r>
            <a:endParaRPr lang="zh-CN" altLang="en-US" dirty="0"/>
          </a:p>
        </p:txBody>
      </p:sp>
    </p:spTree>
    <p:extLst>
      <p:ext uri="{BB962C8B-B14F-4D97-AF65-F5344CB8AC3E}">
        <p14:creationId xmlns:p14="http://schemas.microsoft.com/office/powerpoint/2010/main" val="3481204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16101</TotalTime>
  <Words>3338</Words>
  <Application>Microsoft Office PowerPoint</Application>
  <PresentationFormat>全屏显示(4:3)</PresentationFormat>
  <Paragraphs>514</Paragraphs>
  <Slides>67</Slides>
  <Notes>21</Notes>
  <HiddenSlides>0</HiddenSlides>
  <MMClips>0</MMClips>
  <ScaleCrop>false</ScaleCrop>
  <HeadingPairs>
    <vt:vector size="6" baseType="variant">
      <vt:variant>
        <vt:lpstr>主题</vt:lpstr>
      </vt:variant>
      <vt:variant>
        <vt:i4>3</vt:i4>
      </vt:variant>
      <vt:variant>
        <vt:lpstr>嵌入 OLE 服务器</vt:lpstr>
      </vt:variant>
      <vt:variant>
        <vt:i4>2</vt:i4>
      </vt:variant>
      <vt:variant>
        <vt:lpstr>幻灯片标题</vt:lpstr>
      </vt:variant>
      <vt:variant>
        <vt:i4>67</vt:i4>
      </vt:variant>
    </vt:vector>
  </HeadingPairs>
  <TitlesOfParts>
    <vt:vector size="72" baseType="lpstr">
      <vt:lpstr>Edge</vt:lpstr>
      <vt:lpstr>1_Edge</vt:lpstr>
      <vt:lpstr>2_Edge</vt:lpstr>
      <vt:lpstr>Equation</vt:lpstr>
      <vt:lpstr>MathType 6.0 Equation</vt:lpstr>
      <vt:lpstr>Chapter 15 The Black-Scholes-Merton Model  </vt:lpstr>
      <vt:lpstr>ln S 所遵循的随机过程</vt:lpstr>
      <vt:lpstr>为何采用几何布朗运动？</vt:lpstr>
      <vt:lpstr>PowerPoint 演示文稿</vt:lpstr>
      <vt:lpstr>沪深300：20020107－20150525</vt:lpstr>
      <vt:lpstr>举例：几何布朗运动下股票价格的概率分布 </vt:lpstr>
      <vt:lpstr>PowerPoint 演示文稿</vt:lpstr>
      <vt:lpstr>PowerPoint 演示文稿</vt:lpstr>
      <vt:lpstr>PowerPoint 演示文稿</vt:lpstr>
      <vt:lpstr>课后阅读：连续复利</vt:lpstr>
      <vt:lpstr>连续复利</vt:lpstr>
      <vt:lpstr>百分比收益率与对数收益率</vt:lpstr>
      <vt:lpstr>Mutual Fund Returns (See Business Snapshot 13.1 on page 281)</vt:lpstr>
      <vt:lpstr>1900－2000主要国家股指实际收益率</vt:lpstr>
      <vt:lpstr>预期收益率 µ</vt:lpstr>
      <vt:lpstr>波动率 σ</vt:lpstr>
      <vt:lpstr>Estimating Volatility from Historical  Data </vt:lpstr>
      <vt:lpstr>样本间隔/计算方式比较</vt:lpstr>
      <vt:lpstr>The Concepts  Underlying Black-Scholes</vt:lpstr>
      <vt:lpstr>Assumptions of BS Formula </vt:lpstr>
      <vt:lpstr>1 of 3:  The Derivation  of the Black-Scholes Differential Equation</vt:lpstr>
      <vt:lpstr>2 of 3:  The Derivation  of the Black-Scholes Differential Equation </vt:lpstr>
      <vt:lpstr>3 of 3:  The Derivation  of the Black-Scholes Differential Equation</vt:lpstr>
      <vt:lpstr>偏微分方程方法（PDE）</vt:lpstr>
      <vt:lpstr>以可交易衍生品构造PDE（一维无红利）</vt:lpstr>
      <vt:lpstr>PowerPoint 演示文稿</vt:lpstr>
      <vt:lpstr>PowerPoint 演示文稿</vt:lpstr>
      <vt:lpstr>标的资产的市场风险的价格</vt:lpstr>
      <vt:lpstr>理解偏微分方程</vt:lpstr>
      <vt:lpstr>Discounted Feynman-Kac Theorem</vt:lpstr>
      <vt:lpstr>PowerPoint 演示文稿</vt:lpstr>
      <vt:lpstr>风险中性定价原理 </vt:lpstr>
      <vt:lpstr>PowerPoint 演示文稿</vt:lpstr>
      <vt:lpstr>理解风险中性定价</vt:lpstr>
      <vt:lpstr>PowerPoint 演示文稿</vt:lpstr>
      <vt:lpstr>PowerPoint 演示文稿</vt:lpstr>
      <vt:lpstr>PowerPoint 演示文稿</vt:lpstr>
      <vt:lpstr>概率、期望值和风险厌恶</vt:lpstr>
      <vt:lpstr>Valuing a Forward Contract with Risk-Neutral Valuation</vt:lpstr>
      <vt:lpstr>Perpetual Derivative</vt:lpstr>
      <vt:lpstr>The Black-Scholes Formulas </vt:lpstr>
      <vt:lpstr>The N(x) Function</vt:lpstr>
      <vt:lpstr>Properties of Black-Scholes Formula </vt:lpstr>
      <vt:lpstr>BS公式的推导（1）</vt:lpstr>
      <vt:lpstr>BS公式的推导（2）</vt:lpstr>
      <vt:lpstr>BS公式的推导（3）</vt:lpstr>
      <vt:lpstr>无收益资产欧式看涨期权定价公式理解 I</vt:lpstr>
      <vt:lpstr>无收益资产欧式看涨期权定价公式理解 II</vt:lpstr>
      <vt:lpstr>无收益资产欧式看涨期权定价公式理解 III</vt:lpstr>
      <vt:lpstr>Implied Volatility</vt:lpstr>
      <vt:lpstr>Causes of Volatility</vt:lpstr>
      <vt:lpstr>VXO与VIX对比</vt:lpstr>
      <vt:lpstr>拓展1：欧式平价看涨期权现货价格比</vt:lpstr>
      <vt:lpstr>平价期权的经验法则</vt:lpstr>
      <vt:lpstr>平价期权 c/S与波动率与期限的关系</vt:lpstr>
      <vt:lpstr>拓展2：无收益资产欧式看跌期权</vt:lpstr>
      <vt:lpstr>拓展3：无收益资产美式看涨期权</vt:lpstr>
      <vt:lpstr>拓展4：有收益资产的欧式期权</vt:lpstr>
      <vt:lpstr>PowerPoint 演示文稿</vt:lpstr>
      <vt:lpstr>PowerPoint 演示文稿</vt:lpstr>
      <vt:lpstr>拓展5：有收益资产的美式看涨期权</vt:lpstr>
      <vt:lpstr>拓展6：美式看跌期权的定价</vt:lpstr>
      <vt:lpstr>BSM 期权定价公式的参数估计</vt:lpstr>
      <vt:lpstr>Warrant Valuation</vt:lpstr>
      <vt:lpstr>Warrants &amp; Dilution </vt:lpstr>
      <vt:lpstr>Any Questions？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风险管理 Risk Management</dc:title>
  <dc:creator>aronge</dc:creator>
  <cp:lastModifiedBy>ZZL</cp:lastModifiedBy>
  <cp:revision>856</cp:revision>
  <dcterms:created xsi:type="dcterms:W3CDTF">2007-10-06T10:41:32Z</dcterms:created>
  <dcterms:modified xsi:type="dcterms:W3CDTF">2015-10-12T04:51:48Z</dcterms:modified>
</cp:coreProperties>
</file>