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92149" r:id="rId1"/>
  </p:sldMasterIdLst>
  <p:notesMasterIdLst>
    <p:notesMasterId r:id="rId60"/>
  </p:notesMasterIdLst>
  <p:handoutMasterIdLst>
    <p:handoutMasterId r:id="rId61"/>
  </p:handoutMasterIdLst>
  <p:sldIdLst>
    <p:sldId id="2363" r:id="rId2"/>
    <p:sldId id="2715" r:id="rId3"/>
    <p:sldId id="2716" r:id="rId4"/>
    <p:sldId id="2717" r:id="rId5"/>
    <p:sldId id="2774" r:id="rId6"/>
    <p:sldId id="2773" r:id="rId7"/>
    <p:sldId id="2775" r:id="rId8"/>
    <p:sldId id="2776" r:id="rId9"/>
    <p:sldId id="2723" r:id="rId10"/>
    <p:sldId id="2724" r:id="rId11"/>
    <p:sldId id="2725" r:id="rId12"/>
    <p:sldId id="2726" r:id="rId13"/>
    <p:sldId id="2727" r:id="rId14"/>
    <p:sldId id="2779" r:id="rId15"/>
    <p:sldId id="2780" r:id="rId16"/>
    <p:sldId id="2728" r:id="rId17"/>
    <p:sldId id="2785" r:id="rId18"/>
    <p:sldId id="2784" r:id="rId19"/>
    <p:sldId id="2786" r:id="rId20"/>
    <p:sldId id="2731" r:id="rId21"/>
    <p:sldId id="2732" r:id="rId22"/>
    <p:sldId id="2771" r:id="rId23"/>
    <p:sldId id="2783" r:id="rId24"/>
    <p:sldId id="2733" r:id="rId25"/>
    <p:sldId id="2735" r:id="rId26"/>
    <p:sldId id="2734" r:id="rId27"/>
    <p:sldId id="2736" r:id="rId28"/>
    <p:sldId id="2787" r:id="rId29"/>
    <p:sldId id="2737" r:id="rId30"/>
    <p:sldId id="2788" r:id="rId31"/>
    <p:sldId id="2739" r:id="rId32"/>
    <p:sldId id="2789" r:id="rId33"/>
    <p:sldId id="2740" r:id="rId34"/>
    <p:sldId id="2765" r:id="rId35"/>
    <p:sldId id="2766" r:id="rId36"/>
    <p:sldId id="2767" r:id="rId37"/>
    <p:sldId id="2790" r:id="rId38"/>
    <p:sldId id="2744" r:id="rId39"/>
    <p:sldId id="2768" r:id="rId40"/>
    <p:sldId id="2772" r:id="rId41"/>
    <p:sldId id="2770" r:id="rId42"/>
    <p:sldId id="2791" r:id="rId43"/>
    <p:sldId id="2761" r:id="rId44"/>
    <p:sldId id="2792" r:id="rId45"/>
    <p:sldId id="2793" r:id="rId46"/>
    <p:sldId id="2794" r:id="rId47"/>
    <p:sldId id="2748" r:id="rId48"/>
    <p:sldId id="2749" r:id="rId49"/>
    <p:sldId id="2750" r:id="rId50"/>
    <p:sldId id="2751" r:id="rId51"/>
    <p:sldId id="2752" r:id="rId52"/>
    <p:sldId id="2777" r:id="rId53"/>
    <p:sldId id="2754" r:id="rId54"/>
    <p:sldId id="2755" r:id="rId55"/>
    <p:sldId id="2756" r:id="rId56"/>
    <p:sldId id="2778" r:id="rId57"/>
    <p:sldId id="2763" r:id="rId58"/>
    <p:sldId id="2764" r:id="rId59"/>
  </p:sldIdLst>
  <p:sldSz cx="9144000" cy="6858000" type="screen4x3"/>
  <p:notesSz cx="7099300" cy="10234613"/>
  <p:defaultTextStyle>
    <a:defPPr>
      <a:defRPr lang="zh-CN"/>
    </a:defPPr>
    <a:lvl1pPr algn="l" rtl="0" fontAlgn="base">
      <a:spcBef>
        <a:spcPct val="0"/>
      </a:spcBef>
      <a:spcAft>
        <a:spcPct val="0"/>
      </a:spcAft>
      <a:defRPr kern="1200">
        <a:solidFill>
          <a:schemeClr val="tx1"/>
        </a:solidFill>
        <a:latin typeface="Tahoma" pitchFamily="34" charset="0"/>
        <a:ea typeface="宋体" charset="-122"/>
        <a:cs typeface="+mn-cs"/>
      </a:defRPr>
    </a:lvl1pPr>
    <a:lvl2pPr marL="457200" algn="l" rtl="0" fontAlgn="base">
      <a:spcBef>
        <a:spcPct val="0"/>
      </a:spcBef>
      <a:spcAft>
        <a:spcPct val="0"/>
      </a:spcAft>
      <a:defRPr kern="1200">
        <a:solidFill>
          <a:schemeClr val="tx1"/>
        </a:solidFill>
        <a:latin typeface="Tahoma" pitchFamily="34" charset="0"/>
        <a:ea typeface="宋体" charset="-122"/>
        <a:cs typeface="+mn-cs"/>
      </a:defRPr>
    </a:lvl2pPr>
    <a:lvl3pPr marL="914400" algn="l" rtl="0" fontAlgn="base">
      <a:spcBef>
        <a:spcPct val="0"/>
      </a:spcBef>
      <a:spcAft>
        <a:spcPct val="0"/>
      </a:spcAft>
      <a:defRPr kern="1200">
        <a:solidFill>
          <a:schemeClr val="tx1"/>
        </a:solidFill>
        <a:latin typeface="Tahoma" pitchFamily="34" charset="0"/>
        <a:ea typeface="宋体" charset="-122"/>
        <a:cs typeface="+mn-cs"/>
      </a:defRPr>
    </a:lvl3pPr>
    <a:lvl4pPr marL="1371600" algn="l" rtl="0" fontAlgn="base">
      <a:spcBef>
        <a:spcPct val="0"/>
      </a:spcBef>
      <a:spcAft>
        <a:spcPct val="0"/>
      </a:spcAft>
      <a:defRPr kern="1200">
        <a:solidFill>
          <a:schemeClr val="tx1"/>
        </a:solidFill>
        <a:latin typeface="Tahoma" pitchFamily="34" charset="0"/>
        <a:ea typeface="宋体" charset="-122"/>
        <a:cs typeface="+mn-cs"/>
      </a:defRPr>
    </a:lvl4pPr>
    <a:lvl5pPr marL="1828800" algn="l" rtl="0" fontAlgn="base">
      <a:spcBef>
        <a:spcPct val="0"/>
      </a:spcBef>
      <a:spcAft>
        <a:spcPct val="0"/>
      </a:spcAft>
      <a:defRPr kern="1200">
        <a:solidFill>
          <a:schemeClr val="tx1"/>
        </a:solidFill>
        <a:latin typeface="Tahoma" pitchFamily="34" charset="0"/>
        <a:ea typeface="宋体" charset="-122"/>
        <a:cs typeface="+mn-cs"/>
      </a:defRPr>
    </a:lvl5pPr>
    <a:lvl6pPr marL="2286000" algn="l" defTabSz="914400" rtl="0" eaLnBrk="1" latinLnBrk="0" hangingPunct="1">
      <a:defRPr kern="1200">
        <a:solidFill>
          <a:schemeClr val="tx1"/>
        </a:solidFill>
        <a:latin typeface="Tahoma" pitchFamily="34" charset="0"/>
        <a:ea typeface="宋体" charset="-122"/>
        <a:cs typeface="+mn-cs"/>
      </a:defRPr>
    </a:lvl6pPr>
    <a:lvl7pPr marL="2743200" algn="l" defTabSz="914400" rtl="0" eaLnBrk="1" latinLnBrk="0" hangingPunct="1">
      <a:defRPr kern="1200">
        <a:solidFill>
          <a:schemeClr val="tx1"/>
        </a:solidFill>
        <a:latin typeface="Tahoma" pitchFamily="34" charset="0"/>
        <a:ea typeface="宋体" charset="-122"/>
        <a:cs typeface="+mn-cs"/>
      </a:defRPr>
    </a:lvl7pPr>
    <a:lvl8pPr marL="3200400" algn="l" defTabSz="914400" rtl="0" eaLnBrk="1" latinLnBrk="0" hangingPunct="1">
      <a:defRPr kern="1200">
        <a:solidFill>
          <a:schemeClr val="tx1"/>
        </a:solidFill>
        <a:latin typeface="Tahoma" pitchFamily="34" charset="0"/>
        <a:ea typeface="宋体" charset="-122"/>
        <a:cs typeface="+mn-cs"/>
      </a:defRPr>
    </a:lvl8pPr>
    <a:lvl9pPr marL="3657600" algn="l" defTabSz="914400" rtl="0" eaLnBrk="1" latinLnBrk="0" hangingPunct="1">
      <a:defRPr kern="1200">
        <a:solidFill>
          <a:schemeClr val="tx1"/>
        </a:solidFill>
        <a:latin typeface="Tahoma" pitchFamily="34" charset="0"/>
        <a:ea typeface="宋体"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onge" initials="Arong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742A"/>
    <a:srgbClr val="456D3E"/>
    <a:srgbClr val="007635"/>
    <a:srgbClr val="FF3300"/>
    <a:srgbClr val="640202"/>
    <a:srgbClr val="F92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浅色样式 1 - 强调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浅色样式 2 - 强调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606" autoAdjust="0"/>
    <p:restoredTop sz="85834" autoAdjust="0"/>
  </p:normalViewPr>
  <p:slideViewPr>
    <p:cSldViewPr>
      <p:cViewPr varScale="1">
        <p:scale>
          <a:sx n="102" d="100"/>
          <a:sy n="102" d="100"/>
        </p:scale>
        <p:origin x="-1896"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a:defRPr sz="1300">
                <a:ea typeface="华文细黑" pitchFamily="2" charset="-122"/>
              </a:defRPr>
            </a:lvl1pPr>
          </a:lstStyle>
          <a:p>
            <a:pPr>
              <a:defRPr/>
            </a:pPr>
            <a:endParaRPr lang="zh-CN" altLang="en-US"/>
          </a:p>
        </p:txBody>
      </p:sp>
      <p:sp>
        <p:nvSpPr>
          <p:cNvPr id="3" name="日期占位符 2"/>
          <p:cNvSpPr>
            <a:spLocks noGrp="1"/>
          </p:cNvSpPr>
          <p:nvPr>
            <p:ph type="dt" sz="quarter" idx="1"/>
          </p:nvPr>
        </p:nvSpPr>
        <p:spPr>
          <a:xfrm>
            <a:off x="4021138" y="0"/>
            <a:ext cx="3076575" cy="511175"/>
          </a:xfrm>
          <a:prstGeom prst="rect">
            <a:avLst/>
          </a:prstGeom>
        </p:spPr>
        <p:txBody>
          <a:bodyPr vert="horz" lIns="99048" tIns="49524" rIns="99048" bIns="49524" rtlCol="0"/>
          <a:lstStyle>
            <a:lvl1pPr algn="r">
              <a:defRPr sz="1300">
                <a:ea typeface="华文细黑" pitchFamily="2" charset="-122"/>
              </a:defRPr>
            </a:lvl1pPr>
          </a:lstStyle>
          <a:p>
            <a:pPr>
              <a:defRPr/>
            </a:pPr>
            <a:endParaRPr lang="zh-CN" altLang="en-US"/>
          </a:p>
        </p:txBody>
      </p:sp>
      <p:sp>
        <p:nvSpPr>
          <p:cNvPr id="4" name="页脚占位符 3"/>
          <p:cNvSpPr>
            <a:spLocks noGrp="1"/>
          </p:cNvSpPr>
          <p:nvPr>
            <p:ph type="ftr" sz="quarter" idx="2"/>
          </p:nvPr>
        </p:nvSpPr>
        <p:spPr>
          <a:xfrm>
            <a:off x="0" y="9721850"/>
            <a:ext cx="3076575" cy="511175"/>
          </a:xfrm>
          <a:prstGeom prst="rect">
            <a:avLst/>
          </a:prstGeom>
        </p:spPr>
        <p:txBody>
          <a:bodyPr vert="horz" lIns="99048" tIns="49524" rIns="99048" bIns="49524" rtlCol="0" anchor="b"/>
          <a:lstStyle>
            <a:lvl1pPr algn="l">
              <a:defRPr sz="1300">
                <a:ea typeface="华文细黑" pitchFamily="2" charset="-122"/>
              </a:defRPr>
            </a:lvl1pPr>
          </a:lstStyle>
          <a:p>
            <a:pPr>
              <a:defRPr/>
            </a:pPr>
            <a:endParaRPr lang="zh-CN" altLang="en-US"/>
          </a:p>
        </p:txBody>
      </p:sp>
      <p:sp>
        <p:nvSpPr>
          <p:cNvPr id="5" name="灯片编号占位符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a:defRPr sz="1300">
                <a:ea typeface="华文细黑" pitchFamily="2" charset="-122"/>
              </a:defRPr>
            </a:lvl1pPr>
          </a:lstStyle>
          <a:p>
            <a:pPr>
              <a:defRPr/>
            </a:pPr>
            <a:fld id="{A3B4F7A7-087A-4BD8-8229-0CE789C129B6}" type="slidenum">
              <a:rPr lang="zh-CN" altLang="en-US"/>
              <a:pPr>
                <a:defRPr/>
              </a:pPr>
              <a:t>‹#›</a:t>
            </a:fld>
            <a:endParaRPr lang="zh-CN" altLang="en-US"/>
          </a:p>
        </p:txBody>
      </p:sp>
    </p:spTree>
    <p:extLst>
      <p:ext uri="{BB962C8B-B14F-4D97-AF65-F5344CB8AC3E}">
        <p14:creationId xmlns:p14="http://schemas.microsoft.com/office/powerpoint/2010/main" val="118131859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a:latin typeface="+mn-lt"/>
                <a:ea typeface="+mn-ea"/>
              </a:defRPr>
            </a:lvl1pPr>
          </a:lstStyle>
          <a:p>
            <a:pPr>
              <a:defRPr/>
            </a:pPr>
            <a:endParaRPr lang="zh-CN" altLang="en-US"/>
          </a:p>
        </p:txBody>
      </p:sp>
      <p:sp>
        <p:nvSpPr>
          <p:cNvPr id="3" name="日期占位符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zh-CN" altLang="en-US" noProof="0"/>
          </a:p>
        </p:txBody>
      </p:sp>
      <p:sp>
        <p:nvSpPr>
          <p:cNvPr id="5" name="备注占位符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a:latin typeface="+mn-lt"/>
                <a:ea typeface="+mn-ea"/>
              </a:defRPr>
            </a:lvl1pPr>
          </a:lstStyle>
          <a:p>
            <a:pPr>
              <a:defRPr/>
            </a:pPr>
            <a:fld id="{593E4DF9-40FF-476F-8A8E-E1023749C23B}" type="slidenum">
              <a:rPr lang="zh-CN" altLang="en-US"/>
              <a:pPr>
                <a:defRPr/>
              </a:pPr>
              <a:t>‹#›</a:t>
            </a:fld>
            <a:endParaRPr lang="zh-CN" altLang="en-US"/>
          </a:p>
        </p:txBody>
      </p:sp>
    </p:spTree>
    <p:extLst>
      <p:ext uri="{BB962C8B-B14F-4D97-AF65-F5344CB8AC3E}">
        <p14:creationId xmlns:p14="http://schemas.microsoft.com/office/powerpoint/2010/main" val="1784818806"/>
      </p:ext>
    </p:extLst>
  </p:cSld>
  <p:clrMap bg1="lt1" tx1="dk1" bg2="lt2" tx2="dk2" accent1="accent1" accent2="accent2" accent3="accent3" accent4="accent4" accent5="accent5" accent6="accent6" hlink="hlink" folHlink="folHlink"/>
  <p:hf sldNum="0"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2</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2018/2/23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3</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2018/2/23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12</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2018/2/23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21</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2018/2/23</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日期占位符 3"/>
          <p:cNvSpPr>
            <a:spLocks noGrp="1"/>
          </p:cNvSpPr>
          <p:nvPr>
            <p:ph type="dt" idx="10"/>
          </p:nvPr>
        </p:nvSpPr>
        <p:spPr/>
        <p:txBody>
          <a:bodyPr/>
          <a:lstStyle/>
          <a:p>
            <a:pPr>
              <a:defRPr/>
            </a:pPr>
            <a:endParaRPr lang="zh-CN" altLang="en-US"/>
          </a:p>
        </p:txBody>
      </p:sp>
    </p:spTree>
    <p:extLst>
      <p:ext uri="{BB962C8B-B14F-4D97-AF65-F5344CB8AC3E}">
        <p14:creationId xmlns:p14="http://schemas.microsoft.com/office/powerpoint/2010/main" val="1566862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幻灯片图像占位符 1"/>
          <p:cNvSpPr>
            <a:spLocks noGrp="1" noRot="1" noChangeAspect="1" noTextEdit="1"/>
          </p:cNvSpPr>
          <p:nvPr>
            <p:ph type="sldImg"/>
          </p:nvPr>
        </p:nvSpPr>
        <p:spPr bwMode="auto">
          <a:noFill/>
          <a:ln>
            <a:solidFill>
              <a:srgbClr val="000000"/>
            </a:solidFill>
            <a:miter lim="800000"/>
            <a:headEnd/>
            <a:tailEnd/>
          </a:ln>
        </p:spPr>
      </p:sp>
      <p:sp>
        <p:nvSpPr>
          <p:cNvPr id="3297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CN" altLang="en-US"/>
          </a:p>
        </p:txBody>
      </p:sp>
      <p:sp>
        <p:nvSpPr>
          <p:cNvPr id="88068" name="灯片编号占位符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2A74AAD-ABF5-41E6-B7DC-8325D1659072}" type="slidenum">
              <a:rPr lang="zh-CN" altLang="en-US">
                <a:solidFill>
                  <a:prstClr val="black"/>
                </a:solidFill>
              </a:rPr>
              <a:pPr>
                <a:defRPr/>
              </a:pPr>
              <a:t>43</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B75D4912-9744-409D-8085-B97C9A000F49}" type="slidenum">
              <a:rPr lang="zh-CN" altLang="en-US" smtClean="0"/>
              <a:pPr/>
              <a:t>47</a:t>
            </a:fld>
            <a:endParaRPr lang="zh-CN" altLang="en-US"/>
          </a:p>
        </p:txBody>
      </p:sp>
      <p:sp>
        <p:nvSpPr>
          <p:cNvPr id="5" name="日期占位符 4"/>
          <p:cNvSpPr>
            <a:spLocks noGrp="1"/>
          </p:cNvSpPr>
          <p:nvPr>
            <p:ph type="dt" idx="11"/>
          </p:nvPr>
        </p:nvSpPr>
        <p:spPr/>
        <p:txBody>
          <a:bodyPr/>
          <a:lstStyle/>
          <a:p>
            <a:fld id="{1E9B4FC3-438F-4094-8A67-A72A5430CD59}" type="datetime1">
              <a:rPr lang="zh-CN" altLang="en-US" smtClean="0"/>
              <a:pPr/>
              <a:t>2018/2/23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44376" y="1052736"/>
            <a:ext cx="8229600" cy="1584176"/>
          </a:xfrm>
        </p:spPr>
        <p:txBody>
          <a:bodyPr/>
          <a:lstStyle>
            <a:lvl1pPr algn="ctr" defTabSz="0">
              <a:defRPr sz="3600" b="1">
                <a:solidFill>
                  <a:srgbClr val="006600"/>
                </a:solidFill>
                <a:latin typeface="Adobe Jenson Pro Capt" pitchFamily="18" charset="0"/>
                <a:ea typeface="楷体" pitchFamily="49" charset="-122"/>
              </a:defRPr>
            </a:lvl1pPr>
          </a:lstStyle>
          <a:p>
            <a:r>
              <a:rPr lang="en-US" altLang="zh-CN" dirty="0"/>
              <a:t/>
            </a:r>
            <a:br>
              <a:rPr lang="en-US" altLang="zh-CN" dirty="0"/>
            </a:br>
            <a:r>
              <a:rPr lang="zh-CN" altLang="en-US" dirty="0"/>
              <a:t>单击此处编辑章节标题</a:t>
            </a:r>
            <a:r>
              <a:rPr lang="en-US" altLang="zh-CN" dirty="0"/>
              <a:t/>
            </a:r>
            <a:br>
              <a:rPr lang="en-US" altLang="zh-CN" dirty="0"/>
            </a:br>
            <a:endParaRPr lang="zh-CN" altLang="en-US" dirty="0"/>
          </a:p>
        </p:txBody>
      </p:sp>
      <p:cxnSp>
        <p:nvCxnSpPr>
          <p:cNvPr id="12" name="直接连接符 11"/>
          <p:cNvCxnSpPr/>
          <p:nvPr/>
        </p:nvCxnSpPr>
        <p:spPr>
          <a:xfrm>
            <a:off x="13692" y="6525344"/>
            <a:ext cx="9144000" cy="0"/>
          </a:xfrm>
          <a:prstGeom prst="line">
            <a:avLst/>
          </a:prstGeom>
          <a:ln w="12700">
            <a:solidFill>
              <a:srgbClr val="006600"/>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sp>
        <p:nvSpPr>
          <p:cNvPr id="14" name="标题 1"/>
          <p:cNvSpPr txBox="1">
            <a:spLocks/>
          </p:cNvSpPr>
          <p:nvPr/>
        </p:nvSpPr>
        <p:spPr bwMode="auto">
          <a:xfrm>
            <a:off x="457200" y="2852936"/>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3600" b="1">
                <a:latin typeface="楷体" pitchFamily="49" charset="-122"/>
                <a:ea typeface="楷体" pitchFamily="49" charset="-122"/>
              </a:defRPr>
            </a:lvl1p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dirty="0" smtClean="0">
                <a:solidFill>
                  <a:srgbClr val="2A0015"/>
                </a:solidFill>
                <a:latin typeface="Adobe 楷体 Std R" pitchFamily="18" charset="-122"/>
                <a:ea typeface="Adobe 楷体 Std R" pitchFamily="18" charset="-122"/>
                <a:cs typeface="Arial" pitchFamily="34" charset="0"/>
              </a:rPr>
              <a:t>厦门大学财务系</a:t>
            </a:r>
            <a:endParaRPr lang="en-US" altLang="zh-CN" sz="1800" b="0" dirty="0">
              <a:solidFill>
                <a:srgbClr val="2A0015"/>
              </a:solidFill>
              <a:latin typeface="Adobe 楷体 Std R" pitchFamily="18" charset="-122"/>
              <a:ea typeface="Adobe 楷体 Std R" pitchFamily="18" charset="-12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sz="1800" b="0" kern="1200" dirty="0">
                <a:solidFill>
                  <a:srgbClr val="2A0015"/>
                </a:solidFill>
                <a:latin typeface="Adobe 楷体 Std R" pitchFamily="18" charset="-122"/>
                <a:ea typeface="Adobe 楷体 Std R" pitchFamily="18" charset="-122"/>
                <a:cs typeface="Arial" pitchFamily="34" charset="0"/>
              </a:rPr>
              <a:t>郑振龙  陈蓉</a:t>
            </a:r>
            <a:endParaRPr lang="en-US" altLang="zh-CN" sz="1800" b="0" kern="1200" dirty="0">
              <a:solidFill>
                <a:srgbClr val="2A0015"/>
              </a:solidFill>
              <a:latin typeface="Adobe 楷体 Std R" pitchFamily="18" charset="-122"/>
              <a:ea typeface="Adobe 楷体 Std R" pitchFamily="18" charset="-122"/>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b="1" baseline="0" dirty="0">
              <a:solidFill>
                <a:srgbClr val="2A0015"/>
              </a:solidFill>
              <a:latin typeface="Adobe Jenson Pro Capt" pitchFamily="18"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2A0015"/>
                </a:solidFill>
                <a:latin typeface="Adobe Jenson Pro Capt" pitchFamily="18" charset="0"/>
                <a:cs typeface="Arial" pitchFamily="34" charset="0"/>
              </a:rPr>
              <a:t>http:// </a:t>
            </a:r>
            <a:r>
              <a:rPr lang="en-US" altLang="zh-CN" sz="1800" b="1" dirty="0" err="1">
                <a:solidFill>
                  <a:srgbClr val="2A0015"/>
                </a:solidFill>
                <a:latin typeface="Adobe Jenson Pro Capt" pitchFamily="18" charset="0"/>
                <a:cs typeface="Arial" pitchFamily="34" charset="0"/>
              </a:rPr>
              <a:t>efinance.org.cn</a:t>
            </a:r>
            <a:endParaRPr lang="en-US" altLang="zh-CN" sz="1800" b="1" dirty="0">
              <a:solidFill>
                <a:srgbClr val="2A0015"/>
              </a:solidFill>
              <a:latin typeface="Adobe Jenson Pro Capt" pitchFamily="18"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800" b="1" dirty="0">
                <a:solidFill>
                  <a:srgbClr val="2A0015"/>
                </a:solidFill>
                <a:latin typeface="Adobe Jenson Pro Capt" pitchFamily="18" charset="0"/>
                <a:cs typeface="Arial" pitchFamily="34" charset="0"/>
              </a:rPr>
              <a:t>http://</a:t>
            </a:r>
            <a:r>
              <a:rPr lang="en-US" altLang="zh-CN" sz="1800" b="1" baseline="0" dirty="0">
                <a:solidFill>
                  <a:srgbClr val="2A0015"/>
                </a:solidFill>
                <a:latin typeface="Adobe Jenson Pro Capt" pitchFamily="18" charset="0"/>
                <a:cs typeface="Arial" pitchFamily="34" charset="0"/>
              </a:rPr>
              <a:t> </a:t>
            </a:r>
            <a:r>
              <a:rPr lang="en-US" altLang="zh-CN" sz="1800" b="1" baseline="0" dirty="0" err="1">
                <a:solidFill>
                  <a:srgbClr val="2A0015"/>
                </a:solidFill>
                <a:latin typeface="Adobe Jenson Pro Capt" pitchFamily="18" charset="0"/>
                <a:cs typeface="Arial" pitchFamily="34" charset="0"/>
              </a:rPr>
              <a:t>aronge.net</a:t>
            </a:r>
            <a:r>
              <a:rPr lang="en-US" altLang="zh-CN" sz="1800" b="1" baseline="0" dirty="0">
                <a:solidFill>
                  <a:srgbClr val="2A0015"/>
                </a:solidFill>
                <a:latin typeface="Adobe Jenson Pro Capt" pitchFamily="18" charset="0"/>
                <a:cs typeface="Arial" pitchFamily="34" charset="0"/>
              </a:rPr>
              <a:t>   </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b="1" dirty="0">
              <a:solidFill>
                <a:srgbClr val="2A0015"/>
              </a:solidFill>
              <a:latin typeface="Adobe Jenson Pro Capt" pitchFamily="18"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altLang="zh-CN" sz="1800" b="1" dirty="0">
              <a:solidFill>
                <a:srgbClr val="2A0015"/>
              </a:solidFill>
              <a:latin typeface="Adobe Jenson Pro Capt" pitchFamily="18" charset="0"/>
              <a:cs typeface="Arial" pitchFamily="34" charset="0"/>
            </a:endParaRPr>
          </a:p>
          <a:p>
            <a:pPr>
              <a:defRPr/>
            </a:pPr>
            <a:endParaRPr lang="en-US" altLang="zh-CN" sz="1800" b="1" dirty="0">
              <a:solidFill>
                <a:srgbClr val="2A0015"/>
              </a:solidFill>
              <a:latin typeface="Adobe Jenson Pro Capt" pitchFamily="18" charset="0"/>
              <a:cs typeface="Arial" pitchFamily="34" charset="0"/>
            </a:endParaRPr>
          </a:p>
          <a:p>
            <a:pPr>
              <a:defRPr/>
            </a:pPr>
            <a:endParaRPr lang="en-US" altLang="zh-CN" sz="1800" b="1" dirty="0">
              <a:solidFill>
                <a:srgbClr val="2A0015"/>
              </a:solidFill>
              <a:latin typeface="Adobe Jenson Pro Capt" pitchFamily="18" charset="0"/>
              <a:cs typeface="Arial" pitchFamily="34" charset="0"/>
            </a:endParaRPr>
          </a:p>
          <a:p>
            <a:pPr>
              <a:defRPr/>
            </a:pPr>
            <a:endParaRPr lang="en-US" altLang="zh-CN" sz="1800" b="1" dirty="0">
              <a:solidFill>
                <a:schemeClr val="tx1">
                  <a:lumMod val="75000"/>
                  <a:lumOff val="25000"/>
                </a:schemeClr>
              </a:solidFill>
              <a:latin typeface="Adobe Jenson Pro Capt"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zh-CN" sz="2400" b="0" i="0" u="none" strike="noStrike" kern="0" cap="none" spc="0" normalizeH="0" baseline="0" noProof="0" dirty="0">
              <a:ln>
                <a:noFill/>
              </a:ln>
              <a:solidFill>
                <a:schemeClr val="tx2"/>
              </a:solidFill>
              <a:effectLst/>
              <a:uLnTx/>
              <a:uFillTx/>
              <a:latin typeface="Adobe Jenson Pro" pitchFamily="18" charset="0"/>
              <a:ea typeface="Adobe 黑体 Std R" pitchFamily="34" charset="-122"/>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2400" b="0" i="0" u="none" strike="noStrike" kern="0" cap="none" spc="0" normalizeH="0" baseline="0" noProof="0" dirty="0">
              <a:ln>
                <a:noFill/>
              </a:ln>
              <a:solidFill>
                <a:schemeClr val="tx2"/>
              </a:solidFill>
              <a:effectLst/>
              <a:uLnTx/>
              <a:uFillTx/>
              <a:latin typeface="楷体" pitchFamily="49" charset="-122"/>
              <a:ea typeface="楷体" pitchFamily="49" charset="-122"/>
              <a:cs typeface="+mj-cs"/>
            </a:endParaRPr>
          </a:p>
        </p:txBody>
      </p:sp>
      <p:pic>
        <p:nvPicPr>
          <p:cNvPr id="29" name="图片 28" descr="11824837100.jpg"/>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sharpenSoften amount="50000"/>
                    </a14:imgEffect>
                    <a14:imgEffect>
                      <a14:saturation sat="400000"/>
                    </a14:imgEffect>
                  </a14:imgLayer>
                </a14:imgProps>
              </a:ext>
            </a:extLst>
          </a:blip>
          <a:stretch>
            <a:fillRect/>
          </a:stretch>
        </p:blipFill>
        <p:spPr>
          <a:xfrm>
            <a:off x="3851920" y="4653136"/>
            <a:ext cx="1556792" cy="1556792"/>
          </a:xfrm>
          <a:prstGeom prst="rect">
            <a:avLst/>
          </a:prstGeom>
          <a:ln>
            <a:noFill/>
          </a:ln>
        </p:spPr>
      </p:pic>
      <p:sp>
        <p:nvSpPr>
          <p:cNvPr id="30" name="TextBox 29"/>
          <p:cNvSpPr txBox="1"/>
          <p:nvPr userDrawn="1"/>
        </p:nvSpPr>
        <p:spPr>
          <a:xfrm>
            <a:off x="2019168" y="6577607"/>
            <a:ext cx="5217128" cy="307777"/>
          </a:xfrm>
          <a:prstGeom prst="rect">
            <a:avLst/>
          </a:prstGeom>
          <a:noFill/>
        </p:spPr>
        <p:txBody>
          <a:bodyPr wrap="square" rtlCol="0">
            <a:spAutoFit/>
          </a:bodyPr>
          <a:lstStyle/>
          <a:p>
            <a:pPr algn="ctr"/>
            <a:r>
              <a:rPr lang="en-US" altLang="zh-CN" sz="1400" dirty="0">
                <a:latin typeface="Adobe Jenson Pro Capt" pitchFamily="18" charset="0"/>
                <a:ea typeface="Adobe 黑体 Std R" pitchFamily="34" charset="-122"/>
              </a:rPr>
              <a:t>Copyright © </a:t>
            </a:r>
            <a:r>
              <a:rPr lang="en-US" altLang="zh-CN" sz="1400" dirty="0" smtClean="0">
                <a:latin typeface="Adobe Jenson Pro Capt" pitchFamily="18" charset="0"/>
                <a:ea typeface="Adobe 黑体 Std R" pitchFamily="34" charset="-122"/>
              </a:rPr>
              <a:t>2018 </a:t>
            </a:r>
            <a:r>
              <a:rPr lang="en-US" altLang="zh-CN" sz="1400" dirty="0">
                <a:latin typeface="Adobe Jenson Pro Capt" pitchFamily="18" charset="0"/>
                <a:ea typeface="Adobe 黑体 Std R" pitchFamily="34" charset="-122"/>
              </a:rPr>
              <a:t>Zheng, </a:t>
            </a:r>
            <a:r>
              <a:rPr lang="en-US" altLang="zh-CN" sz="1400" dirty="0" err="1">
                <a:latin typeface="Adobe Jenson Pro Capt" pitchFamily="18" charset="0"/>
                <a:ea typeface="Adobe 黑体 Std R" pitchFamily="34" charset="-122"/>
              </a:rPr>
              <a:t>Zhenlong</a:t>
            </a:r>
            <a:r>
              <a:rPr lang="en-US" altLang="zh-CN" sz="1400" dirty="0">
                <a:latin typeface="Adobe Jenson Pro Capt" pitchFamily="18" charset="0"/>
                <a:ea typeface="Adobe 黑体 Std R" pitchFamily="34" charset="-122"/>
              </a:rPr>
              <a:t> &amp; Chen, </a:t>
            </a:r>
            <a:r>
              <a:rPr lang="en-US" altLang="zh-CN" sz="1400" dirty="0" err="1">
                <a:latin typeface="Adobe Jenson Pro Capt" pitchFamily="18" charset="0"/>
                <a:ea typeface="Adobe 黑体 Std R" pitchFamily="34" charset="-122"/>
              </a:rPr>
              <a:t>Rong</a:t>
            </a:r>
            <a:r>
              <a:rPr lang="en-US" altLang="zh-CN" sz="1400" dirty="0">
                <a:latin typeface="Adobe Jenson Pro Capt" pitchFamily="18" charset="0"/>
                <a:ea typeface="Adobe 黑体 Std R" pitchFamily="34" charset="-122"/>
              </a:rPr>
              <a:t>,</a:t>
            </a:r>
            <a:r>
              <a:rPr lang="en-US" altLang="zh-CN" sz="1400" baseline="0" dirty="0">
                <a:latin typeface="Adobe Jenson Pro Capt" pitchFamily="18" charset="0"/>
                <a:ea typeface="Adobe 黑体 Std R" pitchFamily="34" charset="-122"/>
              </a:rPr>
              <a:t> XMU</a:t>
            </a:r>
            <a:endParaRPr lang="en-US" altLang="zh-CN" sz="1400" dirty="0">
              <a:latin typeface="Adobe Jenson Pro Capt" pitchFamily="18" charset="0"/>
              <a:ea typeface="Adobe 黑体 Std R" pitchFamily="34" charset="-122"/>
            </a:endParaRPr>
          </a:p>
        </p:txBody>
      </p:sp>
    </p:spTree>
    <p:extLst>
      <p:ext uri="{BB962C8B-B14F-4D97-AF65-F5344CB8AC3E}">
        <p14:creationId xmlns:p14="http://schemas.microsoft.com/office/powerpoint/2010/main" val="355673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3"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2012 Zheng, Zhenlong &amp; Chen, Rong</a:t>
            </a:r>
            <a:endParaRPr lang="zh-CN" altLang="en-US"/>
          </a:p>
        </p:txBody>
      </p:sp>
      <p:sp>
        <p:nvSpPr>
          <p:cNvPr id="4"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4085919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2012 Zheng, Zhenlong &amp; Chen, Rong</a:t>
            </a:r>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54937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2012 Zheng, Zhenlong &amp; Chen, Rong</a:t>
            </a:r>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7963631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5"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2012 Zheng, Zhenlong &amp; Chen, Rong</a:t>
            </a:r>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7247750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7813"/>
            <a:ext cx="2057400" cy="5853112"/>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7813"/>
            <a:ext cx="6019800" cy="5853112"/>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5"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2012 Zheng, Zhenlong &amp; Chen, Rong</a:t>
            </a:r>
            <a:endParaRPr lang="zh-CN" altLang="en-US"/>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867674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580867" y="14520"/>
            <a:ext cx="2565366" cy="113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283894"/>
            <a:ext cx="9144000" cy="22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userDrawn="1"/>
        </p:nvSpPr>
        <p:spPr>
          <a:xfrm>
            <a:off x="2051720" y="2636912"/>
            <a:ext cx="5688631" cy="1569660"/>
          </a:xfrm>
          <a:prstGeom prst="rect">
            <a:avLst/>
          </a:prstGeom>
          <a:noFill/>
        </p:spPr>
        <p:txBody>
          <a:bodyPr wrap="square" rtlCol="0">
            <a:spAutoFit/>
          </a:bodyPr>
          <a:lstStyle/>
          <a:p>
            <a:r>
              <a:rPr lang="en-US" altLang="zh-CN" sz="9600" dirty="0">
                <a:latin typeface="Bradley Hand ITC" pitchFamily="66" charset="0"/>
                <a:ea typeface="Adobe 仿宋 Std R" pitchFamily="18" charset="-122"/>
                <a:cs typeface="Arial Unicode MS" pitchFamily="34" charset="-122"/>
              </a:rPr>
              <a:t>The End.</a:t>
            </a:r>
            <a:endParaRPr lang="zh-CN" altLang="en-US" sz="9600" dirty="0">
              <a:latin typeface="Bradley Hand ITC" pitchFamily="66" charset="0"/>
              <a:ea typeface="Adobe 仿宋 Std R" pitchFamily="18" charset="-122"/>
              <a:cs typeface="Arial Unicode MS" pitchFamily="34" charset="-122"/>
            </a:endParaRPr>
          </a:p>
        </p:txBody>
      </p:sp>
      <p:sp>
        <p:nvSpPr>
          <p:cNvPr id="18" name="矩形 17"/>
          <p:cNvSpPr/>
          <p:nvPr userDrawn="1"/>
        </p:nvSpPr>
        <p:spPr>
          <a:xfrm>
            <a:off x="395536" y="1052736"/>
            <a:ext cx="8352928"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8172400" y="6394471"/>
            <a:ext cx="973833" cy="4635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22890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谢谢">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dirty="0"/>
          </a:p>
        </p:txBody>
      </p:sp>
      <p:pic>
        <p:nvPicPr>
          <p:cNvPr id="410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550" y="260648"/>
            <a:ext cx="8724900"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90380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谢谢">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dirty="0"/>
          </a:p>
        </p:txBody>
      </p:sp>
      <p:pic>
        <p:nvPicPr>
          <p:cNvPr id="4102" name="Picture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9550" y="260648"/>
            <a:ext cx="8724900" cy="621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userDrawn="1"/>
        </p:nvSpPr>
        <p:spPr>
          <a:xfrm>
            <a:off x="2843808" y="3700264"/>
            <a:ext cx="3744416" cy="707886"/>
          </a:xfrm>
          <a:prstGeom prst="rect">
            <a:avLst/>
          </a:prstGeom>
          <a:noFill/>
        </p:spPr>
        <p:txBody>
          <a:bodyPr wrap="square" rtlCol="0">
            <a:spAutoFit/>
          </a:bodyPr>
          <a:lstStyle/>
          <a:p>
            <a:r>
              <a:rPr lang="en-US" altLang="zh-CN" sz="2000" b="1" dirty="0">
                <a:latin typeface="Adobe Jenson Pro Capt" pitchFamily="18" charset="0"/>
              </a:rPr>
              <a:t>Email: zlzheng@xmu.edu.cn</a:t>
            </a:r>
          </a:p>
          <a:p>
            <a:r>
              <a:rPr lang="en-US" altLang="zh-CN" sz="2000" b="1" dirty="0">
                <a:latin typeface="Adobe Jenson Pro Capt" pitchFamily="18" charset="0"/>
              </a:rPr>
              <a:t>              aronge@xmu.edu.cn</a:t>
            </a:r>
            <a:endParaRPr lang="zh-CN" altLang="en-US" sz="2000" b="1" dirty="0">
              <a:latin typeface="Adobe Jenson Pro Capt" pitchFamily="18" charset="0"/>
            </a:endParaRPr>
          </a:p>
        </p:txBody>
      </p:sp>
    </p:spTree>
    <p:extLst>
      <p:ext uri="{BB962C8B-B14F-4D97-AF65-F5344CB8AC3E}">
        <p14:creationId xmlns:p14="http://schemas.microsoft.com/office/powerpoint/2010/main" val="3409361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301625" y="228600"/>
            <a:ext cx="854075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301625" y="1600200"/>
            <a:ext cx="4194175" cy="4498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194175" cy="449897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301625" y="6245225"/>
            <a:ext cx="2289175" cy="476250"/>
          </a:xfrm>
          <a:prstGeom prst="rect">
            <a:avLst/>
          </a:prstGeom>
        </p:spPr>
        <p:txBody>
          <a:bodyPr/>
          <a:lstStyle>
            <a:lvl1pPr>
              <a:defRPr>
                <a:ea typeface="宋体" pitchFamily="2" charset="-122"/>
              </a:defRPr>
            </a:lvl1pPr>
          </a:lstStyle>
          <a:p>
            <a:pPr>
              <a:defRPr/>
            </a:pPr>
            <a:endParaRPr lang="en-US" altLang="zh-CN"/>
          </a:p>
        </p:txBody>
      </p:sp>
      <p:sp>
        <p:nvSpPr>
          <p:cNvPr id="6" name="页脚占位符 5"/>
          <p:cNvSpPr>
            <a:spLocks noGrp="1"/>
          </p:cNvSpPr>
          <p:nvPr>
            <p:ph type="ftr" sz="quarter" idx="11"/>
          </p:nvPr>
        </p:nvSpPr>
        <p:spPr>
          <a:xfrm>
            <a:off x="3124200" y="6245225"/>
            <a:ext cx="2895600" cy="476250"/>
          </a:xfrm>
          <a:prstGeom prst="rect">
            <a:avLst/>
          </a:prstGeom>
        </p:spPr>
        <p:txBody>
          <a:bodyPr/>
          <a:lstStyle>
            <a:lvl1pPr>
              <a:defRPr/>
            </a:lvl1pPr>
          </a:lstStyle>
          <a:p>
            <a:pPr>
              <a:defRPr/>
            </a:pPr>
            <a:r>
              <a:rPr lang="en-US" altLang="zh-CN"/>
              <a:t>Copyright © 2012 Zheng, Zhenlong &amp; Chen, Rong</a:t>
            </a:r>
            <a:endParaRPr lang="zh-CN" altLang="en-US" dirty="0"/>
          </a:p>
        </p:txBody>
      </p:sp>
      <p:sp>
        <p:nvSpPr>
          <p:cNvPr id="7" name="灯片编号占位符 6"/>
          <p:cNvSpPr>
            <a:spLocks noGrp="1"/>
          </p:cNvSpPr>
          <p:nvPr>
            <p:ph type="sldNum" sz="quarter" idx="12"/>
          </p:nvPr>
        </p:nvSpPr>
        <p:spPr>
          <a:xfrm>
            <a:off x="6553200" y="6245225"/>
            <a:ext cx="2289175" cy="476250"/>
          </a:xfrm>
        </p:spPr>
        <p:txBody>
          <a:bodyPr/>
          <a:lstStyle>
            <a:lvl1pPr>
              <a:defRPr/>
            </a:lvl1pPr>
          </a:lstStyle>
          <a:p>
            <a:pPr>
              <a:defRPr/>
            </a:pPr>
            <a:fld id="{5CC2B108-31DF-4FE0-8872-C4A8491C00B8}" type="slidenum">
              <a:rPr lang="en-US" altLang="zh-CN"/>
              <a:pPr>
                <a:defRPr/>
              </a:pPr>
              <a:t>‹#›</a:t>
            </a:fld>
            <a:endParaRPr lang="en-US" altLang="zh-CN"/>
          </a:p>
        </p:txBody>
      </p:sp>
    </p:spTree>
    <p:extLst>
      <p:ext uri="{BB962C8B-B14F-4D97-AF65-F5344CB8AC3E}">
        <p14:creationId xmlns:p14="http://schemas.microsoft.com/office/powerpoint/2010/main" val="9958039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标题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67544" y="908720"/>
            <a:ext cx="8229600" cy="1656183"/>
          </a:xfrm>
        </p:spPr>
        <p:txBody>
          <a:bodyPr/>
          <a:lstStyle>
            <a:lvl1pPr algn="ctr">
              <a:defRPr sz="3600" b="1">
                <a:solidFill>
                  <a:srgbClr val="006633"/>
                </a:solidFill>
                <a:latin typeface="Adobe Jenson Pro Capt" pitchFamily="18" charset="0"/>
                <a:ea typeface="楷体" pitchFamily="49" charset="-122"/>
              </a:defRPr>
            </a:lvl1pPr>
          </a:lstStyle>
          <a:p>
            <a:r>
              <a:rPr lang="zh-CN" altLang="en-US" dirty="0"/>
              <a:t>单击此处编辑母版标题样式</a:t>
            </a:r>
            <a:r>
              <a:rPr lang="en-US" altLang="zh-CN" dirty="0"/>
              <a:t/>
            </a:r>
            <a:br>
              <a:rPr lang="en-US" altLang="zh-CN" dirty="0"/>
            </a:br>
            <a:endParaRPr lang="zh-CN" altLang="en-US" dirty="0"/>
          </a:p>
        </p:txBody>
      </p:sp>
    </p:spTree>
    <p:extLst>
      <p:ext uri="{BB962C8B-B14F-4D97-AF65-F5344CB8AC3E}">
        <p14:creationId xmlns:p14="http://schemas.microsoft.com/office/powerpoint/2010/main" val="1912020178"/>
      </p:ext>
    </p:extLst>
  </p:cSld>
  <p:clrMapOvr>
    <a:masterClrMapping/>
  </p:clrMapOvr>
  <p:transition spd="slow">
    <p:pull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67544" y="332656"/>
            <a:ext cx="8229600" cy="846931"/>
          </a:xfrm>
        </p:spPr>
        <p:txBody>
          <a:bodyPr bIns="36000" anchor="b"/>
          <a:lstStyle>
            <a:lvl1pPr>
              <a:defRPr>
                <a:solidFill>
                  <a:srgbClr val="006600"/>
                </a:solidFill>
                <a:latin typeface="Adobe Jenson Pro Capt" pitchFamily="18" charset="0"/>
                <a:ea typeface="Adobe 黑体 Std R" pitchFamily="34" charset="-122"/>
              </a:defRPr>
            </a:lvl1pPr>
          </a:lstStyle>
          <a:p>
            <a:r>
              <a:rPr lang="zh-TW" altLang="en-US" dirty="0"/>
              <a:t>按一下此處編輯母版標題樣式</a:t>
            </a:r>
            <a:endParaRPr lang="zh-CN" altLang="en-US" dirty="0"/>
          </a:p>
        </p:txBody>
      </p:sp>
      <p:sp>
        <p:nvSpPr>
          <p:cNvPr id="3" name="内容占位符 2"/>
          <p:cNvSpPr>
            <a:spLocks noGrp="1"/>
          </p:cNvSpPr>
          <p:nvPr>
            <p:ph idx="1" hasCustomPrompt="1"/>
          </p:nvPr>
        </p:nvSpPr>
        <p:spPr>
          <a:xfrm>
            <a:off x="457200" y="1340768"/>
            <a:ext cx="8229600" cy="5184576"/>
          </a:xfrm>
        </p:spPr>
        <p:txBody>
          <a:bodyPr/>
          <a:lstStyle>
            <a:lvl1pPr marL="342900" indent="-342900">
              <a:spcBef>
                <a:spcPts val="800"/>
              </a:spcBef>
              <a:buClr>
                <a:schemeClr val="accent6">
                  <a:lumMod val="75000"/>
                </a:schemeClr>
              </a:buClr>
              <a:buFontTx/>
              <a:buBlip>
                <a:blip r:embed="rId2"/>
              </a:buBlip>
              <a:defRPr baseline="0">
                <a:latin typeface="Adobe Jenson Pro" pitchFamily="18" charset="0"/>
                <a:ea typeface="Adobe 楷体 Std R" pitchFamily="18" charset="-122"/>
              </a:defRPr>
            </a:lvl1pPr>
            <a:lvl2pPr marL="669925" indent="-325438">
              <a:spcBef>
                <a:spcPts val="800"/>
              </a:spcBef>
              <a:buFontTx/>
              <a:buBlip>
                <a:blip r:embed="rId2"/>
              </a:buBlip>
              <a:defRPr baseline="0">
                <a:latin typeface="Adobe Jenson Pro" pitchFamily="18" charset="0"/>
                <a:ea typeface="Adobe 楷体 Std R" pitchFamily="18" charset="-122"/>
              </a:defRPr>
            </a:lvl2pPr>
            <a:lvl3pPr marL="1022350" indent="-350838">
              <a:spcBef>
                <a:spcPts val="800"/>
              </a:spcBef>
              <a:buFontTx/>
              <a:buBlip>
                <a:blip r:embed="rId2"/>
              </a:buBlip>
              <a:defRPr baseline="0">
                <a:latin typeface="Adobe Jenson Pro" pitchFamily="18" charset="0"/>
                <a:ea typeface="Adobe 楷体 Std R" pitchFamily="18" charset="-122"/>
              </a:defRPr>
            </a:lvl3pPr>
            <a:lvl4pPr marL="1339850" indent="-315913">
              <a:spcBef>
                <a:spcPts val="800"/>
              </a:spcBef>
              <a:buFontTx/>
              <a:buBlip>
                <a:blip r:embed="rId2"/>
              </a:buBlip>
              <a:defRPr baseline="0">
                <a:latin typeface="Adobe Jenson Pro" pitchFamily="18" charset="0"/>
                <a:ea typeface="Adobe 楷体 Std R" pitchFamily="18" charset="-122"/>
              </a:defRPr>
            </a:lvl4pPr>
            <a:lvl5pPr marL="1681163" indent="-339725">
              <a:spcBef>
                <a:spcPts val="800"/>
              </a:spcBef>
              <a:buFontTx/>
              <a:buBlip>
                <a:blip r:embed="rId2"/>
              </a:buBlip>
              <a:defRPr baseline="0">
                <a:latin typeface="Adobe Jenson Pro" pitchFamily="18" charset="0"/>
                <a:ea typeface="Adobe 楷体 Std R" pitchFamily="18" charset="-122"/>
              </a:defRPr>
            </a:lvl5pPr>
          </a:lstStyle>
          <a:p>
            <a:pPr lvl="0"/>
            <a:r>
              <a:rPr lang="zh-TW" altLang="en-US" dirty="0"/>
              <a:t>按一下此處編輯母版文本樣式</a:t>
            </a:r>
            <a:endParaRPr lang="zh-CN" altLang="en-US" dirty="0"/>
          </a:p>
          <a:p>
            <a:pPr lvl="1"/>
            <a:r>
              <a:rPr lang="zh-CN" altLang="en-US" dirty="0"/>
              <a:t>第二級</a:t>
            </a:r>
          </a:p>
          <a:p>
            <a:pPr lvl="2"/>
            <a:r>
              <a:rPr lang="zh-CN" altLang="en-US" dirty="0"/>
              <a:t>第三級</a:t>
            </a:r>
          </a:p>
          <a:p>
            <a:pPr lvl="3"/>
            <a:r>
              <a:rPr lang="zh-CN" altLang="en-US" dirty="0"/>
              <a:t>第四級</a:t>
            </a:r>
          </a:p>
          <a:p>
            <a:pPr lvl="4"/>
            <a:r>
              <a:rPr lang="zh-CN" altLang="en-US" dirty="0"/>
              <a:t>第五級</a:t>
            </a:r>
          </a:p>
        </p:txBody>
      </p:sp>
      <p:sp>
        <p:nvSpPr>
          <p:cNvPr id="6" name="Rectangle 6"/>
          <p:cNvSpPr>
            <a:spLocks noGrp="1" noChangeArrowheads="1"/>
          </p:cNvSpPr>
          <p:nvPr>
            <p:ph type="sldNum" sz="quarter" idx="12"/>
          </p:nvPr>
        </p:nvSpPr>
        <p:spPr>
          <a:ln/>
        </p:spPr>
        <p:txBody>
          <a:bodyPr/>
          <a:lstStyle>
            <a:lvl1pPr>
              <a:defRPr>
                <a:solidFill>
                  <a:schemeClr val="tx1">
                    <a:lumMod val="50000"/>
                    <a:lumOff val="50000"/>
                  </a:schemeClr>
                </a:solidFill>
                <a:latin typeface="Adobe Jenson Pro Capt" pitchFamily="18" charset="0"/>
              </a:defRPr>
            </a:lvl1pPr>
          </a:lstStyle>
          <a:p>
            <a:fld id="{0C913308-F349-4B6D-A68A-DD1791B4A57B}" type="slidenum">
              <a:rPr lang="zh-CN" altLang="en-US" smtClean="0"/>
              <a:pPr/>
              <a:t>‹#›</a:t>
            </a:fld>
            <a:endParaRPr lang="zh-CN" altLang="en-US" dirty="0"/>
          </a:p>
        </p:txBody>
      </p:sp>
    </p:spTree>
    <p:extLst>
      <p:ext uri="{BB962C8B-B14F-4D97-AF65-F5344CB8AC3E}">
        <p14:creationId xmlns:p14="http://schemas.microsoft.com/office/powerpoint/2010/main" val="13248439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dirty="0"/>
          </a:p>
        </p:txBody>
      </p:sp>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1640" y="1340767"/>
            <a:ext cx="6408712" cy="5046860"/>
          </a:xfrm>
          <a:prstGeom prst="rect">
            <a:avLst/>
          </a:prstGeom>
        </p:spPr>
      </p:pic>
      <p:sp>
        <p:nvSpPr>
          <p:cNvPr id="6" name="TextBox 5"/>
          <p:cNvSpPr txBox="1"/>
          <p:nvPr userDrawn="1"/>
        </p:nvSpPr>
        <p:spPr>
          <a:xfrm>
            <a:off x="467544" y="404664"/>
            <a:ext cx="8280920" cy="738664"/>
          </a:xfrm>
          <a:prstGeom prst="rect">
            <a:avLst/>
          </a:prstGeom>
          <a:noFill/>
        </p:spPr>
        <p:txBody>
          <a:bodyPr wrap="square" rtlCol="0">
            <a:spAutoFit/>
          </a:bodyPr>
          <a:lstStyle/>
          <a:p>
            <a:r>
              <a:rPr lang="en-US" altLang="zh-CN" sz="4200" dirty="0">
                <a:solidFill>
                  <a:srgbClr val="006600"/>
                </a:solidFill>
                <a:latin typeface="Adobe Jenson Pro Capt" pitchFamily="18" charset="0"/>
              </a:rPr>
              <a:t>Any Questions</a:t>
            </a:r>
            <a:r>
              <a:rPr lang="zh-CN" altLang="en-US" sz="4200" dirty="0">
                <a:solidFill>
                  <a:schemeClr val="accent2">
                    <a:lumMod val="75000"/>
                  </a:schemeClr>
                </a:solidFill>
                <a:latin typeface="GungsuhChe" pitchFamily="49" charset="-127"/>
                <a:ea typeface="GungsuhChe" pitchFamily="49" charset="-127"/>
                <a:cs typeface="Ebrima" pitchFamily="2" charset="0"/>
              </a:rPr>
              <a:t>？</a:t>
            </a:r>
            <a:endParaRPr lang="zh-CN" altLang="en-US" sz="4200" dirty="0">
              <a:solidFill>
                <a:schemeClr val="accent2">
                  <a:lumMod val="75000"/>
                </a:schemeClr>
              </a:solidFill>
            </a:endParaRPr>
          </a:p>
        </p:txBody>
      </p:sp>
    </p:spTree>
    <p:extLst>
      <p:ext uri="{BB962C8B-B14F-4D97-AF65-F5344CB8AC3E}">
        <p14:creationId xmlns:p14="http://schemas.microsoft.com/office/powerpoint/2010/main" val="2056120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83568" y="2492896"/>
            <a:ext cx="7772400" cy="1362075"/>
          </a:xfrm>
        </p:spPr>
        <p:txBody>
          <a:bodyPr/>
          <a:lstStyle>
            <a:lvl1pPr algn="l">
              <a:defRPr sz="4000" b="0" cap="all" baseline="0">
                <a:solidFill>
                  <a:srgbClr val="002060"/>
                </a:solidFill>
                <a:latin typeface="Adobe Jenson Pro" pitchFamily="18" charset="0"/>
              </a:defRPr>
            </a:lvl1pPr>
          </a:lstStyle>
          <a:p>
            <a:r>
              <a:rPr lang="zh-CN" altLang="en-US" dirty="0"/>
              <a:t>    单击此处编辑母版标题样式</a:t>
            </a:r>
          </a:p>
        </p:txBody>
      </p:sp>
      <p:sp>
        <p:nvSpPr>
          <p:cNvPr id="3" name="文本占位符 2"/>
          <p:cNvSpPr>
            <a:spLocks noGrp="1"/>
          </p:cNvSpPr>
          <p:nvPr>
            <p:ph type="body" idx="1"/>
          </p:nvPr>
        </p:nvSpPr>
        <p:spPr>
          <a:xfrm>
            <a:off x="683568" y="4077072"/>
            <a:ext cx="7772400" cy="1500187"/>
          </a:xfrm>
        </p:spPr>
        <p:txBody>
          <a:bodyPr anchor="t"/>
          <a:lstStyle>
            <a:lvl1pPr marL="0" indent="0">
              <a:buNone/>
              <a:defRPr sz="3600" b="0">
                <a:solidFill>
                  <a:srgbClr val="00206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dirty="0"/>
              <a:t>单击此处编辑母版文本样式</a:t>
            </a:r>
          </a:p>
        </p:txBody>
      </p:sp>
      <p:sp>
        <p:nvSpPr>
          <p:cNvPr id="6"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55144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6"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2012 Zheng, Zhenlong &amp; Chen, Rong</a:t>
            </a:r>
            <a:endParaRPr lang="zh-CN" altLang="en-US"/>
          </a:p>
        </p:txBody>
      </p:sp>
      <p:sp>
        <p:nvSpPr>
          <p:cNvPr id="7"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129622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8"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2012 Zheng, Zhenlong &amp; Chen, Rong</a:t>
            </a:r>
            <a:endParaRPr lang="zh-CN" altLang="en-US"/>
          </a:p>
        </p:txBody>
      </p:sp>
      <p:sp>
        <p:nvSpPr>
          <p:cNvPr id="9"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3220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endParaRPr lang="zh-CN" altLang="en-US"/>
          </a:p>
        </p:txBody>
      </p:sp>
      <p:sp>
        <p:nvSpPr>
          <p:cNvPr id="4" name="Rectangle 5"/>
          <p:cNvSpPr>
            <a:spLocks noGrp="1" noChangeArrowheads="1"/>
          </p:cNvSpPr>
          <p:nvPr>
            <p:ph type="ftr" sz="quarter" idx="11"/>
          </p:nvPr>
        </p:nvSpPr>
        <p:spPr>
          <a:xfrm>
            <a:off x="1643042" y="6248400"/>
            <a:ext cx="5429288" cy="457200"/>
          </a:xfrm>
          <a:prstGeom prst="rect">
            <a:avLst/>
          </a:prstGeom>
          <a:ln/>
        </p:spPr>
        <p:txBody>
          <a:bodyPr/>
          <a:lstStyle>
            <a:lvl1pPr>
              <a:defRPr/>
            </a:lvl1pPr>
          </a:lstStyle>
          <a:p>
            <a:r>
              <a:rPr lang="en-US" altLang="zh-CN"/>
              <a:t>Copyright © 2012 Zheng, Zhenlong &amp; Chen, Rong</a:t>
            </a:r>
            <a:endParaRPr lang="zh-CN" altLang="en-US"/>
          </a:p>
        </p:txBody>
      </p:sp>
      <p:sp>
        <p:nvSpPr>
          <p:cNvPr id="5" name="Rectangle 6"/>
          <p:cNvSpPr>
            <a:spLocks noGrp="1" noChangeArrowheads="1"/>
          </p:cNvSpPr>
          <p:nvPr>
            <p:ph type="sldNum" sz="quarter" idx="12"/>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0095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708505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灯片编号占位符 2"/>
          <p:cNvSpPr>
            <a:spLocks noGrp="1"/>
          </p:cNvSpPr>
          <p:nvPr>
            <p:ph type="sldNum" sz="quarter" idx="10"/>
          </p:nvPr>
        </p:nvSpPr>
        <p:spPr/>
        <p:txBody>
          <a:body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2393847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457200" y="277813"/>
            <a:ext cx="8229600" cy="846931"/>
          </a:xfrm>
          <a:prstGeom prst="rect">
            <a:avLst/>
          </a:prstGeom>
          <a:noFill/>
          <a:ln w="9525">
            <a:noFill/>
            <a:miter lim="800000"/>
            <a:headEnd/>
            <a:tailEnd/>
          </a:ln>
        </p:spPr>
        <p:txBody>
          <a:bodyPr vert="horz" wrap="square" lIns="91440" tIns="45720" rIns="91440" bIns="36000" numCol="1" anchor="b" anchorCtr="0" compatLnSpc="1">
            <a:prstTxWarp prst="textNoShape">
              <a:avLst/>
            </a:prstTxWarp>
          </a:bodyPr>
          <a:lstStyle/>
          <a:p>
            <a:pPr lvl="0"/>
            <a:r>
              <a:rPr lang="zh-TW" altLang="en-US" dirty="0"/>
              <a:t>按一下此處編輯母版標題樣式</a:t>
            </a:r>
            <a:endParaRPr lang="zh-CN" altLang="en-US" dirty="0"/>
          </a:p>
        </p:txBody>
      </p:sp>
      <p:sp>
        <p:nvSpPr>
          <p:cNvPr id="15363" name="Rectangle 3"/>
          <p:cNvSpPr>
            <a:spLocks noGrp="1" noChangeArrowheads="1"/>
          </p:cNvSpPr>
          <p:nvPr>
            <p:ph type="body" idx="1"/>
          </p:nvPr>
        </p:nvSpPr>
        <p:spPr bwMode="auto">
          <a:xfrm>
            <a:off x="457200" y="1340768"/>
            <a:ext cx="8229600" cy="51845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dirty="0"/>
              <a:t>按一下此處編輯母版文本樣式</a:t>
            </a:r>
            <a:endParaRPr lang="zh-CN" altLang="en-US" dirty="0"/>
          </a:p>
          <a:p>
            <a:pPr lvl="1"/>
            <a:r>
              <a:rPr lang="zh-CN" altLang="en-US" dirty="0"/>
              <a:t>第二級</a:t>
            </a:r>
          </a:p>
          <a:p>
            <a:pPr lvl="2"/>
            <a:r>
              <a:rPr lang="zh-CN" altLang="en-US" dirty="0"/>
              <a:t>第三級</a:t>
            </a:r>
          </a:p>
          <a:p>
            <a:pPr lvl="3"/>
            <a:r>
              <a:rPr lang="zh-CN" altLang="en-US" dirty="0"/>
              <a:t>第四級</a:t>
            </a:r>
          </a:p>
          <a:p>
            <a:pPr lvl="4"/>
            <a:r>
              <a:rPr lang="zh-CN" altLang="en-US" dirty="0"/>
              <a:t>第五級</a:t>
            </a:r>
          </a:p>
        </p:txBody>
      </p:sp>
      <p:sp>
        <p:nvSpPr>
          <p:cNvPr id="26630" name="Rectangle 6"/>
          <p:cNvSpPr>
            <a:spLocks noGrp="1" noChangeArrowheads="1"/>
          </p:cNvSpPr>
          <p:nvPr>
            <p:ph type="sldNum" sz="quarter" idx="4"/>
          </p:nvPr>
        </p:nvSpPr>
        <p:spPr bwMode="auto">
          <a:xfrm>
            <a:off x="6588224" y="6525344"/>
            <a:ext cx="2133600"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200">
                <a:solidFill>
                  <a:srgbClr val="2A0015"/>
                </a:solidFill>
                <a:latin typeface="Adobe Jenson Pro Capt" pitchFamily="18" charset="0"/>
                <a:ea typeface="+mn-ea"/>
              </a:defRPr>
            </a:lvl1pPr>
          </a:lstStyle>
          <a:p>
            <a:fld id="{0C913308-F349-4B6D-A68A-DD1791B4A57B}" type="slidenum">
              <a:rPr lang="zh-CN" altLang="en-US" smtClean="0"/>
              <a:pPr/>
              <a:t>‹#›</a:t>
            </a:fld>
            <a:endParaRPr lang="zh-CN" altLang="en-US" dirty="0"/>
          </a:p>
        </p:txBody>
      </p:sp>
      <p:cxnSp>
        <p:nvCxnSpPr>
          <p:cNvPr id="7" name="直接连接符 6"/>
          <p:cNvCxnSpPr/>
          <p:nvPr userDrawn="1"/>
        </p:nvCxnSpPr>
        <p:spPr>
          <a:xfrm>
            <a:off x="0" y="6525344"/>
            <a:ext cx="9144000" cy="0"/>
          </a:xfrm>
          <a:prstGeom prst="line">
            <a:avLst/>
          </a:prstGeom>
          <a:ln w="12700">
            <a:solidFill>
              <a:schemeClr val="accent6">
                <a:lumMod val="75000"/>
              </a:schemeClr>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cxnSp>
        <p:nvCxnSpPr>
          <p:cNvPr id="8" name="直接连接符 7"/>
          <p:cNvCxnSpPr/>
          <p:nvPr userDrawn="1"/>
        </p:nvCxnSpPr>
        <p:spPr>
          <a:xfrm>
            <a:off x="467544" y="1196752"/>
            <a:ext cx="8208912" cy="0"/>
          </a:xfrm>
          <a:prstGeom prst="line">
            <a:avLst/>
          </a:prstGeom>
          <a:ln w="12700">
            <a:solidFill>
              <a:srgbClr val="006600"/>
            </a:solidFill>
          </a:ln>
          <a:effectLst>
            <a:glow rad="63500">
              <a:schemeClr val="accent5">
                <a:lumMod val="60000"/>
                <a:lumOff val="40000"/>
                <a:alpha val="25000"/>
              </a:schemeClr>
            </a:glow>
          </a:effectLst>
        </p:spPr>
        <p:style>
          <a:lnRef idx="1">
            <a:schemeClr val="accent1"/>
          </a:lnRef>
          <a:fillRef idx="0">
            <a:schemeClr val="accent1"/>
          </a:fillRef>
          <a:effectRef idx="0">
            <a:schemeClr val="accent1"/>
          </a:effectRef>
          <a:fontRef idx="minor">
            <a:schemeClr val="tx1"/>
          </a:fontRef>
        </p:style>
      </p:cxnSp>
      <p:sp>
        <p:nvSpPr>
          <p:cNvPr id="9" name="Rectangle 6"/>
          <p:cNvSpPr txBox="1">
            <a:spLocks noChangeArrowheads="1"/>
          </p:cNvSpPr>
          <p:nvPr userDrawn="1"/>
        </p:nvSpPr>
        <p:spPr bwMode="auto">
          <a:xfrm>
            <a:off x="2555776" y="6569968"/>
            <a:ext cx="4248472" cy="2880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zh-CN"/>
            </a:defPPr>
            <a:lvl1pPr marL="0" algn="r" defTabSz="914400" rtl="0" eaLnBrk="1" fontAlgn="auto" latinLnBrk="0" hangingPunct="1">
              <a:spcBef>
                <a:spcPts val="0"/>
              </a:spcBef>
              <a:spcAft>
                <a:spcPts val="0"/>
              </a:spcAft>
              <a:defRPr sz="1200" kern="1200">
                <a:solidFill>
                  <a:srgbClr val="2A0015"/>
                </a:solidFill>
                <a:latin typeface="Adobe Jenson Pro Capt" pitchFamily="18"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dirty="0">
                <a:latin typeface="Adobe Jenson Pro Capt" pitchFamily="18" charset="0"/>
                <a:ea typeface="Adobe 黑体 Std R" pitchFamily="34" charset="-122"/>
              </a:rPr>
              <a:t>Copyright © </a:t>
            </a:r>
            <a:r>
              <a:rPr lang="en-US" altLang="zh-CN" dirty="0" smtClean="0">
                <a:latin typeface="Adobe Jenson Pro Capt" pitchFamily="18" charset="0"/>
                <a:ea typeface="Adobe 黑体 Std R" pitchFamily="34" charset="-122"/>
              </a:rPr>
              <a:t>2018 </a:t>
            </a:r>
            <a:r>
              <a:rPr lang="en-US" altLang="zh-CN" dirty="0">
                <a:latin typeface="Adobe Jenson Pro Capt" pitchFamily="18" charset="0"/>
                <a:ea typeface="Adobe 黑体 Std R" pitchFamily="34" charset="-122"/>
              </a:rPr>
              <a:t>Zheng, </a:t>
            </a:r>
            <a:r>
              <a:rPr lang="en-US" altLang="zh-CN" dirty="0" err="1">
                <a:latin typeface="Adobe Jenson Pro Capt" pitchFamily="18" charset="0"/>
                <a:ea typeface="Adobe 黑体 Std R" pitchFamily="34" charset="-122"/>
              </a:rPr>
              <a:t>Zhenlong</a:t>
            </a:r>
            <a:r>
              <a:rPr lang="en-US" altLang="zh-CN" dirty="0">
                <a:latin typeface="Adobe Jenson Pro Capt" pitchFamily="18" charset="0"/>
                <a:ea typeface="Adobe 黑体 Std R" pitchFamily="34" charset="-122"/>
              </a:rPr>
              <a:t> &amp; Chen, </a:t>
            </a:r>
            <a:r>
              <a:rPr lang="en-US" altLang="zh-CN" dirty="0" err="1">
                <a:latin typeface="Adobe Jenson Pro Capt" pitchFamily="18" charset="0"/>
                <a:ea typeface="Adobe 黑体 Std R" pitchFamily="34" charset="-122"/>
              </a:rPr>
              <a:t>Rong</a:t>
            </a:r>
            <a:r>
              <a:rPr lang="zh-CN" altLang="en-US" dirty="0">
                <a:latin typeface="Adobe Jenson Pro Capt" pitchFamily="18" charset="0"/>
                <a:ea typeface="Adobe 黑体 Std R" pitchFamily="34" charset="-122"/>
              </a:rPr>
              <a:t>，</a:t>
            </a:r>
            <a:r>
              <a:rPr lang="en-US" altLang="zh-CN" dirty="0" err="1">
                <a:latin typeface="Adobe Jenson Pro Capt" pitchFamily="18" charset="0"/>
                <a:ea typeface="Adobe 黑体 Std R" pitchFamily="34" charset="-122"/>
              </a:rPr>
              <a:t>XMU</a:t>
            </a:r>
            <a:endParaRPr lang="en-US" altLang="zh-CN" dirty="0">
              <a:latin typeface="Adobe Jenson Pro Capt" pitchFamily="18" charset="0"/>
              <a:ea typeface="Adobe 黑体 Std R" pitchFamily="34" charset="-122"/>
            </a:endParaRPr>
          </a:p>
        </p:txBody>
      </p:sp>
    </p:spTree>
    <p:extLst>
      <p:ext uri="{BB962C8B-B14F-4D97-AF65-F5344CB8AC3E}">
        <p14:creationId xmlns:p14="http://schemas.microsoft.com/office/powerpoint/2010/main" val="45278067"/>
      </p:ext>
    </p:extLst>
  </p:cSld>
  <p:clrMap bg1="lt1" tx1="dk1" bg2="lt2" tx2="dk2" accent1="accent1" accent2="accent2" accent3="accent3" accent4="accent4" accent5="accent5" accent6="accent6" hlink="hlink" folHlink="folHlink"/>
  <p:sldLayoutIdLst>
    <p:sldLayoutId id="2147492150" r:id="rId1"/>
    <p:sldLayoutId id="2147492151" r:id="rId2"/>
    <p:sldLayoutId id="2147492152" r:id="rId3"/>
    <p:sldLayoutId id="2147492153" r:id="rId4"/>
    <p:sldLayoutId id="2147492154" r:id="rId5"/>
    <p:sldLayoutId id="2147492155" r:id="rId6"/>
    <p:sldLayoutId id="2147492156" r:id="rId7"/>
    <p:sldLayoutId id="2147492157" r:id="rId8"/>
    <p:sldLayoutId id="2147492158" r:id="rId9"/>
    <p:sldLayoutId id="2147492159" r:id="rId10"/>
    <p:sldLayoutId id="2147492160" r:id="rId11"/>
    <p:sldLayoutId id="2147492161" r:id="rId12"/>
    <p:sldLayoutId id="2147492162" r:id="rId13"/>
    <p:sldLayoutId id="2147492163" r:id="rId14"/>
    <p:sldLayoutId id="2147492164" r:id="rId15"/>
    <p:sldLayoutId id="2147492165" r:id="rId16"/>
    <p:sldLayoutId id="2147492166" r:id="rId17"/>
    <p:sldLayoutId id="2147492167" r:id="rId18"/>
    <p:sldLayoutId id="2147492168" r:id="rId19"/>
  </p:sldLayoutIdLst>
  <p:hf hdr="0" ftr="0" dt="0"/>
  <p:txStyles>
    <p:titleStyle>
      <a:lvl1pPr algn="l" rtl="0" eaLnBrk="0" fontAlgn="base" hangingPunct="0">
        <a:spcBef>
          <a:spcPct val="0"/>
        </a:spcBef>
        <a:spcAft>
          <a:spcPct val="0"/>
        </a:spcAft>
        <a:defRPr sz="4200" b="0">
          <a:solidFill>
            <a:srgbClr val="006600"/>
          </a:solidFill>
          <a:latin typeface="Adobe Jenson Pro Capt" pitchFamily="18" charset="0"/>
          <a:ea typeface="Adobe 黑体 Std R" pitchFamily="34" charset="-122"/>
          <a:cs typeface="+mj-cs"/>
        </a:defRPr>
      </a:lvl1pPr>
      <a:lvl2pPr algn="l" rtl="0" eaLnBrk="0" fontAlgn="base" hangingPunct="0">
        <a:spcBef>
          <a:spcPct val="0"/>
        </a:spcBef>
        <a:spcAft>
          <a:spcPct val="0"/>
        </a:spcAft>
        <a:defRPr sz="4200">
          <a:solidFill>
            <a:schemeClr val="tx2"/>
          </a:solidFill>
          <a:latin typeface="Garamond" pitchFamily="18" charset="0"/>
          <a:ea typeface="宋体" charset="-122"/>
        </a:defRPr>
      </a:lvl2pPr>
      <a:lvl3pPr algn="l" rtl="0" eaLnBrk="0" fontAlgn="base" hangingPunct="0">
        <a:spcBef>
          <a:spcPct val="0"/>
        </a:spcBef>
        <a:spcAft>
          <a:spcPct val="0"/>
        </a:spcAft>
        <a:defRPr sz="4200">
          <a:solidFill>
            <a:schemeClr val="tx2"/>
          </a:solidFill>
          <a:latin typeface="Garamond" pitchFamily="18" charset="0"/>
          <a:ea typeface="宋体" charset="-122"/>
        </a:defRPr>
      </a:lvl3pPr>
      <a:lvl4pPr algn="l" rtl="0" eaLnBrk="0" fontAlgn="base" hangingPunct="0">
        <a:spcBef>
          <a:spcPct val="0"/>
        </a:spcBef>
        <a:spcAft>
          <a:spcPct val="0"/>
        </a:spcAft>
        <a:defRPr sz="4200">
          <a:solidFill>
            <a:schemeClr val="tx2"/>
          </a:solidFill>
          <a:latin typeface="Garamond" pitchFamily="18" charset="0"/>
          <a:ea typeface="宋体" charset="-122"/>
        </a:defRPr>
      </a:lvl4pPr>
      <a:lvl5pPr algn="l" rtl="0" eaLnBrk="0" fontAlgn="base" hangingPunct="0">
        <a:spcBef>
          <a:spcPct val="0"/>
        </a:spcBef>
        <a:spcAft>
          <a:spcPct val="0"/>
        </a:spcAft>
        <a:defRPr sz="4200">
          <a:solidFill>
            <a:schemeClr val="tx2"/>
          </a:solidFill>
          <a:latin typeface="Garamond" pitchFamily="18" charset="0"/>
          <a:ea typeface="宋体" charset="-122"/>
        </a:defRPr>
      </a:lvl5pPr>
      <a:lvl6pPr marL="457200" algn="l" rtl="0" fontAlgn="base">
        <a:spcBef>
          <a:spcPct val="0"/>
        </a:spcBef>
        <a:spcAft>
          <a:spcPct val="0"/>
        </a:spcAft>
        <a:defRPr sz="4200">
          <a:solidFill>
            <a:schemeClr val="tx2"/>
          </a:solidFill>
          <a:latin typeface="Garamond" pitchFamily="18" charset="0"/>
          <a:ea typeface="宋体" charset="-122"/>
        </a:defRPr>
      </a:lvl6pPr>
      <a:lvl7pPr marL="914400" algn="l" rtl="0" fontAlgn="base">
        <a:spcBef>
          <a:spcPct val="0"/>
        </a:spcBef>
        <a:spcAft>
          <a:spcPct val="0"/>
        </a:spcAft>
        <a:defRPr sz="4200">
          <a:solidFill>
            <a:schemeClr val="tx2"/>
          </a:solidFill>
          <a:latin typeface="Garamond" pitchFamily="18" charset="0"/>
          <a:ea typeface="宋体" charset="-122"/>
        </a:defRPr>
      </a:lvl7pPr>
      <a:lvl8pPr marL="1371600" algn="l" rtl="0" fontAlgn="base">
        <a:spcBef>
          <a:spcPct val="0"/>
        </a:spcBef>
        <a:spcAft>
          <a:spcPct val="0"/>
        </a:spcAft>
        <a:defRPr sz="4200">
          <a:solidFill>
            <a:schemeClr val="tx2"/>
          </a:solidFill>
          <a:latin typeface="Garamond" pitchFamily="18" charset="0"/>
          <a:ea typeface="宋体" charset="-122"/>
        </a:defRPr>
      </a:lvl8pPr>
      <a:lvl9pPr marL="1828800" algn="l" rtl="0" fontAlgn="base">
        <a:spcBef>
          <a:spcPct val="0"/>
        </a:spcBef>
        <a:spcAft>
          <a:spcPct val="0"/>
        </a:spcAft>
        <a:defRPr sz="4200">
          <a:solidFill>
            <a:schemeClr val="tx2"/>
          </a:solidFill>
          <a:latin typeface="Garamond" pitchFamily="18" charset="0"/>
          <a:ea typeface="宋体" charset="-122"/>
        </a:defRPr>
      </a:lvl9pPr>
    </p:titleStyle>
    <p:bodyStyle>
      <a:lvl1pPr marL="342900" indent="-342900" algn="l" rtl="0" eaLnBrk="0" fontAlgn="base" hangingPunct="0">
        <a:lnSpc>
          <a:spcPct val="100000"/>
        </a:lnSpc>
        <a:spcBef>
          <a:spcPts val="1200"/>
        </a:spcBef>
        <a:spcAft>
          <a:spcPct val="0"/>
        </a:spcAft>
        <a:buClr>
          <a:schemeClr val="accent6">
            <a:lumMod val="75000"/>
          </a:schemeClr>
        </a:buClr>
        <a:buSzPct val="65000"/>
        <a:buFontTx/>
        <a:buBlip>
          <a:blip r:embed="rId21"/>
        </a:buBlip>
        <a:defRPr sz="3000" b="0" baseline="0">
          <a:solidFill>
            <a:schemeClr val="tx1">
              <a:lumMod val="85000"/>
              <a:lumOff val="15000"/>
            </a:schemeClr>
          </a:solidFill>
          <a:latin typeface="Adobe Jenson Pro" pitchFamily="18" charset="0"/>
          <a:ea typeface="Adobe 楷体 Std R" pitchFamily="18" charset="-122"/>
          <a:cs typeface="+mn-cs"/>
        </a:defRPr>
      </a:lvl1pPr>
      <a:lvl2pPr marL="669925" indent="-325438" algn="l" rtl="0" eaLnBrk="0" fontAlgn="base" hangingPunct="0">
        <a:lnSpc>
          <a:spcPct val="100000"/>
        </a:lnSpc>
        <a:spcBef>
          <a:spcPts val="1200"/>
        </a:spcBef>
        <a:spcAft>
          <a:spcPct val="0"/>
        </a:spcAft>
        <a:buClr>
          <a:srgbClr val="000066"/>
        </a:buClr>
        <a:buSzPct val="60000"/>
        <a:buFontTx/>
        <a:buBlip>
          <a:blip r:embed="rId21"/>
        </a:buBlip>
        <a:defRPr sz="2600" b="0" baseline="0">
          <a:solidFill>
            <a:schemeClr val="tx1">
              <a:lumMod val="85000"/>
              <a:lumOff val="15000"/>
            </a:schemeClr>
          </a:solidFill>
          <a:latin typeface="Adobe Jenson Pro" pitchFamily="18" charset="0"/>
          <a:ea typeface="Adobe 楷体 Std R" pitchFamily="18" charset="-122"/>
        </a:defRPr>
      </a:lvl2pPr>
      <a:lvl3pPr marL="1022350" indent="-350838" algn="l" rtl="0" eaLnBrk="0" fontAlgn="base" hangingPunct="0">
        <a:lnSpc>
          <a:spcPct val="100000"/>
        </a:lnSpc>
        <a:spcBef>
          <a:spcPts val="1200"/>
        </a:spcBef>
        <a:spcAft>
          <a:spcPct val="0"/>
        </a:spcAft>
        <a:buClr>
          <a:schemeClr val="accent6">
            <a:lumMod val="75000"/>
          </a:schemeClr>
        </a:buClr>
        <a:buSzPct val="65000"/>
        <a:buFontTx/>
        <a:buBlip>
          <a:blip r:embed="rId21"/>
        </a:buBlip>
        <a:defRPr sz="2200" b="0" baseline="0">
          <a:solidFill>
            <a:schemeClr val="tx1">
              <a:lumMod val="85000"/>
              <a:lumOff val="15000"/>
            </a:schemeClr>
          </a:solidFill>
          <a:latin typeface="Adobe Jenson Pro" pitchFamily="18" charset="0"/>
          <a:ea typeface="Adobe 楷体 Std R" pitchFamily="18" charset="-122"/>
        </a:defRPr>
      </a:lvl3pPr>
      <a:lvl4pPr marL="1339850" indent="-315913" algn="l" rtl="0" eaLnBrk="0" fontAlgn="base" hangingPunct="0">
        <a:lnSpc>
          <a:spcPct val="100000"/>
        </a:lnSpc>
        <a:spcBef>
          <a:spcPts val="1200"/>
        </a:spcBef>
        <a:spcAft>
          <a:spcPct val="0"/>
        </a:spcAft>
        <a:buClr>
          <a:srgbClr val="000066"/>
        </a:buClr>
        <a:buSzPct val="70000"/>
        <a:buFontTx/>
        <a:buBlip>
          <a:blip r:embed="rId21"/>
        </a:buBlip>
        <a:defRPr sz="2000" b="0" baseline="0">
          <a:solidFill>
            <a:schemeClr val="tx1">
              <a:lumMod val="85000"/>
              <a:lumOff val="15000"/>
            </a:schemeClr>
          </a:solidFill>
          <a:latin typeface="Adobe Jenson Pro" pitchFamily="18" charset="0"/>
          <a:ea typeface="Adobe 楷体 Std R" pitchFamily="18" charset="-122"/>
        </a:defRPr>
      </a:lvl4pPr>
      <a:lvl5pPr marL="1681163" indent="-339725" algn="l" rtl="0" eaLnBrk="0" fontAlgn="base" hangingPunct="0">
        <a:lnSpc>
          <a:spcPct val="100000"/>
        </a:lnSpc>
        <a:spcBef>
          <a:spcPts val="1200"/>
        </a:spcBef>
        <a:spcAft>
          <a:spcPct val="0"/>
        </a:spcAft>
        <a:buClr>
          <a:schemeClr val="accent6">
            <a:lumMod val="75000"/>
          </a:schemeClr>
        </a:buClr>
        <a:buSzPct val="75000"/>
        <a:buFontTx/>
        <a:buBlip>
          <a:blip r:embed="rId21"/>
        </a:buBlip>
        <a:defRPr sz="2000" b="0" baseline="0">
          <a:solidFill>
            <a:schemeClr val="tx1">
              <a:lumMod val="85000"/>
              <a:lumOff val="15000"/>
            </a:schemeClr>
          </a:solidFill>
          <a:latin typeface="Adobe Jenson Pro" pitchFamily="18" charset="0"/>
          <a:ea typeface="Adobe 楷体 Std R" pitchFamily="18" charset="-122"/>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3.wmf"/><Relationship Id="rId4" Type="http://schemas.openxmlformats.org/officeDocument/2006/relationships/oleObject" Target="../embeddings/oleObject3.bin"/></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lnSpc>
                <a:spcPct val="150000"/>
              </a:lnSpc>
            </a:pPr>
            <a:r>
              <a:rPr lang="en-US" altLang="zh-CN" sz="4000" dirty="0"/>
              <a:t/>
            </a:r>
            <a:br>
              <a:rPr lang="en-US" altLang="zh-CN" sz="4000" dirty="0"/>
            </a:br>
            <a:r>
              <a:rPr lang="en-US" altLang="zh-CN" sz="4000" dirty="0"/>
              <a:t/>
            </a:r>
            <a:br>
              <a:rPr lang="en-US" altLang="zh-CN" sz="4000" dirty="0"/>
            </a:br>
            <a:r>
              <a:rPr lang="zh-CN" altLang="en-US" sz="4000" dirty="0"/>
              <a:t>金融工程</a:t>
            </a:r>
            <a:r>
              <a:rPr lang="en-US" altLang="zh-CN" sz="4000" dirty="0"/>
              <a:t/>
            </a:r>
            <a:br>
              <a:rPr lang="en-US" altLang="zh-CN" sz="4000" dirty="0"/>
            </a:br>
            <a:r>
              <a:rPr lang="zh-CN" altLang="en-US" sz="4000" dirty="0"/>
              <a:t>第九章  期权与期权市场</a:t>
            </a:r>
            <a:endParaRPr lang="zh-CN" altLang="en-US" dirty="0"/>
          </a:p>
        </p:txBody>
      </p:sp>
    </p:spTree>
    <p:extLst>
      <p:ext uri="{BB962C8B-B14F-4D97-AF65-F5344CB8AC3E}">
        <p14:creationId xmlns:p14="http://schemas.microsoft.com/office/powerpoint/2010/main" val="203177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股票类期权</a:t>
            </a:r>
          </a:p>
        </p:txBody>
      </p:sp>
      <p:sp>
        <p:nvSpPr>
          <p:cNvPr id="3" name="内容占位符 2"/>
          <p:cNvSpPr>
            <a:spLocks noGrp="1"/>
          </p:cNvSpPr>
          <p:nvPr>
            <p:ph idx="1"/>
          </p:nvPr>
        </p:nvSpPr>
        <p:spPr>
          <a:xfrm>
            <a:off x="467544" y="1268760"/>
            <a:ext cx="8229600" cy="5328592"/>
          </a:xfrm>
        </p:spPr>
        <p:txBody>
          <a:bodyPr>
            <a:normAutofit fontScale="92500" lnSpcReduction="20000"/>
          </a:bodyPr>
          <a:lstStyle/>
          <a:p>
            <a:r>
              <a:rPr lang="zh-CN" altLang="en-US" dirty="0"/>
              <a:t>股票期权</a:t>
            </a:r>
          </a:p>
          <a:p>
            <a:pPr lvl="1"/>
            <a:r>
              <a:rPr lang="zh-CN" altLang="en-US" dirty="0"/>
              <a:t>国外一般为美式期权</a:t>
            </a:r>
          </a:p>
          <a:p>
            <a:pPr lvl="1"/>
            <a:r>
              <a:rPr lang="zh-CN" altLang="en-US" dirty="0"/>
              <a:t>一份股票期权一般包含 </a:t>
            </a:r>
            <a:r>
              <a:rPr lang="en-US" altLang="zh-CN" dirty="0"/>
              <a:t>100 </a:t>
            </a:r>
            <a:r>
              <a:rPr lang="zh-CN" altLang="en-US" dirty="0"/>
              <a:t>股</a:t>
            </a:r>
          </a:p>
          <a:p>
            <a:pPr lvl="1"/>
            <a:r>
              <a:rPr lang="zh-CN" altLang="en-US" dirty="0"/>
              <a:t>行权价和期权费都以 </a:t>
            </a:r>
            <a:r>
              <a:rPr lang="en-US" altLang="zh-CN" dirty="0"/>
              <a:t>1 </a:t>
            </a:r>
            <a:r>
              <a:rPr lang="zh-CN" altLang="en-US" dirty="0"/>
              <a:t>股股票为单位</a:t>
            </a:r>
          </a:p>
          <a:p>
            <a:endParaRPr lang="zh-CN" altLang="en-US" dirty="0"/>
          </a:p>
          <a:p>
            <a:r>
              <a:rPr lang="zh-CN" altLang="en-US" dirty="0"/>
              <a:t>股价指数期权</a:t>
            </a:r>
          </a:p>
          <a:p>
            <a:pPr lvl="1"/>
            <a:r>
              <a:rPr lang="zh-CN" altLang="en-US" dirty="0"/>
              <a:t>欧式美式均有</a:t>
            </a:r>
          </a:p>
          <a:p>
            <a:pPr lvl="1"/>
            <a:r>
              <a:rPr lang="zh-CN" altLang="en-US" dirty="0"/>
              <a:t>现金结算，乘数通常为 </a:t>
            </a:r>
            <a:r>
              <a:rPr lang="en-US" altLang="zh-CN" dirty="0"/>
              <a:t>100</a:t>
            </a:r>
          </a:p>
          <a:p>
            <a:pPr lvl="1"/>
            <a:endParaRPr lang="en-US" altLang="zh-CN" dirty="0"/>
          </a:p>
          <a:p>
            <a:r>
              <a:rPr lang="zh-CN" altLang="en-US" dirty="0"/>
              <a:t>上证</a:t>
            </a:r>
            <a:r>
              <a:rPr lang="en-US" altLang="zh-CN" dirty="0"/>
              <a:t>50ETF</a:t>
            </a:r>
            <a:r>
              <a:rPr lang="zh-CN" altLang="en-US" dirty="0"/>
              <a:t>期权</a:t>
            </a:r>
            <a:endParaRPr lang="en-US" altLang="zh-CN" dirty="0"/>
          </a:p>
          <a:p>
            <a:pPr lvl="1"/>
            <a:r>
              <a:rPr lang="zh-CN" altLang="en-US" dirty="0"/>
              <a:t>欧式</a:t>
            </a:r>
            <a:endParaRPr lang="en-US" altLang="zh-CN" dirty="0"/>
          </a:p>
          <a:p>
            <a:pPr lvl="1"/>
            <a:r>
              <a:rPr lang="zh-CN" altLang="en-US" dirty="0"/>
              <a:t>一张合约包含</a:t>
            </a:r>
            <a:r>
              <a:rPr lang="en-US" altLang="zh-CN" dirty="0"/>
              <a:t>10000</a:t>
            </a:r>
            <a:r>
              <a:rPr lang="zh-CN" altLang="en-US" dirty="0"/>
              <a:t>份上证</a:t>
            </a:r>
            <a:r>
              <a:rPr lang="en-US" altLang="zh-CN" dirty="0"/>
              <a:t>50ETF</a:t>
            </a:r>
          </a:p>
          <a:p>
            <a:pPr lvl="1"/>
            <a:r>
              <a:rPr lang="zh-CN" altLang="en-US" dirty="0"/>
              <a:t>行权价和期权费以 </a:t>
            </a:r>
            <a:r>
              <a:rPr lang="en-US" altLang="zh-CN" dirty="0"/>
              <a:t>1 </a:t>
            </a:r>
            <a:r>
              <a:rPr lang="zh-CN" altLang="en-US" dirty="0"/>
              <a:t>份上证</a:t>
            </a:r>
            <a:r>
              <a:rPr lang="en-US" altLang="zh-CN" dirty="0"/>
              <a:t>50ETF</a:t>
            </a:r>
            <a:r>
              <a:rPr lang="zh-CN" altLang="en-US" dirty="0"/>
              <a:t>为单位</a:t>
            </a:r>
          </a:p>
          <a:p>
            <a:pPr lvl="1"/>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10</a:t>
            </a:fld>
            <a:endParaRPr lang="en-US" altLang="zh-CN">
              <a:solidFill>
                <a:srgbClr val="000000"/>
              </a:solidFill>
            </a:endParaRPr>
          </a:p>
        </p:txBody>
      </p:sp>
    </p:spTree>
    <p:extLst>
      <p:ext uri="{BB962C8B-B14F-4D97-AF65-F5344CB8AC3E}">
        <p14:creationId xmlns:p14="http://schemas.microsoft.com/office/powerpoint/2010/main" val="23259842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期货期权与利率期权</a:t>
            </a:r>
          </a:p>
        </p:txBody>
      </p:sp>
      <p:sp>
        <p:nvSpPr>
          <p:cNvPr id="3" name="内容占位符 2"/>
          <p:cNvSpPr>
            <a:spLocks noGrp="1"/>
          </p:cNvSpPr>
          <p:nvPr>
            <p:ph idx="1"/>
          </p:nvPr>
        </p:nvSpPr>
        <p:spPr>
          <a:xfrm>
            <a:off x="467544" y="1124744"/>
            <a:ext cx="8229600" cy="4530725"/>
          </a:xfrm>
        </p:spPr>
        <p:txBody>
          <a:bodyPr>
            <a:normAutofit fontScale="92500" lnSpcReduction="20000"/>
          </a:bodyPr>
          <a:lstStyle/>
          <a:p>
            <a:endParaRPr lang="en-US" altLang="zh-CN" dirty="0"/>
          </a:p>
          <a:p>
            <a:r>
              <a:rPr lang="zh-CN" altLang="en-US" dirty="0"/>
              <a:t>期货期权</a:t>
            </a:r>
          </a:p>
          <a:p>
            <a:pPr lvl="1"/>
            <a:r>
              <a:rPr lang="zh-CN" altLang="en-US" dirty="0"/>
              <a:t>期货合约到期日通常紧随着相应的期货期权到期日</a:t>
            </a:r>
          </a:p>
          <a:p>
            <a:pPr lvl="1"/>
            <a:r>
              <a:rPr lang="zh-CN" altLang="en-US" dirty="0"/>
              <a:t>期货期权多头执行期权时，将从期权卖方处获得标的期货合约的相应头寸（多头或空头）</a:t>
            </a:r>
            <a:r>
              <a:rPr lang="en-US" altLang="zh-CN" dirty="0"/>
              <a:t>,</a:t>
            </a:r>
            <a:r>
              <a:rPr lang="zh-CN" altLang="en-US" dirty="0"/>
              <a:t>再加上行权价与期货价格之间的差额。</a:t>
            </a:r>
          </a:p>
          <a:p>
            <a:endParaRPr lang="en-US" altLang="zh-CN" dirty="0"/>
          </a:p>
          <a:p>
            <a:r>
              <a:rPr lang="zh-CN" altLang="en-US" dirty="0"/>
              <a:t>利率期权</a:t>
            </a:r>
          </a:p>
          <a:p>
            <a:pPr lvl="1"/>
            <a:r>
              <a:rPr lang="zh-CN" altLang="en-US" dirty="0"/>
              <a:t>交易所交易的利率期权</a:t>
            </a:r>
          </a:p>
          <a:p>
            <a:pPr lvl="1"/>
            <a:r>
              <a:rPr lang="zh-CN" altLang="en-US" dirty="0"/>
              <a:t>场外交易的利率期权</a:t>
            </a:r>
          </a:p>
          <a:p>
            <a:pPr lvl="1"/>
            <a:r>
              <a:rPr lang="zh-CN" altLang="en-US" dirty="0"/>
              <a:t>内嵌在其他金融工具中的利率期权</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11</a:t>
            </a:fld>
            <a:endParaRPr lang="en-US" altLang="zh-CN">
              <a:solidFill>
                <a:srgbClr val="000000"/>
              </a:solidFill>
            </a:endParaRPr>
          </a:p>
        </p:txBody>
      </p:sp>
    </p:spTree>
    <p:extLst>
      <p:ext uri="{BB962C8B-B14F-4D97-AF65-F5344CB8AC3E}">
        <p14:creationId xmlns:p14="http://schemas.microsoft.com/office/powerpoint/2010/main" val="33085267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p:txBody>
          <a:bodyPr>
            <a:normAutofit/>
          </a:bodyPr>
          <a:lstStyle/>
          <a:p>
            <a:pPr>
              <a:lnSpc>
                <a:spcPct val="150000"/>
              </a:lnSpc>
            </a:pPr>
            <a:endParaRPr lang="en-US" altLang="zh-CN" dirty="0"/>
          </a:p>
          <a:p>
            <a:pPr>
              <a:lnSpc>
                <a:spcPct val="150000"/>
              </a:lnSpc>
              <a:buNone/>
            </a:pPr>
            <a:r>
              <a:rPr lang="zh-CN" altLang="en-US" dirty="0">
                <a:solidFill>
                  <a:schemeClr val="bg1">
                    <a:lumMod val="75000"/>
                  </a:schemeClr>
                </a:solidFill>
              </a:rPr>
              <a:t>期权的定义与种类</a:t>
            </a:r>
          </a:p>
          <a:p>
            <a:pPr>
              <a:lnSpc>
                <a:spcPct val="150000"/>
              </a:lnSpc>
              <a:buNone/>
            </a:pPr>
            <a:r>
              <a:rPr lang="zh-CN" altLang="en-US" dirty="0">
                <a:solidFill>
                  <a:srgbClr val="002060"/>
                </a:solidFill>
              </a:rPr>
              <a:t>期权市场</a:t>
            </a:r>
          </a:p>
          <a:p>
            <a:pPr>
              <a:lnSpc>
                <a:spcPct val="150000"/>
              </a:lnSpc>
              <a:buNone/>
            </a:pPr>
            <a:r>
              <a:rPr lang="zh-CN" altLang="en-US" dirty="0">
                <a:solidFill>
                  <a:schemeClr val="bg1">
                    <a:lumMod val="75000"/>
                  </a:schemeClr>
                </a:solidFill>
              </a:rPr>
              <a:t>期权交易机制</a:t>
            </a:r>
          </a:p>
          <a:p>
            <a:pPr>
              <a:lnSpc>
                <a:spcPct val="150000"/>
              </a:lnSpc>
              <a:buNone/>
            </a:pPr>
            <a:r>
              <a:rPr lang="zh-CN" altLang="en-US" dirty="0">
                <a:solidFill>
                  <a:schemeClr val="bg1">
                    <a:lumMod val="75000"/>
                  </a:schemeClr>
                </a:solidFill>
              </a:rPr>
              <a:t>期权与其他衍生产品的区别与联系</a:t>
            </a:r>
          </a:p>
        </p:txBody>
      </p:sp>
      <p:sp>
        <p:nvSpPr>
          <p:cNvPr id="5" name="灯片编号占位符 4"/>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12</a:t>
            </a:fld>
            <a:endParaRPr lang="en-US" altLang="zh-CN">
              <a:solidFill>
                <a:srgbClr val="000000"/>
              </a:solidFill>
            </a:endParaRPr>
          </a:p>
        </p:txBody>
      </p:sp>
    </p:spTree>
    <p:extLst>
      <p:ext uri="{BB962C8B-B14F-4D97-AF65-F5344CB8AC3E}">
        <p14:creationId xmlns:p14="http://schemas.microsoft.com/office/powerpoint/2010/main" val="1413143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课后阅读</a:t>
            </a:r>
          </a:p>
        </p:txBody>
      </p:sp>
      <p:sp>
        <p:nvSpPr>
          <p:cNvPr id="3" name="内容占位符 2"/>
          <p:cNvSpPr>
            <a:spLocks noGrp="1"/>
          </p:cNvSpPr>
          <p:nvPr>
            <p:ph idx="1"/>
          </p:nvPr>
        </p:nvSpPr>
        <p:spPr/>
        <p:txBody>
          <a:bodyPr/>
          <a:lstStyle/>
          <a:p>
            <a:pPr marL="0" indent="0">
              <a:buNone/>
            </a:pPr>
            <a:endParaRPr lang="en-US" altLang="zh-CN" dirty="0"/>
          </a:p>
          <a:p>
            <a:r>
              <a:rPr lang="zh-CN" altLang="en-US" dirty="0"/>
              <a:t>期权的产生与发展</a:t>
            </a:r>
          </a:p>
          <a:p>
            <a:endParaRPr lang="zh-CN" altLang="en-US" dirty="0"/>
          </a:p>
          <a:p>
            <a:r>
              <a:rPr lang="zh-CN" altLang="en-US" dirty="0"/>
              <a:t>美国期权交易所概况</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13</a:t>
            </a:fld>
            <a:endParaRPr lang="en-US" altLang="zh-CN">
              <a:solidFill>
                <a:srgbClr val="000000"/>
              </a:solidFill>
            </a:endParaRPr>
          </a:p>
        </p:txBody>
      </p:sp>
    </p:spTree>
    <p:extLst>
      <p:ext uri="{BB962C8B-B14F-4D97-AF65-F5344CB8AC3E}">
        <p14:creationId xmlns:p14="http://schemas.microsoft.com/office/powerpoint/2010/main" val="19256699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712968" cy="846931"/>
          </a:xfrm>
        </p:spPr>
        <p:txBody>
          <a:bodyPr/>
          <a:lstStyle/>
          <a:p>
            <a:r>
              <a:rPr lang="zh-CN" altLang="zh-CN" sz="4400" dirty="0"/>
              <a:t>全球场外衍生品市场：按合约分类</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14</a:t>
            </a:fld>
            <a:endParaRPr lang="zh-CN" altLang="en-US" dirty="0"/>
          </a:p>
        </p:txBody>
      </p:sp>
      <p:graphicFrame>
        <p:nvGraphicFramePr>
          <p:cNvPr id="5" name="Object 5"/>
          <p:cNvGraphicFramePr>
            <a:graphicFrameLocks noGrp="1" noChangeAspect="1"/>
          </p:cNvGraphicFramePr>
          <p:nvPr>
            <p:ph idx="1"/>
          </p:nvPr>
        </p:nvGraphicFramePr>
        <p:xfrm>
          <a:off x="467532" y="981358"/>
          <a:ext cx="8532424" cy="4896544"/>
        </p:xfrm>
        <a:graphic>
          <a:graphicData uri="http://schemas.openxmlformats.org/presentationml/2006/ole">
            <mc:AlternateContent xmlns:mc="http://schemas.openxmlformats.org/markup-compatibility/2006">
              <mc:Choice xmlns:v="urn:schemas-microsoft-com:vml" Requires="v">
                <p:oleObj spid="_x0000_s2063" name="Macro-Enabled Worksheet" r:id="rId3" imgW="6123940" imgH="3280410" progId="Excel.SheetMacroEnabled.12">
                  <p:embed/>
                </p:oleObj>
              </mc:Choice>
              <mc:Fallback>
                <p:oleObj name="Macro-Enabled Worksheet" r:id="rId3" imgW="6123940" imgH="3280410" progId="Excel.SheetMacroEnabled.12">
                  <p:embed/>
                  <p:pic>
                    <p:nvPicPr>
                      <p:cNvPr id="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32" y="981358"/>
                        <a:ext cx="8532424" cy="4896544"/>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2822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496944" cy="846931"/>
          </a:xfrm>
        </p:spPr>
        <p:txBody>
          <a:bodyPr>
            <a:normAutofit fontScale="90000"/>
          </a:bodyPr>
          <a:lstStyle/>
          <a:p>
            <a:r>
              <a:rPr lang="zh-CN" altLang="zh-CN" sz="4400" dirty="0"/>
              <a:t>全球交易所衍生品市场：按合约分类</a:t>
            </a:r>
            <a:endParaRPr lang="zh-CN" altLang="en-US" dirty="0"/>
          </a:p>
        </p:txBody>
      </p:sp>
      <p:sp>
        <p:nvSpPr>
          <p:cNvPr id="3" name="内容占位符 2"/>
          <p:cNvSpPr>
            <a:spLocks noGrp="1"/>
          </p:cNvSpPr>
          <p:nvPr>
            <p:ph idx="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15</a:t>
            </a:fld>
            <a:endParaRPr lang="zh-CN" altLang="en-US" dirty="0"/>
          </a:p>
        </p:txBody>
      </p:sp>
      <p:pic>
        <p:nvPicPr>
          <p:cNvPr id="5" name="图片 4"/>
          <p:cNvPicPr>
            <a:picLocks noChangeAspect="1"/>
          </p:cNvPicPr>
          <p:nvPr/>
        </p:nvPicPr>
        <p:blipFill>
          <a:blip r:embed="rId2"/>
          <a:stretch>
            <a:fillRect/>
          </a:stretch>
        </p:blipFill>
        <p:spPr>
          <a:xfrm>
            <a:off x="467544" y="1338095"/>
            <a:ext cx="8216078" cy="5026068"/>
          </a:xfrm>
          <a:prstGeom prst="rect">
            <a:avLst/>
          </a:prstGeom>
        </p:spPr>
      </p:pic>
    </p:spTree>
    <p:extLst>
      <p:ext uri="{BB962C8B-B14F-4D97-AF65-F5344CB8AC3E}">
        <p14:creationId xmlns:p14="http://schemas.microsoft.com/office/powerpoint/2010/main" val="80534704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116632"/>
            <a:ext cx="8229600" cy="846931"/>
          </a:xfrm>
        </p:spPr>
        <p:txBody>
          <a:bodyPr/>
          <a:lstStyle/>
          <a:p>
            <a:r>
              <a:rPr lang="zh-CN" altLang="en-US" dirty="0"/>
              <a:t>全球</a:t>
            </a:r>
            <a:r>
              <a:rPr lang="en-US" altLang="zh-CN" dirty="0"/>
              <a:t>OTC</a:t>
            </a:r>
            <a:r>
              <a:rPr lang="zh-CN" altLang="en-US" dirty="0"/>
              <a:t>主要期权品种概况</a:t>
            </a:r>
          </a:p>
        </p:txBody>
      </p:sp>
      <p:sp>
        <p:nvSpPr>
          <p:cNvPr id="4" name="灯片编号占位符 3"/>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16</a:t>
            </a:fld>
            <a:endParaRPr lang="en-US" altLang="zh-CN">
              <a:solidFill>
                <a:srgbClr val="000000"/>
              </a:solidFill>
            </a:endParaRPr>
          </a:p>
        </p:txBody>
      </p:sp>
      <p:sp>
        <p:nvSpPr>
          <p:cNvPr id="3" name="内容占位符 2"/>
          <p:cNvSpPr>
            <a:spLocks noGrp="1"/>
          </p:cNvSpPr>
          <p:nvPr>
            <p:ph idx="1"/>
          </p:nvPr>
        </p:nvSpPr>
        <p:spPr/>
        <p:txBody>
          <a:bodyPr/>
          <a:lstStyle/>
          <a:p>
            <a:endParaRPr lang="en-US" dirty="0"/>
          </a:p>
        </p:txBody>
      </p:sp>
      <p:pic>
        <p:nvPicPr>
          <p:cNvPr id="5" name="图片 4"/>
          <p:cNvPicPr>
            <a:picLocks noChangeAspect="1"/>
          </p:cNvPicPr>
          <p:nvPr/>
        </p:nvPicPr>
        <p:blipFill>
          <a:blip r:embed="rId2"/>
          <a:stretch>
            <a:fillRect/>
          </a:stretch>
        </p:blipFill>
        <p:spPr>
          <a:xfrm>
            <a:off x="755187" y="1268760"/>
            <a:ext cx="7633625" cy="5174394"/>
          </a:xfrm>
          <a:prstGeom prst="rect">
            <a:avLst/>
          </a:prstGeom>
        </p:spPr>
      </p:pic>
    </p:spTree>
    <p:extLst>
      <p:ext uri="{BB962C8B-B14F-4D97-AF65-F5344CB8AC3E}">
        <p14:creationId xmlns:p14="http://schemas.microsoft.com/office/powerpoint/2010/main" val="30166061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1973-2015</a:t>
            </a:r>
            <a:r>
              <a:rPr lang="zh-CN" altLang="en-US" dirty="0"/>
              <a:t>美国日均期权交易量</a:t>
            </a:r>
            <a:endParaRPr lang="en-US" dirty="0"/>
          </a:p>
        </p:txBody>
      </p:sp>
      <p:sp>
        <p:nvSpPr>
          <p:cNvPr id="3" name="内容占位符 2"/>
          <p:cNvSpPr>
            <a:spLocks noGrp="1"/>
          </p:cNvSpPr>
          <p:nvPr>
            <p:ph idx="1"/>
          </p:nvPr>
        </p:nvSpPr>
        <p:spPr/>
        <p:txBody>
          <a:bodyPr/>
          <a:lstStyle/>
          <a:p>
            <a:endParaRPr 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17</a:t>
            </a:fld>
            <a:endParaRPr lang="zh-CN" altLang="en-US" dirty="0"/>
          </a:p>
        </p:txBody>
      </p:sp>
      <p:pic>
        <p:nvPicPr>
          <p:cNvPr id="5" name="图片 4"/>
          <p:cNvPicPr>
            <a:picLocks noChangeAspect="1"/>
          </p:cNvPicPr>
          <p:nvPr/>
        </p:nvPicPr>
        <p:blipFill>
          <a:blip r:embed="rId2"/>
          <a:stretch>
            <a:fillRect/>
          </a:stretch>
        </p:blipFill>
        <p:spPr>
          <a:xfrm>
            <a:off x="1115616" y="1772816"/>
            <a:ext cx="6948452" cy="4176464"/>
          </a:xfrm>
          <a:prstGeom prst="rect">
            <a:avLst/>
          </a:prstGeom>
        </p:spPr>
      </p:pic>
    </p:spTree>
    <p:extLst>
      <p:ext uri="{BB962C8B-B14F-4D97-AF65-F5344CB8AC3E}">
        <p14:creationId xmlns:p14="http://schemas.microsoft.com/office/powerpoint/2010/main" val="24203806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496944" cy="846931"/>
          </a:xfrm>
        </p:spPr>
        <p:txBody>
          <a:bodyPr>
            <a:noAutofit/>
          </a:bodyPr>
          <a:lstStyle/>
          <a:p>
            <a:r>
              <a:rPr lang="en-US" sz="3400" dirty="0"/>
              <a:t>2014</a:t>
            </a:r>
            <a:r>
              <a:rPr lang="zh-CN" altLang="en-US" sz="3400" dirty="0"/>
              <a:t>年通过美国</a:t>
            </a:r>
            <a:r>
              <a:rPr lang="en-US" altLang="zh-CN" sz="3400" dirty="0"/>
              <a:t>OCC</a:t>
            </a:r>
            <a:r>
              <a:rPr lang="zh-CN" altLang="en-US" sz="3400" dirty="0"/>
              <a:t>清算的期权市场份额</a:t>
            </a:r>
            <a:endParaRPr lang="en-US" sz="3400" dirty="0"/>
          </a:p>
        </p:txBody>
      </p:sp>
      <p:sp>
        <p:nvSpPr>
          <p:cNvPr id="3" name="内容占位符 2"/>
          <p:cNvSpPr>
            <a:spLocks noGrp="1"/>
          </p:cNvSpPr>
          <p:nvPr>
            <p:ph idx="1"/>
          </p:nvPr>
        </p:nvSpPr>
        <p:spPr/>
        <p:txBody>
          <a:bodyPr/>
          <a:lstStyle/>
          <a:p>
            <a:endParaRPr 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18</a:t>
            </a:fld>
            <a:endParaRPr lang="zh-CN" altLang="en-US" dirty="0"/>
          </a:p>
        </p:txBody>
      </p:sp>
      <p:pic>
        <p:nvPicPr>
          <p:cNvPr id="5" name="图片 4"/>
          <p:cNvPicPr>
            <a:picLocks noChangeAspect="1"/>
          </p:cNvPicPr>
          <p:nvPr/>
        </p:nvPicPr>
        <p:blipFill>
          <a:blip r:embed="rId2"/>
          <a:stretch>
            <a:fillRect/>
          </a:stretch>
        </p:blipFill>
        <p:spPr>
          <a:xfrm>
            <a:off x="1331640" y="1988840"/>
            <a:ext cx="6848503" cy="3600400"/>
          </a:xfrm>
          <a:prstGeom prst="rect">
            <a:avLst/>
          </a:prstGeom>
        </p:spPr>
      </p:pic>
    </p:spTree>
    <p:extLst>
      <p:ext uri="{BB962C8B-B14F-4D97-AF65-F5344CB8AC3E}">
        <p14:creationId xmlns:p14="http://schemas.microsoft.com/office/powerpoint/2010/main" val="2050227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美国交易所主要期权产品</a:t>
            </a:r>
            <a:endParaRPr 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19</a:t>
            </a:fld>
            <a:endParaRPr lang="zh-CN" altLang="en-US" dirty="0"/>
          </a:p>
        </p:txBody>
      </p:sp>
      <p:graphicFrame>
        <p:nvGraphicFramePr>
          <p:cNvPr id="10" name="内容占位符 9"/>
          <p:cNvGraphicFramePr>
            <a:graphicFrameLocks noGrp="1"/>
          </p:cNvGraphicFramePr>
          <p:nvPr>
            <p:ph idx="1"/>
            <p:extLst>
              <p:ext uri="{D42A27DB-BD31-4B8C-83A1-F6EECF244321}">
                <p14:modId xmlns:p14="http://schemas.microsoft.com/office/powerpoint/2010/main" val="3369257542"/>
              </p:ext>
            </p:extLst>
          </p:nvPr>
        </p:nvGraphicFramePr>
        <p:xfrm>
          <a:off x="539552" y="1484782"/>
          <a:ext cx="8157592" cy="4752534"/>
        </p:xfrm>
        <a:graphic>
          <a:graphicData uri="http://schemas.openxmlformats.org/drawingml/2006/table">
            <a:tbl>
              <a:tblPr firstRow="1" firstCol="1" lastRow="1" lastCol="1" bandRow="1" bandCol="1">
                <a:tableStyleId>{5940675A-B579-460E-94D1-54222C63F5DA}</a:tableStyleId>
              </a:tblPr>
              <a:tblGrid>
                <a:gridCol w="964897">
                  <a:extLst>
                    <a:ext uri="{9D8B030D-6E8A-4147-A177-3AD203B41FA5}">
                      <a16:colId xmlns="" xmlns:a16="http://schemas.microsoft.com/office/drawing/2014/main" val="2288548709"/>
                    </a:ext>
                  </a:extLst>
                </a:gridCol>
                <a:gridCol w="7192695">
                  <a:extLst>
                    <a:ext uri="{9D8B030D-6E8A-4147-A177-3AD203B41FA5}">
                      <a16:colId xmlns="" xmlns:a16="http://schemas.microsoft.com/office/drawing/2014/main" val="3733088439"/>
                    </a:ext>
                  </a:extLst>
                </a:gridCol>
              </a:tblGrid>
              <a:tr h="339467">
                <a:tc>
                  <a:txBody>
                    <a:bodyPr/>
                    <a:lstStyle/>
                    <a:p>
                      <a:pPr algn="ctr">
                        <a:lnSpc>
                          <a:spcPts val="1200"/>
                        </a:lnSpc>
                        <a:spcAft>
                          <a:spcPts val="0"/>
                        </a:spcAft>
                      </a:pPr>
                      <a:r>
                        <a:rPr lang="zh-CN" sz="1400" dirty="0">
                          <a:effectLst/>
                        </a:rPr>
                        <a:t>交易所</a:t>
                      </a:r>
                      <a:endParaRPr lang="en-US" sz="1400" dirty="0">
                        <a:effectLst/>
                        <a:latin typeface="+mn-ea"/>
                        <a:ea typeface="+mn-ea"/>
                      </a:endParaRPr>
                    </a:p>
                  </a:txBody>
                  <a:tcPr marL="68580" marR="68580" marT="0" marB="0" anchor="ctr"/>
                </a:tc>
                <a:tc>
                  <a:txBody>
                    <a:bodyPr/>
                    <a:lstStyle/>
                    <a:p>
                      <a:pPr algn="ctr">
                        <a:lnSpc>
                          <a:spcPts val="1200"/>
                        </a:lnSpc>
                        <a:spcAft>
                          <a:spcPts val="0"/>
                        </a:spcAft>
                      </a:pPr>
                      <a:r>
                        <a:rPr lang="zh-CN" sz="1400">
                          <a:effectLst/>
                        </a:rPr>
                        <a:t>主要期权产品</a:t>
                      </a:r>
                      <a:endParaRPr lang="en-US" sz="1400">
                        <a:effectLst/>
                        <a:latin typeface="+mn-ea"/>
                        <a:ea typeface="+mn-ea"/>
                      </a:endParaRPr>
                    </a:p>
                  </a:txBody>
                  <a:tcPr marL="68580" marR="68580" marT="0" marB="0" anchor="ctr"/>
                </a:tc>
                <a:extLst>
                  <a:ext uri="{0D108BD9-81ED-4DB2-BD59-A6C34878D82A}">
                    <a16:rowId xmlns="" xmlns:a16="http://schemas.microsoft.com/office/drawing/2014/main" val="780107584"/>
                  </a:ext>
                </a:extLst>
              </a:tr>
              <a:tr h="1018398">
                <a:tc>
                  <a:txBody>
                    <a:bodyPr/>
                    <a:lstStyle/>
                    <a:p>
                      <a:pPr algn="ctr">
                        <a:lnSpc>
                          <a:spcPts val="1200"/>
                        </a:lnSpc>
                        <a:spcAft>
                          <a:spcPts val="0"/>
                        </a:spcAft>
                      </a:pPr>
                      <a:r>
                        <a:rPr lang="en-US" sz="1400">
                          <a:effectLst/>
                        </a:rPr>
                        <a:t>CBOE</a:t>
                      </a:r>
                      <a:endParaRPr lang="en-US" sz="1400">
                        <a:effectLst/>
                        <a:latin typeface="+mn-ea"/>
                        <a:ea typeface="+mn-ea"/>
                      </a:endParaRPr>
                    </a:p>
                  </a:txBody>
                  <a:tcPr marL="68580" marR="68580" marT="0" marB="0" anchor="ctr"/>
                </a:tc>
                <a:tc>
                  <a:txBody>
                    <a:bodyPr/>
                    <a:lstStyle/>
                    <a:p>
                      <a:pPr algn="ctr">
                        <a:lnSpc>
                          <a:spcPct val="150000"/>
                        </a:lnSpc>
                        <a:spcAft>
                          <a:spcPts val="0"/>
                        </a:spcAft>
                      </a:pPr>
                      <a:r>
                        <a:rPr lang="zh-CN" sz="1400" dirty="0">
                          <a:effectLst/>
                        </a:rPr>
                        <a:t>股票期权、股指期权、国债期权、</a:t>
                      </a:r>
                      <a:r>
                        <a:rPr lang="en-US" sz="1400" dirty="0">
                          <a:effectLst/>
                        </a:rPr>
                        <a:t>ETFs</a:t>
                      </a:r>
                      <a:r>
                        <a:rPr lang="zh-CN" sz="1400" dirty="0">
                          <a:effectLst/>
                        </a:rPr>
                        <a:t>期权、</a:t>
                      </a:r>
                      <a:r>
                        <a:rPr lang="en-US" sz="1400" dirty="0">
                          <a:effectLst/>
                        </a:rPr>
                        <a:t>HOLDRS</a:t>
                      </a:r>
                      <a:r>
                        <a:rPr lang="zh-CN" sz="1400" dirty="0">
                          <a:effectLst/>
                        </a:rPr>
                        <a:t>期权、</a:t>
                      </a:r>
                      <a:r>
                        <a:rPr lang="zh-CN" altLang="en-US" sz="1400" dirty="0">
                          <a:effectLst/>
                        </a:rPr>
                        <a:t>信用期权、</a:t>
                      </a:r>
                      <a:endParaRPr lang="en-US" altLang="zh-CN" sz="1400" dirty="0">
                        <a:effectLst/>
                      </a:endParaRPr>
                    </a:p>
                    <a:p>
                      <a:pPr algn="ctr">
                        <a:lnSpc>
                          <a:spcPct val="150000"/>
                        </a:lnSpc>
                        <a:spcAft>
                          <a:spcPts val="0"/>
                        </a:spcAft>
                      </a:pPr>
                      <a:r>
                        <a:rPr lang="zh-CN" sz="1400" dirty="0">
                          <a:effectLst/>
                        </a:rPr>
                        <a:t>长期期权（</a:t>
                      </a:r>
                      <a:r>
                        <a:rPr lang="en-US" sz="1400" dirty="0">
                          <a:effectLst/>
                        </a:rPr>
                        <a:t>LEAPS</a:t>
                      </a:r>
                      <a:r>
                        <a:rPr lang="zh-CN" sz="1400" dirty="0">
                          <a:effectLst/>
                        </a:rPr>
                        <a:t>）、灵活期权、周期权（</a:t>
                      </a:r>
                      <a:r>
                        <a:rPr lang="en-US" sz="1400" dirty="0" err="1">
                          <a:effectLst/>
                        </a:rPr>
                        <a:t>Weeklys</a:t>
                      </a:r>
                      <a:r>
                        <a:rPr lang="zh-CN" sz="1400" dirty="0">
                          <a:effectLst/>
                        </a:rPr>
                        <a:t>）、季节期权（</a:t>
                      </a:r>
                      <a:r>
                        <a:rPr lang="en-US" sz="1400" dirty="0" err="1">
                          <a:effectLst/>
                        </a:rPr>
                        <a:t>Quarterlys</a:t>
                      </a:r>
                      <a:r>
                        <a:rPr lang="zh-CN" sz="1400" dirty="0">
                          <a:effectLst/>
                        </a:rPr>
                        <a:t>）等</a:t>
                      </a:r>
                      <a:endParaRPr lang="en-US" sz="1400" dirty="0">
                        <a:effectLst/>
                        <a:latin typeface="+mn-ea"/>
                        <a:ea typeface="+mn-ea"/>
                      </a:endParaRPr>
                    </a:p>
                  </a:txBody>
                  <a:tcPr marL="68580" marR="68580" marT="0" marB="0" anchor="ctr"/>
                </a:tc>
                <a:extLst>
                  <a:ext uri="{0D108BD9-81ED-4DB2-BD59-A6C34878D82A}">
                    <a16:rowId xmlns="" xmlns:a16="http://schemas.microsoft.com/office/drawing/2014/main" val="3596098051"/>
                  </a:ext>
                </a:extLst>
              </a:tr>
              <a:tr h="339467">
                <a:tc>
                  <a:txBody>
                    <a:bodyPr/>
                    <a:lstStyle/>
                    <a:p>
                      <a:pPr algn="ctr">
                        <a:lnSpc>
                          <a:spcPts val="1200"/>
                        </a:lnSpc>
                        <a:spcAft>
                          <a:spcPts val="0"/>
                        </a:spcAft>
                      </a:pPr>
                      <a:r>
                        <a:rPr lang="en-US" sz="1400">
                          <a:effectLst/>
                        </a:rPr>
                        <a:t>ISE</a:t>
                      </a:r>
                      <a:endParaRPr lang="en-US" sz="1400">
                        <a:effectLst/>
                        <a:latin typeface="+mn-ea"/>
                        <a:ea typeface="+mn-ea"/>
                      </a:endParaRPr>
                    </a:p>
                  </a:txBody>
                  <a:tcPr marL="68580" marR="68580" marT="0" marB="0" anchor="ctr"/>
                </a:tc>
                <a:tc>
                  <a:txBody>
                    <a:bodyPr/>
                    <a:lstStyle/>
                    <a:p>
                      <a:pPr algn="ctr">
                        <a:lnSpc>
                          <a:spcPct val="150000"/>
                        </a:lnSpc>
                        <a:spcAft>
                          <a:spcPts val="0"/>
                        </a:spcAft>
                      </a:pPr>
                      <a:r>
                        <a:rPr lang="zh-CN" sz="1400" dirty="0">
                          <a:effectLst/>
                        </a:rPr>
                        <a:t>股票期权、</a:t>
                      </a:r>
                      <a:r>
                        <a:rPr lang="en-US" sz="1400" dirty="0">
                          <a:effectLst/>
                        </a:rPr>
                        <a:t>ETFs</a:t>
                      </a:r>
                      <a:r>
                        <a:rPr lang="zh-CN" sz="1400" dirty="0">
                          <a:effectLst/>
                        </a:rPr>
                        <a:t>期权、股指期权、外汇期权、季节期权</a:t>
                      </a:r>
                      <a:endParaRPr lang="en-US" sz="1400" dirty="0">
                        <a:effectLst/>
                        <a:latin typeface="+mn-ea"/>
                        <a:ea typeface="+mn-ea"/>
                      </a:endParaRPr>
                    </a:p>
                  </a:txBody>
                  <a:tcPr marL="68580" marR="68580" marT="0" marB="0" anchor="ctr"/>
                </a:tc>
                <a:extLst>
                  <a:ext uri="{0D108BD9-81ED-4DB2-BD59-A6C34878D82A}">
                    <a16:rowId xmlns="" xmlns:a16="http://schemas.microsoft.com/office/drawing/2014/main" val="1432049117"/>
                  </a:ext>
                </a:extLst>
              </a:tr>
              <a:tr h="678933">
                <a:tc>
                  <a:txBody>
                    <a:bodyPr/>
                    <a:lstStyle/>
                    <a:p>
                      <a:pPr algn="ctr">
                        <a:lnSpc>
                          <a:spcPts val="1200"/>
                        </a:lnSpc>
                        <a:spcAft>
                          <a:spcPts val="0"/>
                        </a:spcAft>
                      </a:pPr>
                      <a:r>
                        <a:rPr lang="en-US" sz="1400">
                          <a:effectLst/>
                        </a:rPr>
                        <a:t>PHLX</a:t>
                      </a:r>
                      <a:endParaRPr lang="en-US" sz="1400">
                        <a:effectLst/>
                        <a:latin typeface="+mn-ea"/>
                        <a:ea typeface="+mn-ea"/>
                      </a:endParaRPr>
                    </a:p>
                  </a:txBody>
                  <a:tcPr marL="68580" marR="68580" marT="0" marB="0" anchor="ctr"/>
                </a:tc>
                <a:tc>
                  <a:txBody>
                    <a:bodyPr/>
                    <a:lstStyle/>
                    <a:p>
                      <a:pPr algn="ctr">
                        <a:lnSpc>
                          <a:spcPct val="150000"/>
                        </a:lnSpc>
                        <a:spcAft>
                          <a:spcPts val="0"/>
                        </a:spcAft>
                      </a:pPr>
                      <a:r>
                        <a:rPr lang="zh-CN" sz="1400" dirty="0">
                          <a:effectLst/>
                        </a:rPr>
                        <a:t>股票期权、股指期权、外汇期权、期货期权、商品期权、长期期权、灵活期权和季节期权。</a:t>
                      </a:r>
                      <a:endParaRPr lang="en-US" sz="1400" dirty="0">
                        <a:effectLst/>
                        <a:latin typeface="+mn-ea"/>
                        <a:ea typeface="+mn-ea"/>
                      </a:endParaRPr>
                    </a:p>
                  </a:txBody>
                  <a:tcPr marL="68580" marR="68580" marT="0" marB="0" anchor="ctr"/>
                </a:tc>
                <a:extLst>
                  <a:ext uri="{0D108BD9-81ED-4DB2-BD59-A6C34878D82A}">
                    <a16:rowId xmlns="" xmlns:a16="http://schemas.microsoft.com/office/drawing/2014/main" val="836867061"/>
                  </a:ext>
                </a:extLst>
              </a:tr>
              <a:tr h="339467">
                <a:tc>
                  <a:txBody>
                    <a:bodyPr/>
                    <a:lstStyle/>
                    <a:p>
                      <a:pPr algn="ctr">
                        <a:lnSpc>
                          <a:spcPts val="1200"/>
                        </a:lnSpc>
                        <a:spcAft>
                          <a:spcPts val="0"/>
                        </a:spcAft>
                      </a:pPr>
                      <a:r>
                        <a:rPr lang="en-US" sz="1400">
                          <a:effectLst/>
                        </a:rPr>
                        <a:t>AMEX</a:t>
                      </a:r>
                      <a:endParaRPr lang="en-US" sz="1400">
                        <a:effectLst/>
                        <a:latin typeface="+mn-ea"/>
                        <a:ea typeface="+mn-ea"/>
                      </a:endParaRPr>
                    </a:p>
                  </a:txBody>
                  <a:tcPr marL="68580" marR="68580" marT="0" marB="0" anchor="ctr"/>
                </a:tc>
                <a:tc>
                  <a:txBody>
                    <a:bodyPr/>
                    <a:lstStyle/>
                    <a:p>
                      <a:pPr algn="ctr">
                        <a:lnSpc>
                          <a:spcPct val="150000"/>
                        </a:lnSpc>
                        <a:spcAft>
                          <a:spcPts val="0"/>
                        </a:spcAft>
                      </a:pPr>
                      <a:r>
                        <a:rPr lang="zh-CN" sz="1400" dirty="0">
                          <a:effectLst/>
                        </a:rPr>
                        <a:t>股票期权、股指期权、</a:t>
                      </a:r>
                      <a:r>
                        <a:rPr lang="en-US" sz="1400" dirty="0">
                          <a:effectLst/>
                        </a:rPr>
                        <a:t>ETFs</a:t>
                      </a:r>
                      <a:r>
                        <a:rPr lang="zh-CN" sz="1400" dirty="0">
                          <a:effectLst/>
                        </a:rPr>
                        <a:t>期权、</a:t>
                      </a:r>
                      <a:r>
                        <a:rPr lang="en-US" sz="1400" dirty="0">
                          <a:effectLst/>
                        </a:rPr>
                        <a:t>HOLDRS</a:t>
                      </a:r>
                      <a:r>
                        <a:rPr lang="zh-CN" sz="1400" dirty="0">
                          <a:effectLst/>
                        </a:rPr>
                        <a:t>期权、长期期权、灵活期权等</a:t>
                      </a:r>
                      <a:endParaRPr lang="en-US" sz="1400" dirty="0">
                        <a:effectLst/>
                        <a:latin typeface="+mn-ea"/>
                        <a:ea typeface="+mn-ea"/>
                      </a:endParaRPr>
                    </a:p>
                  </a:txBody>
                  <a:tcPr marL="68580" marR="68580" marT="0" marB="0" anchor="ctr"/>
                </a:tc>
                <a:extLst>
                  <a:ext uri="{0D108BD9-81ED-4DB2-BD59-A6C34878D82A}">
                    <a16:rowId xmlns="" xmlns:a16="http://schemas.microsoft.com/office/drawing/2014/main" val="1060338876"/>
                  </a:ext>
                </a:extLst>
              </a:tr>
              <a:tr h="339467">
                <a:tc>
                  <a:txBody>
                    <a:bodyPr/>
                    <a:lstStyle/>
                    <a:p>
                      <a:pPr algn="ctr">
                        <a:lnSpc>
                          <a:spcPts val="1200"/>
                        </a:lnSpc>
                        <a:spcAft>
                          <a:spcPts val="0"/>
                        </a:spcAft>
                      </a:pPr>
                      <a:r>
                        <a:rPr lang="en-US" sz="1400">
                          <a:effectLst/>
                        </a:rPr>
                        <a:t>CBOT</a:t>
                      </a:r>
                      <a:endParaRPr lang="en-US" sz="1400">
                        <a:effectLst/>
                        <a:latin typeface="+mn-ea"/>
                        <a:ea typeface="+mn-ea"/>
                      </a:endParaRPr>
                    </a:p>
                  </a:txBody>
                  <a:tcPr marL="68580" marR="68580" marT="0" marB="0" anchor="ctr"/>
                </a:tc>
                <a:tc>
                  <a:txBody>
                    <a:bodyPr/>
                    <a:lstStyle/>
                    <a:p>
                      <a:pPr algn="ctr">
                        <a:lnSpc>
                          <a:spcPct val="150000"/>
                        </a:lnSpc>
                        <a:spcAft>
                          <a:spcPts val="0"/>
                        </a:spcAft>
                      </a:pPr>
                      <a:r>
                        <a:rPr lang="zh-CN" sz="1400" dirty="0">
                          <a:effectLst/>
                        </a:rPr>
                        <a:t>基于农产品、稀有金属、股指和债务工具的期货期权</a:t>
                      </a:r>
                      <a:endParaRPr lang="en-US" sz="1400" dirty="0">
                        <a:effectLst/>
                        <a:latin typeface="+mn-ea"/>
                        <a:ea typeface="+mn-ea"/>
                      </a:endParaRPr>
                    </a:p>
                  </a:txBody>
                  <a:tcPr marL="68580" marR="68580" marT="0" marB="0" anchor="ctr"/>
                </a:tc>
                <a:extLst>
                  <a:ext uri="{0D108BD9-81ED-4DB2-BD59-A6C34878D82A}">
                    <a16:rowId xmlns="" xmlns:a16="http://schemas.microsoft.com/office/drawing/2014/main" val="114348011"/>
                  </a:ext>
                </a:extLst>
              </a:tr>
              <a:tr h="339467">
                <a:tc>
                  <a:txBody>
                    <a:bodyPr/>
                    <a:lstStyle/>
                    <a:p>
                      <a:pPr algn="ctr">
                        <a:lnSpc>
                          <a:spcPts val="1200"/>
                        </a:lnSpc>
                        <a:spcAft>
                          <a:spcPts val="0"/>
                        </a:spcAft>
                      </a:pPr>
                      <a:r>
                        <a:rPr lang="en-US" sz="1400">
                          <a:effectLst/>
                        </a:rPr>
                        <a:t>CME</a:t>
                      </a:r>
                      <a:endParaRPr lang="en-US" sz="1400">
                        <a:effectLst/>
                        <a:latin typeface="+mn-ea"/>
                        <a:ea typeface="+mn-ea"/>
                      </a:endParaRPr>
                    </a:p>
                  </a:txBody>
                  <a:tcPr marL="68580" marR="68580" marT="0" marB="0" anchor="ctr"/>
                </a:tc>
                <a:tc>
                  <a:txBody>
                    <a:bodyPr/>
                    <a:lstStyle/>
                    <a:p>
                      <a:pPr algn="ctr">
                        <a:lnSpc>
                          <a:spcPct val="150000"/>
                        </a:lnSpc>
                        <a:spcAft>
                          <a:spcPts val="0"/>
                        </a:spcAft>
                      </a:pPr>
                      <a:r>
                        <a:rPr lang="zh-CN" sz="1400" dirty="0">
                          <a:effectLst/>
                        </a:rPr>
                        <a:t>期货、基于农产品、股指、债务工具和外汇的期货期权</a:t>
                      </a:r>
                      <a:endParaRPr lang="en-US" sz="1400" dirty="0">
                        <a:effectLst/>
                        <a:latin typeface="+mn-ea"/>
                        <a:ea typeface="+mn-ea"/>
                      </a:endParaRPr>
                    </a:p>
                  </a:txBody>
                  <a:tcPr marL="68580" marR="68580" marT="0" marB="0" anchor="ctr"/>
                </a:tc>
                <a:extLst>
                  <a:ext uri="{0D108BD9-81ED-4DB2-BD59-A6C34878D82A}">
                    <a16:rowId xmlns="" xmlns:a16="http://schemas.microsoft.com/office/drawing/2014/main" val="319328800"/>
                  </a:ext>
                </a:extLst>
              </a:tr>
              <a:tr h="339467">
                <a:tc>
                  <a:txBody>
                    <a:bodyPr/>
                    <a:lstStyle/>
                    <a:p>
                      <a:pPr algn="ctr">
                        <a:lnSpc>
                          <a:spcPts val="1200"/>
                        </a:lnSpc>
                        <a:spcAft>
                          <a:spcPts val="0"/>
                        </a:spcAft>
                      </a:pPr>
                      <a:r>
                        <a:rPr lang="en-US" sz="1400">
                          <a:effectLst/>
                        </a:rPr>
                        <a:t>ICE</a:t>
                      </a:r>
                      <a:endParaRPr lang="en-US" sz="1400">
                        <a:effectLst/>
                        <a:latin typeface="+mn-ea"/>
                        <a:ea typeface="+mn-ea"/>
                      </a:endParaRPr>
                    </a:p>
                  </a:txBody>
                  <a:tcPr marL="68580" marR="68580" marT="0" marB="0" anchor="ctr"/>
                </a:tc>
                <a:tc>
                  <a:txBody>
                    <a:bodyPr/>
                    <a:lstStyle/>
                    <a:p>
                      <a:pPr algn="ctr">
                        <a:lnSpc>
                          <a:spcPct val="150000"/>
                        </a:lnSpc>
                        <a:spcAft>
                          <a:spcPts val="0"/>
                        </a:spcAft>
                      </a:pPr>
                      <a:r>
                        <a:rPr lang="zh-CN" sz="1400" dirty="0">
                          <a:effectLst/>
                        </a:rPr>
                        <a:t>农产品期货期权、美元指数期货期权、股指期货期权、外汇期货期权</a:t>
                      </a:r>
                      <a:endParaRPr lang="en-US" sz="1400" dirty="0">
                        <a:effectLst/>
                        <a:latin typeface="+mn-ea"/>
                        <a:ea typeface="+mn-ea"/>
                      </a:endParaRPr>
                    </a:p>
                  </a:txBody>
                  <a:tcPr marL="68580" marR="68580" marT="0" marB="0" anchor="ctr"/>
                </a:tc>
                <a:extLst>
                  <a:ext uri="{0D108BD9-81ED-4DB2-BD59-A6C34878D82A}">
                    <a16:rowId xmlns="" xmlns:a16="http://schemas.microsoft.com/office/drawing/2014/main" val="3346702934"/>
                  </a:ext>
                </a:extLst>
              </a:tr>
              <a:tr h="339467">
                <a:tc>
                  <a:txBody>
                    <a:bodyPr/>
                    <a:lstStyle/>
                    <a:p>
                      <a:pPr algn="ctr">
                        <a:lnSpc>
                          <a:spcPts val="1200"/>
                        </a:lnSpc>
                        <a:spcAft>
                          <a:spcPts val="0"/>
                        </a:spcAft>
                      </a:pPr>
                      <a:r>
                        <a:rPr lang="en-US" sz="1400">
                          <a:effectLst/>
                        </a:rPr>
                        <a:t>KCBT</a:t>
                      </a:r>
                      <a:endParaRPr lang="en-US" sz="1400">
                        <a:effectLst/>
                        <a:latin typeface="+mn-ea"/>
                        <a:ea typeface="+mn-ea"/>
                      </a:endParaRPr>
                    </a:p>
                  </a:txBody>
                  <a:tcPr marL="68580" marR="68580" marT="0" marB="0" anchor="ctr"/>
                </a:tc>
                <a:tc>
                  <a:txBody>
                    <a:bodyPr/>
                    <a:lstStyle/>
                    <a:p>
                      <a:pPr algn="ctr">
                        <a:lnSpc>
                          <a:spcPct val="150000"/>
                        </a:lnSpc>
                        <a:spcAft>
                          <a:spcPts val="0"/>
                        </a:spcAft>
                      </a:pPr>
                      <a:r>
                        <a:rPr lang="zh-CN" sz="1400" dirty="0">
                          <a:effectLst/>
                        </a:rPr>
                        <a:t>农产品期货期权、股指期货期权</a:t>
                      </a:r>
                      <a:endParaRPr lang="en-US" sz="1400" dirty="0">
                        <a:effectLst/>
                        <a:latin typeface="+mn-ea"/>
                        <a:ea typeface="+mn-ea"/>
                      </a:endParaRPr>
                    </a:p>
                  </a:txBody>
                  <a:tcPr marL="68580" marR="68580" marT="0" marB="0" anchor="ctr"/>
                </a:tc>
                <a:extLst>
                  <a:ext uri="{0D108BD9-81ED-4DB2-BD59-A6C34878D82A}">
                    <a16:rowId xmlns="" xmlns:a16="http://schemas.microsoft.com/office/drawing/2014/main" val="883535005"/>
                  </a:ext>
                </a:extLst>
              </a:tr>
              <a:tr h="339467">
                <a:tc>
                  <a:txBody>
                    <a:bodyPr/>
                    <a:lstStyle/>
                    <a:p>
                      <a:pPr algn="ctr">
                        <a:lnSpc>
                          <a:spcPts val="1200"/>
                        </a:lnSpc>
                        <a:spcAft>
                          <a:spcPts val="0"/>
                        </a:spcAft>
                      </a:pPr>
                      <a:r>
                        <a:rPr lang="en-US" sz="1400">
                          <a:effectLst/>
                        </a:rPr>
                        <a:t>MGE</a:t>
                      </a:r>
                      <a:endParaRPr lang="en-US" sz="1400">
                        <a:effectLst/>
                        <a:latin typeface="+mn-ea"/>
                        <a:ea typeface="+mn-ea"/>
                      </a:endParaRPr>
                    </a:p>
                  </a:txBody>
                  <a:tcPr marL="68580" marR="68580" marT="0" marB="0" anchor="ctr"/>
                </a:tc>
                <a:tc>
                  <a:txBody>
                    <a:bodyPr/>
                    <a:lstStyle/>
                    <a:p>
                      <a:pPr algn="ctr">
                        <a:lnSpc>
                          <a:spcPct val="150000"/>
                        </a:lnSpc>
                        <a:spcAft>
                          <a:spcPts val="0"/>
                        </a:spcAft>
                      </a:pPr>
                      <a:r>
                        <a:rPr lang="zh-CN" sz="1400" dirty="0">
                          <a:effectLst/>
                        </a:rPr>
                        <a:t>期货和农产品期货期权</a:t>
                      </a:r>
                      <a:endParaRPr lang="en-US" sz="1400" dirty="0">
                        <a:effectLst/>
                        <a:latin typeface="+mn-ea"/>
                        <a:ea typeface="+mn-ea"/>
                      </a:endParaRPr>
                    </a:p>
                  </a:txBody>
                  <a:tcPr marL="68580" marR="68580" marT="0" marB="0" anchor="ctr"/>
                </a:tc>
                <a:extLst>
                  <a:ext uri="{0D108BD9-81ED-4DB2-BD59-A6C34878D82A}">
                    <a16:rowId xmlns="" xmlns:a16="http://schemas.microsoft.com/office/drawing/2014/main" val="771384133"/>
                  </a:ext>
                </a:extLst>
              </a:tr>
              <a:tr h="339467">
                <a:tc>
                  <a:txBody>
                    <a:bodyPr/>
                    <a:lstStyle/>
                    <a:p>
                      <a:pPr algn="ctr">
                        <a:lnSpc>
                          <a:spcPts val="1200"/>
                        </a:lnSpc>
                        <a:spcAft>
                          <a:spcPts val="0"/>
                        </a:spcAft>
                      </a:pPr>
                      <a:r>
                        <a:rPr lang="en-US" sz="1400">
                          <a:effectLst/>
                        </a:rPr>
                        <a:t>NYME</a:t>
                      </a:r>
                      <a:endParaRPr lang="en-US" sz="1400">
                        <a:effectLst/>
                        <a:latin typeface="+mn-ea"/>
                        <a:ea typeface="+mn-ea"/>
                      </a:endParaRPr>
                    </a:p>
                  </a:txBody>
                  <a:tcPr marL="68580" marR="68580" marT="0" marB="0" anchor="ctr"/>
                </a:tc>
                <a:tc>
                  <a:txBody>
                    <a:bodyPr/>
                    <a:lstStyle/>
                    <a:p>
                      <a:pPr algn="ctr">
                        <a:lnSpc>
                          <a:spcPct val="150000"/>
                        </a:lnSpc>
                        <a:spcAft>
                          <a:spcPts val="0"/>
                        </a:spcAft>
                      </a:pPr>
                      <a:r>
                        <a:rPr lang="zh-CN" sz="1400" dirty="0">
                          <a:effectLst/>
                        </a:rPr>
                        <a:t>能源期货期权</a:t>
                      </a:r>
                      <a:endParaRPr lang="en-US" sz="1400" dirty="0">
                        <a:effectLst/>
                        <a:latin typeface="+mn-ea"/>
                        <a:ea typeface="+mn-ea"/>
                      </a:endParaRPr>
                    </a:p>
                  </a:txBody>
                  <a:tcPr marL="68580" marR="68580" marT="0" marB="0" anchor="ctr"/>
                </a:tc>
                <a:extLst>
                  <a:ext uri="{0D108BD9-81ED-4DB2-BD59-A6C34878D82A}">
                    <a16:rowId xmlns="" xmlns:a16="http://schemas.microsoft.com/office/drawing/2014/main" val="1235555655"/>
                  </a:ext>
                </a:extLst>
              </a:tr>
            </a:tbl>
          </a:graphicData>
        </a:graphic>
      </p:graphicFrame>
      <p:sp>
        <p:nvSpPr>
          <p:cNvPr id="11"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94269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p:txBody>
          <a:bodyPr>
            <a:normAutofit/>
          </a:bodyPr>
          <a:lstStyle/>
          <a:p>
            <a:pPr>
              <a:lnSpc>
                <a:spcPct val="150000"/>
              </a:lnSpc>
            </a:pPr>
            <a:r>
              <a:rPr lang="zh-CN" altLang="en-US" dirty="0"/>
              <a:t>期权的定义与种类</a:t>
            </a:r>
            <a:endParaRPr lang="en-US" altLang="zh-CN" dirty="0"/>
          </a:p>
          <a:p>
            <a:pPr>
              <a:lnSpc>
                <a:spcPct val="150000"/>
              </a:lnSpc>
            </a:pPr>
            <a:r>
              <a:rPr lang="zh-CN" altLang="en-US" dirty="0"/>
              <a:t>期权市场</a:t>
            </a:r>
          </a:p>
          <a:p>
            <a:pPr>
              <a:lnSpc>
                <a:spcPct val="150000"/>
              </a:lnSpc>
            </a:pPr>
            <a:r>
              <a:rPr lang="zh-CN" altLang="en-US" dirty="0"/>
              <a:t>期权交易机制</a:t>
            </a:r>
          </a:p>
          <a:p>
            <a:pPr>
              <a:lnSpc>
                <a:spcPct val="150000"/>
              </a:lnSpc>
            </a:pPr>
            <a:r>
              <a:rPr lang="zh-CN" altLang="en-US" dirty="0"/>
              <a:t>期权与其他衍生产品的区别与联系</a:t>
            </a:r>
          </a:p>
        </p:txBody>
      </p:sp>
      <p:sp>
        <p:nvSpPr>
          <p:cNvPr id="5" name="灯片编号占位符 4"/>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a:t>
            </a:fld>
            <a:endParaRPr lang="en-US" altLang="zh-CN">
              <a:solidFill>
                <a:srgbClr val="000000"/>
              </a:solidFill>
            </a:endParaRPr>
          </a:p>
        </p:txBody>
      </p:sp>
    </p:spTree>
    <p:extLst>
      <p:ext uri="{BB962C8B-B14F-4D97-AF65-F5344CB8AC3E}">
        <p14:creationId xmlns:p14="http://schemas.microsoft.com/office/powerpoint/2010/main" val="35204719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95536" y="44624"/>
            <a:ext cx="8229600" cy="1139825"/>
          </a:xfrm>
        </p:spPr>
        <p:txBody>
          <a:bodyPr/>
          <a:lstStyle/>
          <a:p>
            <a:r>
              <a:rPr lang="zh-CN" altLang="en-US" dirty="0"/>
              <a:t>期权交易的特征和趋势</a:t>
            </a:r>
          </a:p>
        </p:txBody>
      </p:sp>
      <p:sp>
        <p:nvSpPr>
          <p:cNvPr id="3" name="内容占位符 2"/>
          <p:cNvSpPr>
            <a:spLocks noGrp="1"/>
          </p:cNvSpPr>
          <p:nvPr>
            <p:ph idx="1"/>
          </p:nvPr>
        </p:nvSpPr>
        <p:spPr>
          <a:xfrm>
            <a:off x="467544" y="1124744"/>
            <a:ext cx="8229600" cy="4752528"/>
          </a:xfrm>
        </p:spPr>
        <p:txBody>
          <a:bodyPr>
            <a:normAutofit fontScale="92500" lnSpcReduction="10000"/>
          </a:bodyPr>
          <a:lstStyle/>
          <a:p>
            <a:pPr marL="0" indent="0">
              <a:buNone/>
            </a:pPr>
            <a:endParaRPr lang="en-US" altLang="zh-CN" dirty="0"/>
          </a:p>
          <a:p>
            <a:r>
              <a:rPr lang="zh-CN" altLang="en-US" dirty="0"/>
              <a:t>日益增多的奇异期权：期权市场的激烈竞争和普通期权利润空间的缩小。</a:t>
            </a:r>
          </a:p>
          <a:p>
            <a:r>
              <a:rPr lang="zh-CN" altLang="en-US" dirty="0"/>
              <a:t>交易所交易产品的灵活化：灵活期权（</a:t>
            </a:r>
            <a:r>
              <a:rPr lang="en-US" altLang="zh-CN" dirty="0"/>
              <a:t>Flex options</a:t>
            </a:r>
            <a:r>
              <a:rPr lang="zh-CN" altLang="en-US" dirty="0"/>
              <a:t>）</a:t>
            </a:r>
          </a:p>
          <a:p>
            <a:r>
              <a:rPr lang="zh-CN" altLang="en-US" dirty="0"/>
              <a:t>交易所之间的合作日益加强：一家交易所上市的期权产品可以在其他交易所进行交易；或在一家交易所交易，而在其他交易所平盘或交割；另外有一些交易所则允许其他交易所的会员在本所进行交易，等等。</a:t>
            </a:r>
            <a:endParaRPr lang="en-US" altLang="zh-CN" dirty="0"/>
          </a:p>
          <a:p>
            <a:r>
              <a:rPr lang="zh-CN" altLang="en-US" dirty="0"/>
              <a:t>高频交易日益盛行。</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20</a:t>
            </a:fld>
            <a:endParaRPr lang="en-US" altLang="zh-CN">
              <a:solidFill>
                <a:srgbClr val="000000"/>
              </a:solidFill>
            </a:endParaRPr>
          </a:p>
        </p:txBody>
      </p:sp>
    </p:spTree>
    <p:extLst>
      <p:ext uri="{BB962C8B-B14F-4D97-AF65-F5344CB8AC3E}">
        <p14:creationId xmlns:p14="http://schemas.microsoft.com/office/powerpoint/2010/main" val="20983138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a:xfrm>
            <a:off x="467544" y="1124744"/>
            <a:ext cx="8229600" cy="4530725"/>
          </a:xfrm>
        </p:spPr>
        <p:txBody>
          <a:bodyPr>
            <a:normAutofit/>
          </a:bodyPr>
          <a:lstStyle/>
          <a:p>
            <a:pPr>
              <a:lnSpc>
                <a:spcPct val="150000"/>
              </a:lnSpc>
            </a:pPr>
            <a:endParaRPr lang="en-US" altLang="zh-CN" dirty="0"/>
          </a:p>
          <a:p>
            <a:pPr>
              <a:lnSpc>
                <a:spcPct val="150000"/>
              </a:lnSpc>
              <a:buNone/>
            </a:pPr>
            <a:r>
              <a:rPr lang="zh-CN" altLang="en-US" dirty="0">
                <a:solidFill>
                  <a:schemeClr val="bg1">
                    <a:lumMod val="75000"/>
                  </a:schemeClr>
                </a:solidFill>
              </a:rPr>
              <a:t>期权的定义与种类</a:t>
            </a:r>
          </a:p>
          <a:p>
            <a:pPr>
              <a:lnSpc>
                <a:spcPct val="150000"/>
              </a:lnSpc>
              <a:buNone/>
            </a:pPr>
            <a:r>
              <a:rPr lang="zh-CN" altLang="en-US" dirty="0">
                <a:solidFill>
                  <a:schemeClr val="bg1">
                    <a:lumMod val="75000"/>
                  </a:schemeClr>
                </a:solidFill>
              </a:rPr>
              <a:t>期权市场</a:t>
            </a:r>
          </a:p>
          <a:p>
            <a:pPr>
              <a:lnSpc>
                <a:spcPct val="150000"/>
              </a:lnSpc>
              <a:buNone/>
            </a:pPr>
            <a:r>
              <a:rPr lang="zh-CN" altLang="en-US" dirty="0">
                <a:solidFill>
                  <a:srgbClr val="002060"/>
                </a:solidFill>
              </a:rPr>
              <a:t>期权交易机制</a:t>
            </a:r>
          </a:p>
          <a:p>
            <a:pPr>
              <a:lnSpc>
                <a:spcPct val="150000"/>
              </a:lnSpc>
              <a:buNone/>
            </a:pPr>
            <a:r>
              <a:rPr lang="zh-CN" altLang="en-US" dirty="0">
                <a:solidFill>
                  <a:schemeClr val="bg1">
                    <a:lumMod val="75000"/>
                  </a:schemeClr>
                </a:solidFill>
              </a:rPr>
              <a:t>期权与其他衍生产品的区别与联系</a:t>
            </a:r>
          </a:p>
        </p:txBody>
      </p:sp>
      <p:sp>
        <p:nvSpPr>
          <p:cNvPr id="5" name="灯片编号占位符 4"/>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21</a:t>
            </a:fld>
            <a:endParaRPr lang="en-US" altLang="zh-CN">
              <a:solidFill>
                <a:srgbClr val="000000"/>
              </a:solidFill>
            </a:endParaRPr>
          </a:p>
        </p:txBody>
      </p:sp>
    </p:spTree>
    <p:extLst>
      <p:ext uri="{BB962C8B-B14F-4D97-AF65-F5344CB8AC3E}">
        <p14:creationId xmlns:p14="http://schemas.microsoft.com/office/powerpoint/2010/main" val="3638225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lvl="0"/>
            <a:r>
              <a:rPr lang="zh-CN" altLang="en-US" dirty="0"/>
              <a:t>上证</a:t>
            </a:r>
            <a:r>
              <a:rPr lang="en-US" altLang="zh-CN" dirty="0"/>
              <a:t>50ETF</a:t>
            </a:r>
            <a:r>
              <a:rPr lang="zh-CN" altLang="en-US" dirty="0"/>
              <a:t>期权合约基本条款</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2469718789"/>
              </p:ext>
            </p:extLst>
          </p:nvPr>
        </p:nvGraphicFramePr>
        <p:xfrm>
          <a:off x="539552" y="1268758"/>
          <a:ext cx="8208912" cy="5256585"/>
        </p:xfrm>
        <a:graphic>
          <a:graphicData uri="http://schemas.openxmlformats.org/drawingml/2006/table">
            <a:tbl>
              <a:tblPr firstRow="1" firstCol="1" bandRow="1"/>
              <a:tblGrid>
                <a:gridCol w="1734412">
                  <a:extLst>
                    <a:ext uri="{9D8B030D-6E8A-4147-A177-3AD203B41FA5}">
                      <a16:colId xmlns="" xmlns:a16="http://schemas.microsoft.com/office/drawing/2014/main" val="20000"/>
                    </a:ext>
                  </a:extLst>
                </a:gridCol>
                <a:gridCol w="6474500">
                  <a:extLst>
                    <a:ext uri="{9D8B030D-6E8A-4147-A177-3AD203B41FA5}">
                      <a16:colId xmlns="" xmlns:a16="http://schemas.microsoft.com/office/drawing/2014/main" val="20001"/>
                    </a:ext>
                  </a:extLst>
                </a:gridCol>
              </a:tblGrid>
              <a:tr h="350439">
                <a:tc>
                  <a:txBody>
                    <a:bodyPr/>
                    <a:lstStyle/>
                    <a:p>
                      <a:pPr algn="ctr">
                        <a:lnSpc>
                          <a:spcPts val="1785"/>
                        </a:lnSpc>
                        <a:spcAft>
                          <a:spcPts val="0"/>
                        </a:spcAft>
                      </a:pPr>
                      <a:r>
                        <a:rPr lang="zh-CN" sz="1200" b="1" kern="0" dirty="0">
                          <a:solidFill>
                            <a:srgbClr val="333333"/>
                          </a:solidFill>
                          <a:effectLst/>
                          <a:latin typeface="Calibri"/>
                          <a:ea typeface="宋体"/>
                          <a:cs typeface="宋体"/>
                        </a:rPr>
                        <a:t>合约标的</a:t>
                      </a:r>
                      <a:endParaRPr lang="zh-CN" sz="1200" kern="100" dirty="0">
                        <a:effectLst/>
                        <a:latin typeface="Calibri"/>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85"/>
                        </a:lnSpc>
                        <a:spcAft>
                          <a:spcPts val="0"/>
                        </a:spcAft>
                      </a:pPr>
                      <a:r>
                        <a:rPr lang="zh-CN" sz="1400" kern="0" dirty="0">
                          <a:solidFill>
                            <a:srgbClr val="333333"/>
                          </a:solidFill>
                          <a:effectLst/>
                          <a:latin typeface="Calibri"/>
                          <a:ea typeface="宋体"/>
                          <a:cs typeface="宋体"/>
                        </a:rPr>
                        <a:t>上证</a:t>
                      </a:r>
                      <a:r>
                        <a:rPr lang="en-US" sz="1400" kern="0" dirty="0">
                          <a:solidFill>
                            <a:srgbClr val="333333"/>
                          </a:solidFill>
                          <a:effectLst/>
                          <a:latin typeface="Calibri"/>
                          <a:ea typeface="宋体"/>
                          <a:cs typeface="宋体"/>
                        </a:rPr>
                        <a:t>50</a:t>
                      </a:r>
                      <a:r>
                        <a:rPr lang="zh-CN" sz="1400" kern="0" dirty="0">
                          <a:solidFill>
                            <a:srgbClr val="333333"/>
                          </a:solidFill>
                          <a:effectLst/>
                          <a:latin typeface="Calibri"/>
                          <a:ea typeface="宋体"/>
                          <a:cs typeface="宋体"/>
                        </a:rPr>
                        <a:t>交易型开放式指数证券投资基金（</a:t>
                      </a:r>
                      <a:r>
                        <a:rPr lang="en-US" sz="1400" kern="0" dirty="0">
                          <a:solidFill>
                            <a:srgbClr val="333333"/>
                          </a:solidFill>
                          <a:effectLst/>
                          <a:latin typeface="Calibri"/>
                          <a:ea typeface="宋体"/>
                          <a:cs typeface="宋体"/>
                        </a:rPr>
                        <a:t>“50ETF”</a:t>
                      </a:r>
                      <a:r>
                        <a:rPr lang="zh-CN" sz="1400" kern="0" dirty="0">
                          <a:solidFill>
                            <a:srgbClr val="333333"/>
                          </a:solidFill>
                          <a:effectLst/>
                          <a:latin typeface="Calibri"/>
                          <a:ea typeface="宋体"/>
                          <a:cs typeface="宋体"/>
                        </a:rPr>
                        <a:t>）</a:t>
                      </a:r>
                      <a:endParaRPr lang="zh-CN" sz="14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350439">
                <a:tc>
                  <a:txBody>
                    <a:bodyPr/>
                    <a:lstStyle/>
                    <a:p>
                      <a:pPr algn="ctr">
                        <a:lnSpc>
                          <a:spcPts val="1785"/>
                        </a:lnSpc>
                        <a:spcAft>
                          <a:spcPts val="0"/>
                        </a:spcAft>
                      </a:pPr>
                      <a:r>
                        <a:rPr lang="zh-CN" sz="1200" b="1" kern="0" dirty="0">
                          <a:solidFill>
                            <a:srgbClr val="333333"/>
                          </a:solidFill>
                          <a:effectLst/>
                          <a:latin typeface="Calibri"/>
                          <a:ea typeface="宋体"/>
                          <a:cs typeface="宋体"/>
                        </a:rPr>
                        <a:t>合约类型</a:t>
                      </a:r>
                      <a:endParaRPr lang="zh-CN" sz="1200" kern="100" dirty="0">
                        <a:effectLst/>
                        <a:latin typeface="Calibri"/>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85"/>
                        </a:lnSpc>
                        <a:spcAft>
                          <a:spcPts val="0"/>
                        </a:spcAft>
                      </a:pPr>
                      <a:r>
                        <a:rPr lang="zh-CN" sz="1400" kern="0" dirty="0">
                          <a:solidFill>
                            <a:srgbClr val="333333"/>
                          </a:solidFill>
                          <a:effectLst/>
                          <a:latin typeface="Calibri"/>
                          <a:ea typeface="宋体"/>
                          <a:cs typeface="宋体"/>
                        </a:rPr>
                        <a:t>认购期权和认沽期权</a:t>
                      </a:r>
                      <a:endParaRPr lang="zh-CN" sz="14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350439">
                <a:tc>
                  <a:txBody>
                    <a:bodyPr/>
                    <a:lstStyle/>
                    <a:p>
                      <a:pPr algn="ctr">
                        <a:lnSpc>
                          <a:spcPts val="1785"/>
                        </a:lnSpc>
                        <a:spcAft>
                          <a:spcPts val="0"/>
                        </a:spcAft>
                      </a:pPr>
                      <a:r>
                        <a:rPr lang="zh-CN" sz="1200" b="1" kern="0" dirty="0">
                          <a:solidFill>
                            <a:srgbClr val="333333"/>
                          </a:solidFill>
                          <a:effectLst/>
                          <a:latin typeface="Calibri"/>
                          <a:ea typeface="宋体"/>
                          <a:cs typeface="宋体"/>
                        </a:rPr>
                        <a:t>合约单位</a:t>
                      </a:r>
                      <a:endParaRPr lang="zh-CN" sz="1200" kern="100" dirty="0">
                        <a:effectLst/>
                        <a:latin typeface="Calibri"/>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85"/>
                        </a:lnSpc>
                        <a:spcAft>
                          <a:spcPts val="0"/>
                        </a:spcAft>
                      </a:pPr>
                      <a:r>
                        <a:rPr lang="en-US" sz="1400" kern="0" dirty="0">
                          <a:solidFill>
                            <a:srgbClr val="333333"/>
                          </a:solidFill>
                          <a:effectLst/>
                          <a:latin typeface="宋体"/>
                          <a:ea typeface="宋体"/>
                          <a:cs typeface="宋体"/>
                        </a:rPr>
                        <a:t>10000</a:t>
                      </a:r>
                      <a:r>
                        <a:rPr lang="zh-CN" sz="1400" kern="0" dirty="0">
                          <a:solidFill>
                            <a:srgbClr val="333333"/>
                          </a:solidFill>
                          <a:effectLst/>
                          <a:latin typeface="Calibri"/>
                          <a:ea typeface="宋体"/>
                          <a:cs typeface="宋体"/>
                        </a:rPr>
                        <a:t>份</a:t>
                      </a:r>
                      <a:endParaRPr lang="zh-CN" sz="14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350439">
                <a:tc>
                  <a:txBody>
                    <a:bodyPr/>
                    <a:lstStyle/>
                    <a:p>
                      <a:pPr algn="ctr">
                        <a:lnSpc>
                          <a:spcPts val="1785"/>
                        </a:lnSpc>
                        <a:spcAft>
                          <a:spcPts val="0"/>
                        </a:spcAft>
                      </a:pPr>
                      <a:r>
                        <a:rPr lang="zh-CN" sz="1200" b="1" kern="0">
                          <a:solidFill>
                            <a:srgbClr val="333333"/>
                          </a:solidFill>
                          <a:effectLst/>
                          <a:latin typeface="Calibri"/>
                          <a:ea typeface="宋体"/>
                          <a:cs typeface="宋体"/>
                        </a:rPr>
                        <a:t>合约到期月份</a:t>
                      </a:r>
                      <a:endParaRPr lang="zh-CN" sz="1200" kern="100">
                        <a:effectLst/>
                        <a:latin typeface="Calibri"/>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85"/>
                        </a:lnSpc>
                        <a:spcAft>
                          <a:spcPts val="0"/>
                        </a:spcAft>
                      </a:pPr>
                      <a:r>
                        <a:rPr lang="zh-CN" sz="1400" kern="0" dirty="0">
                          <a:solidFill>
                            <a:srgbClr val="333333"/>
                          </a:solidFill>
                          <a:effectLst/>
                          <a:latin typeface="Calibri"/>
                          <a:ea typeface="宋体"/>
                          <a:cs typeface="宋体"/>
                        </a:rPr>
                        <a:t>当月、下月及随后两个季月</a:t>
                      </a:r>
                      <a:endParaRPr lang="zh-CN" sz="14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350439">
                <a:tc>
                  <a:txBody>
                    <a:bodyPr/>
                    <a:lstStyle/>
                    <a:p>
                      <a:pPr algn="ctr">
                        <a:lnSpc>
                          <a:spcPts val="1785"/>
                        </a:lnSpc>
                        <a:spcAft>
                          <a:spcPts val="0"/>
                        </a:spcAft>
                      </a:pPr>
                      <a:r>
                        <a:rPr lang="zh-CN" sz="1200" b="1" kern="0" dirty="0">
                          <a:solidFill>
                            <a:schemeClr val="tx1"/>
                          </a:solidFill>
                          <a:effectLst/>
                          <a:latin typeface="Calibri"/>
                          <a:ea typeface="宋体"/>
                          <a:cs typeface="宋体"/>
                        </a:rPr>
                        <a:t>行权价格</a:t>
                      </a:r>
                      <a:endParaRPr lang="zh-CN" sz="1200" kern="100" dirty="0">
                        <a:solidFill>
                          <a:schemeClr val="tx1"/>
                        </a:solidFill>
                        <a:effectLst/>
                        <a:latin typeface="Calibri"/>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85"/>
                        </a:lnSpc>
                        <a:spcAft>
                          <a:spcPts val="0"/>
                        </a:spcAft>
                      </a:pPr>
                      <a:r>
                        <a:rPr lang="en-US" sz="1400" kern="0" dirty="0">
                          <a:solidFill>
                            <a:schemeClr val="tx1"/>
                          </a:solidFill>
                          <a:effectLst/>
                          <a:latin typeface="宋体"/>
                          <a:ea typeface="宋体"/>
                          <a:cs typeface="宋体"/>
                        </a:rPr>
                        <a:t>5</a:t>
                      </a:r>
                      <a:r>
                        <a:rPr lang="zh-CN" sz="1400" kern="0" dirty="0">
                          <a:solidFill>
                            <a:schemeClr val="tx1"/>
                          </a:solidFill>
                          <a:effectLst/>
                          <a:latin typeface="Calibri"/>
                          <a:ea typeface="宋体"/>
                          <a:cs typeface="宋体"/>
                        </a:rPr>
                        <a:t>个（</a:t>
                      </a:r>
                      <a:r>
                        <a:rPr lang="en-US" sz="1400" kern="0" dirty="0">
                          <a:solidFill>
                            <a:schemeClr val="tx1"/>
                          </a:solidFill>
                          <a:effectLst/>
                          <a:latin typeface="Calibri"/>
                          <a:ea typeface="宋体"/>
                          <a:cs typeface="宋体"/>
                        </a:rPr>
                        <a:t>1</a:t>
                      </a:r>
                      <a:r>
                        <a:rPr lang="zh-CN" sz="1400" kern="0" dirty="0">
                          <a:solidFill>
                            <a:schemeClr val="tx1"/>
                          </a:solidFill>
                          <a:effectLst/>
                          <a:latin typeface="Calibri"/>
                          <a:ea typeface="宋体"/>
                          <a:cs typeface="宋体"/>
                        </a:rPr>
                        <a:t>个平值合约、</a:t>
                      </a:r>
                      <a:r>
                        <a:rPr lang="en-US" sz="1400" kern="0" dirty="0">
                          <a:solidFill>
                            <a:schemeClr val="tx1"/>
                          </a:solidFill>
                          <a:effectLst/>
                          <a:latin typeface="Calibri"/>
                          <a:ea typeface="宋体"/>
                          <a:cs typeface="宋体"/>
                        </a:rPr>
                        <a:t>2</a:t>
                      </a:r>
                      <a:r>
                        <a:rPr lang="zh-CN" sz="1400" kern="0" dirty="0">
                          <a:solidFill>
                            <a:schemeClr val="tx1"/>
                          </a:solidFill>
                          <a:effectLst/>
                          <a:latin typeface="Calibri"/>
                          <a:ea typeface="宋体"/>
                          <a:cs typeface="宋体"/>
                        </a:rPr>
                        <a:t>个虚值合约、</a:t>
                      </a:r>
                      <a:r>
                        <a:rPr lang="en-US" sz="1400" kern="0" dirty="0">
                          <a:solidFill>
                            <a:schemeClr val="tx1"/>
                          </a:solidFill>
                          <a:effectLst/>
                          <a:latin typeface="Calibri"/>
                          <a:ea typeface="宋体"/>
                          <a:cs typeface="宋体"/>
                        </a:rPr>
                        <a:t>2</a:t>
                      </a:r>
                      <a:r>
                        <a:rPr lang="zh-CN" sz="1400" kern="0" dirty="0">
                          <a:solidFill>
                            <a:schemeClr val="tx1"/>
                          </a:solidFill>
                          <a:effectLst/>
                          <a:latin typeface="Calibri"/>
                          <a:ea typeface="宋体"/>
                          <a:cs typeface="宋体"/>
                        </a:rPr>
                        <a:t>个实值合约）</a:t>
                      </a:r>
                      <a:endParaRPr lang="zh-CN" sz="1400" kern="100" dirty="0">
                        <a:solidFill>
                          <a:schemeClr val="tx1"/>
                        </a:solidFill>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0004"/>
                  </a:ext>
                </a:extLst>
              </a:tr>
              <a:tr h="1051317">
                <a:tc>
                  <a:txBody>
                    <a:bodyPr/>
                    <a:lstStyle/>
                    <a:p>
                      <a:pPr algn="ctr">
                        <a:lnSpc>
                          <a:spcPts val="1785"/>
                        </a:lnSpc>
                        <a:spcAft>
                          <a:spcPts val="0"/>
                        </a:spcAft>
                      </a:pPr>
                      <a:r>
                        <a:rPr lang="zh-CN" sz="1200" b="1" kern="0">
                          <a:solidFill>
                            <a:srgbClr val="333333"/>
                          </a:solidFill>
                          <a:effectLst/>
                          <a:latin typeface="Calibri"/>
                          <a:ea typeface="宋体"/>
                          <a:cs typeface="宋体"/>
                        </a:rPr>
                        <a:t>行权价格间距</a:t>
                      </a:r>
                      <a:endParaRPr lang="zh-CN" sz="1200" kern="100">
                        <a:effectLst/>
                        <a:latin typeface="Calibri"/>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85"/>
                        </a:lnSpc>
                        <a:spcAft>
                          <a:spcPts val="0"/>
                        </a:spcAft>
                      </a:pPr>
                      <a:r>
                        <a:rPr lang="en-US" sz="1400" kern="0" dirty="0">
                          <a:solidFill>
                            <a:srgbClr val="333333"/>
                          </a:solidFill>
                          <a:effectLst/>
                          <a:latin typeface="宋体"/>
                          <a:ea typeface="宋体"/>
                          <a:cs typeface="宋体"/>
                        </a:rPr>
                        <a:t>3</a:t>
                      </a:r>
                      <a:r>
                        <a:rPr lang="zh-CN" sz="1400" kern="0" dirty="0">
                          <a:solidFill>
                            <a:srgbClr val="333333"/>
                          </a:solidFill>
                          <a:effectLst/>
                          <a:latin typeface="Calibri"/>
                          <a:ea typeface="宋体"/>
                          <a:cs typeface="宋体"/>
                        </a:rPr>
                        <a:t>元或以下为</a:t>
                      </a:r>
                      <a:r>
                        <a:rPr lang="en-US" sz="1400" kern="0" dirty="0">
                          <a:solidFill>
                            <a:srgbClr val="333333"/>
                          </a:solidFill>
                          <a:effectLst/>
                          <a:latin typeface="Calibri"/>
                          <a:ea typeface="宋体"/>
                          <a:cs typeface="宋体"/>
                        </a:rPr>
                        <a:t>0.05</a:t>
                      </a:r>
                      <a:r>
                        <a:rPr lang="zh-CN" sz="1400" kern="0" dirty="0">
                          <a:solidFill>
                            <a:srgbClr val="333333"/>
                          </a:solidFill>
                          <a:effectLst/>
                          <a:latin typeface="Calibri"/>
                          <a:ea typeface="宋体"/>
                          <a:cs typeface="宋体"/>
                        </a:rPr>
                        <a:t>元，</a:t>
                      </a:r>
                      <a:r>
                        <a:rPr lang="en-US" sz="1400" kern="0" dirty="0">
                          <a:solidFill>
                            <a:srgbClr val="333333"/>
                          </a:solidFill>
                          <a:effectLst/>
                          <a:latin typeface="Calibri"/>
                          <a:ea typeface="宋体"/>
                          <a:cs typeface="宋体"/>
                        </a:rPr>
                        <a:t>3</a:t>
                      </a:r>
                      <a:r>
                        <a:rPr lang="zh-CN" sz="1400" kern="0" dirty="0">
                          <a:solidFill>
                            <a:srgbClr val="333333"/>
                          </a:solidFill>
                          <a:effectLst/>
                          <a:latin typeface="Calibri"/>
                          <a:ea typeface="宋体"/>
                          <a:cs typeface="宋体"/>
                        </a:rPr>
                        <a:t>元至</a:t>
                      </a:r>
                      <a:r>
                        <a:rPr lang="en-US" sz="1400" kern="0" dirty="0">
                          <a:solidFill>
                            <a:srgbClr val="333333"/>
                          </a:solidFill>
                          <a:effectLst/>
                          <a:latin typeface="Calibri"/>
                          <a:ea typeface="宋体"/>
                          <a:cs typeface="宋体"/>
                        </a:rPr>
                        <a:t>5</a:t>
                      </a:r>
                      <a:r>
                        <a:rPr lang="zh-CN" sz="1400" kern="0" dirty="0">
                          <a:solidFill>
                            <a:srgbClr val="333333"/>
                          </a:solidFill>
                          <a:effectLst/>
                          <a:latin typeface="Calibri"/>
                          <a:ea typeface="宋体"/>
                          <a:cs typeface="宋体"/>
                        </a:rPr>
                        <a:t>元（含）为</a:t>
                      </a:r>
                      <a:r>
                        <a:rPr lang="en-US" sz="1400" kern="0" dirty="0">
                          <a:solidFill>
                            <a:srgbClr val="333333"/>
                          </a:solidFill>
                          <a:effectLst/>
                          <a:latin typeface="Calibri"/>
                          <a:ea typeface="宋体"/>
                          <a:cs typeface="宋体"/>
                        </a:rPr>
                        <a:t>0.1</a:t>
                      </a:r>
                      <a:r>
                        <a:rPr lang="zh-CN" sz="1400" kern="0" dirty="0">
                          <a:solidFill>
                            <a:srgbClr val="333333"/>
                          </a:solidFill>
                          <a:effectLst/>
                          <a:latin typeface="Calibri"/>
                          <a:ea typeface="宋体"/>
                          <a:cs typeface="宋体"/>
                        </a:rPr>
                        <a:t>元，</a:t>
                      </a:r>
                      <a:r>
                        <a:rPr lang="en-US" sz="1400" kern="0" dirty="0">
                          <a:solidFill>
                            <a:srgbClr val="333333"/>
                          </a:solidFill>
                          <a:effectLst/>
                          <a:latin typeface="Calibri"/>
                          <a:ea typeface="宋体"/>
                          <a:cs typeface="宋体"/>
                        </a:rPr>
                        <a:t>5</a:t>
                      </a:r>
                      <a:r>
                        <a:rPr lang="zh-CN" sz="1400" kern="0" dirty="0">
                          <a:solidFill>
                            <a:srgbClr val="333333"/>
                          </a:solidFill>
                          <a:effectLst/>
                          <a:latin typeface="Calibri"/>
                          <a:ea typeface="宋体"/>
                          <a:cs typeface="宋体"/>
                        </a:rPr>
                        <a:t>元至</a:t>
                      </a:r>
                      <a:r>
                        <a:rPr lang="en-US" sz="1400" kern="0" dirty="0">
                          <a:solidFill>
                            <a:srgbClr val="333333"/>
                          </a:solidFill>
                          <a:effectLst/>
                          <a:latin typeface="Calibri"/>
                          <a:ea typeface="宋体"/>
                          <a:cs typeface="宋体"/>
                        </a:rPr>
                        <a:t>10</a:t>
                      </a:r>
                      <a:r>
                        <a:rPr lang="zh-CN" sz="1400" kern="0" dirty="0">
                          <a:solidFill>
                            <a:srgbClr val="333333"/>
                          </a:solidFill>
                          <a:effectLst/>
                          <a:latin typeface="Calibri"/>
                          <a:ea typeface="宋体"/>
                          <a:cs typeface="宋体"/>
                        </a:rPr>
                        <a:t>元（含）为</a:t>
                      </a:r>
                      <a:r>
                        <a:rPr lang="en-US" sz="1400" kern="0" dirty="0">
                          <a:solidFill>
                            <a:srgbClr val="333333"/>
                          </a:solidFill>
                          <a:effectLst/>
                          <a:latin typeface="Calibri"/>
                          <a:ea typeface="宋体"/>
                          <a:cs typeface="宋体"/>
                        </a:rPr>
                        <a:t>0.25</a:t>
                      </a:r>
                      <a:r>
                        <a:rPr lang="zh-CN" sz="1400" kern="0" dirty="0">
                          <a:solidFill>
                            <a:srgbClr val="333333"/>
                          </a:solidFill>
                          <a:effectLst/>
                          <a:latin typeface="Calibri"/>
                          <a:ea typeface="宋体"/>
                          <a:cs typeface="宋体"/>
                        </a:rPr>
                        <a:t>元，</a:t>
                      </a:r>
                      <a:r>
                        <a:rPr lang="en-US" sz="1400" kern="0" dirty="0">
                          <a:solidFill>
                            <a:srgbClr val="333333"/>
                          </a:solidFill>
                          <a:effectLst/>
                          <a:latin typeface="Calibri"/>
                          <a:ea typeface="宋体"/>
                          <a:cs typeface="宋体"/>
                        </a:rPr>
                        <a:t>10</a:t>
                      </a:r>
                      <a:r>
                        <a:rPr lang="zh-CN" sz="1400" kern="0" dirty="0">
                          <a:solidFill>
                            <a:srgbClr val="333333"/>
                          </a:solidFill>
                          <a:effectLst/>
                          <a:latin typeface="Calibri"/>
                          <a:ea typeface="宋体"/>
                          <a:cs typeface="宋体"/>
                        </a:rPr>
                        <a:t>元至</a:t>
                      </a:r>
                      <a:r>
                        <a:rPr lang="en-US" sz="1400" kern="0" dirty="0">
                          <a:solidFill>
                            <a:srgbClr val="333333"/>
                          </a:solidFill>
                          <a:effectLst/>
                          <a:latin typeface="Calibri"/>
                          <a:ea typeface="宋体"/>
                          <a:cs typeface="宋体"/>
                        </a:rPr>
                        <a:t>20</a:t>
                      </a:r>
                      <a:r>
                        <a:rPr lang="zh-CN" sz="1400" kern="0" dirty="0">
                          <a:solidFill>
                            <a:srgbClr val="333333"/>
                          </a:solidFill>
                          <a:effectLst/>
                          <a:latin typeface="Calibri"/>
                          <a:ea typeface="宋体"/>
                          <a:cs typeface="宋体"/>
                        </a:rPr>
                        <a:t>元（含）为</a:t>
                      </a:r>
                      <a:r>
                        <a:rPr lang="en-US" sz="1400" kern="0" dirty="0">
                          <a:solidFill>
                            <a:srgbClr val="333333"/>
                          </a:solidFill>
                          <a:effectLst/>
                          <a:latin typeface="Calibri"/>
                          <a:ea typeface="宋体"/>
                          <a:cs typeface="宋体"/>
                        </a:rPr>
                        <a:t>0.5</a:t>
                      </a:r>
                      <a:r>
                        <a:rPr lang="zh-CN" sz="1400" kern="0" dirty="0">
                          <a:solidFill>
                            <a:srgbClr val="333333"/>
                          </a:solidFill>
                          <a:effectLst/>
                          <a:latin typeface="Calibri"/>
                          <a:ea typeface="宋体"/>
                          <a:cs typeface="宋体"/>
                        </a:rPr>
                        <a:t>元，</a:t>
                      </a:r>
                      <a:r>
                        <a:rPr lang="en-US" sz="1400" kern="0" dirty="0">
                          <a:solidFill>
                            <a:srgbClr val="333333"/>
                          </a:solidFill>
                          <a:effectLst/>
                          <a:latin typeface="Calibri"/>
                          <a:ea typeface="宋体"/>
                          <a:cs typeface="宋体"/>
                        </a:rPr>
                        <a:t>20</a:t>
                      </a:r>
                      <a:r>
                        <a:rPr lang="zh-CN" sz="1400" kern="0" dirty="0">
                          <a:solidFill>
                            <a:srgbClr val="333333"/>
                          </a:solidFill>
                          <a:effectLst/>
                          <a:latin typeface="Calibri"/>
                          <a:ea typeface="宋体"/>
                          <a:cs typeface="宋体"/>
                        </a:rPr>
                        <a:t>元至</a:t>
                      </a:r>
                      <a:r>
                        <a:rPr lang="en-US" sz="1400" kern="0" dirty="0">
                          <a:solidFill>
                            <a:srgbClr val="333333"/>
                          </a:solidFill>
                          <a:effectLst/>
                          <a:latin typeface="Calibri"/>
                          <a:ea typeface="宋体"/>
                          <a:cs typeface="宋体"/>
                        </a:rPr>
                        <a:t>50</a:t>
                      </a:r>
                      <a:r>
                        <a:rPr lang="zh-CN" sz="1400" kern="0" dirty="0">
                          <a:solidFill>
                            <a:srgbClr val="333333"/>
                          </a:solidFill>
                          <a:effectLst/>
                          <a:latin typeface="Calibri"/>
                          <a:ea typeface="宋体"/>
                          <a:cs typeface="宋体"/>
                        </a:rPr>
                        <a:t>元（含）为</a:t>
                      </a:r>
                      <a:r>
                        <a:rPr lang="en-US" sz="1400" kern="0" dirty="0">
                          <a:solidFill>
                            <a:srgbClr val="333333"/>
                          </a:solidFill>
                          <a:effectLst/>
                          <a:latin typeface="Calibri"/>
                          <a:ea typeface="宋体"/>
                          <a:cs typeface="宋体"/>
                        </a:rPr>
                        <a:t>1</a:t>
                      </a:r>
                      <a:r>
                        <a:rPr lang="zh-CN" sz="1400" kern="0" dirty="0">
                          <a:solidFill>
                            <a:srgbClr val="333333"/>
                          </a:solidFill>
                          <a:effectLst/>
                          <a:latin typeface="Calibri"/>
                          <a:ea typeface="宋体"/>
                          <a:cs typeface="宋体"/>
                        </a:rPr>
                        <a:t>元，</a:t>
                      </a:r>
                      <a:r>
                        <a:rPr lang="en-US" sz="1400" kern="0" dirty="0">
                          <a:solidFill>
                            <a:srgbClr val="333333"/>
                          </a:solidFill>
                          <a:effectLst/>
                          <a:latin typeface="Calibri"/>
                          <a:ea typeface="宋体"/>
                          <a:cs typeface="宋体"/>
                        </a:rPr>
                        <a:t>50</a:t>
                      </a:r>
                      <a:r>
                        <a:rPr lang="zh-CN" sz="1400" kern="0" dirty="0">
                          <a:solidFill>
                            <a:srgbClr val="333333"/>
                          </a:solidFill>
                          <a:effectLst/>
                          <a:latin typeface="Calibri"/>
                          <a:ea typeface="宋体"/>
                          <a:cs typeface="宋体"/>
                        </a:rPr>
                        <a:t>元至</a:t>
                      </a:r>
                      <a:r>
                        <a:rPr lang="en-US" sz="1400" kern="0" dirty="0">
                          <a:solidFill>
                            <a:srgbClr val="333333"/>
                          </a:solidFill>
                          <a:effectLst/>
                          <a:latin typeface="Calibri"/>
                          <a:ea typeface="宋体"/>
                          <a:cs typeface="宋体"/>
                        </a:rPr>
                        <a:t>100</a:t>
                      </a:r>
                      <a:r>
                        <a:rPr lang="zh-CN" sz="1400" kern="0" dirty="0">
                          <a:solidFill>
                            <a:srgbClr val="333333"/>
                          </a:solidFill>
                          <a:effectLst/>
                          <a:latin typeface="Calibri"/>
                          <a:ea typeface="宋体"/>
                          <a:cs typeface="宋体"/>
                        </a:rPr>
                        <a:t>元（含）为</a:t>
                      </a:r>
                      <a:r>
                        <a:rPr lang="en-US" sz="1400" kern="0" dirty="0">
                          <a:solidFill>
                            <a:srgbClr val="333333"/>
                          </a:solidFill>
                          <a:effectLst/>
                          <a:latin typeface="Calibri"/>
                          <a:ea typeface="宋体"/>
                          <a:cs typeface="宋体"/>
                        </a:rPr>
                        <a:t>2.5</a:t>
                      </a:r>
                      <a:r>
                        <a:rPr lang="zh-CN" sz="1400" kern="0" dirty="0">
                          <a:solidFill>
                            <a:srgbClr val="333333"/>
                          </a:solidFill>
                          <a:effectLst/>
                          <a:latin typeface="Calibri"/>
                          <a:ea typeface="宋体"/>
                          <a:cs typeface="宋体"/>
                        </a:rPr>
                        <a:t>元，</a:t>
                      </a:r>
                      <a:r>
                        <a:rPr lang="en-US" sz="1400" kern="0" dirty="0">
                          <a:solidFill>
                            <a:srgbClr val="333333"/>
                          </a:solidFill>
                          <a:effectLst/>
                          <a:latin typeface="Calibri"/>
                          <a:ea typeface="宋体"/>
                          <a:cs typeface="宋体"/>
                        </a:rPr>
                        <a:t>100</a:t>
                      </a:r>
                      <a:r>
                        <a:rPr lang="zh-CN" sz="1400" kern="0" dirty="0">
                          <a:solidFill>
                            <a:srgbClr val="333333"/>
                          </a:solidFill>
                          <a:effectLst/>
                          <a:latin typeface="Calibri"/>
                          <a:ea typeface="宋体"/>
                          <a:cs typeface="宋体"/>
                        </a:rPr>
                        <a:t>元以上为</a:t>
                      </a:r>
                      <a:r>
                        <a:rPr lang="en-US" sz="1400" kern="0" dirty="0">
                          <a:solidFill>
                            <a:srgbClr val="333333"/>
                          </a:solidFill>
                          <a:effectLst/>
                          <a:latin typeface="Calibri"/>
                          <a:ea typeface="宋体"/>
                          <a:cs typeface="宋体"/>
                        </a:rPr>
                        <a:t>5</a:t>
                      </a:r>
                      <a:r>
                        <a:rPr lang="zh-CN" sz="1400" kern="0" dirty="0">
                          <a:solidFill>
                            <a:srgbClr val="333333"/>
                          </a:solidFill>
                          <a:effectLst/>
                          <a:latin typeface="Calibri"/>
                          <a:ea typeface="宋体"/>
                          <a:cs typeface="宋体"/>
                        </a:rPr>
                        <a:t>元</a:t>
                      </a:r>
                      <a:endParaRPr lang="zh-CN" sz="14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5"/>
                  </a:ext>
                </a:extLst>
              </a:tr>
              <a:tr h="350439">
                <a:tc>
                  <a:txBody>
                    <a:bodyPr/>
                    <a:lstStyle/>
                    <a:p>
                      <a:pPr algn="ctr">
                        <a:lnSpc>
                          <a:spcPts val="1785"/>
                        </a:lnSpc>
                        <a:spcAft>
                          <a:spcPts val="0"/>
                        </a:spcAft>
                      </a:pPr>
                      <a:r>
                        <a:rPr lang="zh-CN" sz="1200" b="1" kern="0">
                          <a:solidFill>
                            <a:srgbClr val="333333"/>
                          </a:solidFill>
                          <a:effectLst/>
                          <a:latin typeface="Calibri"/>
                          <a:ea typeface="宋体"/>
                          <a:cs typeface="宋体"/>
                        </a:rPr>
                        <a:t>行权方式</a:t>
                      </a:r>
                      <a:endParaRPr lang="zh-CN" sz="1200" kern="100">
                        <a:effectLst/>
                        <a:latin typeface="Calibri"/>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85"/>
                        </a:lnSpc>
                        <a:spcAft>
                          <a:spcPts val="0"/>
                        </a:spcAft>
                      </a:pPr>
                      <a:r>
                        <a:rPr lang="zh-CN" sz="1400" kern="0" dirty="0">
                          <a:solidFill>
                            <a:srgbClr val="333333"/>
                          </a:solidFill>
                          <a:effectLst/>
                          <a:latin typeface="Calibri"/>
                          <a:ea typeface="宋体"/>
                          <a:cs typeface="宋体"/>
                        </a:rPr>
                        <a:t>到期日行权（欧式）</a:t>
                      </a:r>
                      <a:endParaRPr lang="zh-CN" sz="14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350439">
                <a:tc>
                  <a:txBody>
                    <a:bodyPr/>
                    <a:lstStyle/>
                    <a:p>
                      <a:pPr algn="ctr">
                        <a:lnSpc>
                          <a:spcPts val="1785"/>
                        </a:lnSpc>
                        <a:spcAft>
                          <a:spcPts val="0"/>
                        </a:spcAft>
                      </a:pPr>
                      <a:r>
                        <a:rPr lang="zh-CN" sz="1200" b="1" kern="0">
                          <a:solidFill>
                            <a:srgbClr val="333333"/>
                          </a:solidFill>
                          <a:effectLst/>
                          <a:latin typeface="Calibri"/>
                          <a:ea typeface="宋体"/>
                          <a:cs typeface="宋体"/>
                        </a:rPr>
                        <a:t>交割方式</a:t>
                      </a:r>
                      <a:endParaRPr lang="zh-CN" sz="1200" kern="100">
                        <a:effectLst/>
                        <a:latin typeface="Calibri"/>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85"/>
                        </a:lnSpc>
                        <a:spcAft>
                          <a:spcPts val="0"/>
                        </a:spcAft>
                      </a:pPr>
                      <a:r>
                        <a:rPr lang="zh-CN" sz="1400" kern="0" dirty="0">
                          <a:solidFill>
                            <a:srgbClr val="333333"/>
                          </a:solidFill>
                          <a:effectLst/>
                          <a:latin typeface="Calibri"/>
                          <a:ea typeface="宋体"/>
                          <a:cs typeface="宋体"/>
                        </a:rPr>
                        <a:t>实物交割（业务规则另有规定的除外）</a:t>
                      </a:r>
                      <a:endParaRPr lang="zh-CN" sz="14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7"/>
                  </a:ext>
                </a:extLst>
              </a:tr>
              <a:tr h="350439">
                <a:tc>
                  <a:txBody>
                    <a:bodyPr/>
                    <a:lstStyle/>
                    <a:p>
                      <a:pPr algn="ctr">
                        <a:lnSpc>
                          <a:spcPts val="1785"/>
                        </a:lnSpc>
                        <a:spcAft>
                          <a:spcPts val="0"/>
                        </a:spcAft>
                      </a:pPr>
                      <a:r>
                        <a:rPr lang="zh-CN" sz="1200" b="1" kern="0">
                          <a:solidFill>
                            <a:srgbClr val="333333"/>
                          </a:solidFill>
                          <a:effectLst/>
                          <a:latin typeface="Calibri"/>
                          <a:ea typeface="宋体"/>
                          <a:cs typeface="宋体"/>
                        </a:rPr>
                        <a:t>到期日</a:t>
                      </a:r>
                      <a:endParaRPr lang="zh-CN" sz="1200" kern="100">
                        <a:effectLst/>
                        <a:latin typeface="Calibri"/>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85"/>
                        </a:lnSpc>
                        <a:spcAft>
                          <a:spcPts val="0"/>
                        </a:spcAft>
                      </a:pPr>
                      <a:r>
                        <a:rPr lang="zh-CN" sz="1400" kern="0" dirty="0">
                          <a:solidFill>
                            <a:srgbClr val="333333"/>
                          </a:solidFill>
                          <a:effectLst/>
                          <a:latin typeface="Calibri"/>
                          <a:ea typeface="宋体"/>
                          <a:cs typeface="宋体"/>
                        </a:rPr>
                        <a:t>到期月份的第四个星期三（遇法定节假日顺延）</a:t>
                      </a:r>
                      <a:endParaRPr lang="zh-CN" sz="14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8"/>
                  </a:ext>
                </a:extLst>
              </a:tr>
              <a:tr h="350439">
                <a:tc>
                  <a:txBody>
                    <a:bodyPr/>
                    <a:lstStyle/>
                    <a:p>
                      <a:pPr algn="ctr">
                        <a:lnSpc>
                          <a:spcPts val="1785"/>
                        </a:lnSpc>
                        <a:spcAft>
                          <a:spcPts val="0"/>
                        </a:spcAft>
                      </a:pPr>
                      <a:r>
                        <a:rPr lang="zh-CN" sz="1200" b="1" kern="0">
                          <a:solidFill>
                            <a:srgbClr val="333333"/>
                          </a:solidFill>
                          <a:effectLst/>
                          <a:latin typeface="Calibri"/>
                          <a:ea typeface="宋体"/>
                          <a:cs typeface="宋体"/>
                        </a:rPr>
                        <a:t>行权日</a:t>
                      </a:r>
                      <a:endParaRPr lang="zh-CN" sz="1200" kern="100">
                        <a:effectLst/>
                        <a:latin typeface="Calibri"/>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85"/>
                        </a:lnSpc>
                        <a:spcAft>
                          <a:spcPts val="0"/>
                        </a:spcAft>
                      </a:pPr>
                      <a:r>
                        <a:rPr lang="zh-CN" sz="1400" kern="0" dirty="0">
                          <a:solidFill>
                            <a:srgbClr val="333333"/>
                          </a:solidFill>
                          <a:effectLst/>
                          <a:latin typeface="Calibri"/>
                          <a:ea typeface="宋体"/>
                          <a:cs typeface="宋体"/>
                        </a:rPr>
                        <a:t>同合约到期日，行权指令提交时间为</a:t>
                      </a:r>
                      <a:r>
                        <a:rPr lang="en-US" sz="1400" kern="0" dirty="0">
                          <a:solidFill>
                            <a:srgbClr val="333333"/>
                          </a:solidFill>
                          <a:effectLst/>
                          <a:latin typeface="Calibri"/>
                          <a:ea typeface="宋体"/>
                          <a:cs typeface="宋体"/>
                        </a:rPr>
                        <a:t>9:15-9:25</a:t>
                      </a:r>
                      <a:r>
                        <a:rPr lang="zh-CN" sz="1400" kern="0" dirty="0">
                          <a:solidFill>
                            <a:srgbClr val="333333"/>
                          </a:solidFill>
                          <a:effectLst/>
                          <a:latin typeface="Calibri"/>
                          <a:ea typeface="宋体"/>
                          <a:cs typeface="宋体"/>
                        </a:rPr>
                        <a:t>，</a:t>
                      </a:r>
                      <a:r>
                        <a:rPr lang="en-US" sz="1400" kern="0" dirty="0">
                          <a:solidFill>
                            <a:srgbClr val="333333"/>
                          </a:solidFill>
                          <a:effectLst/>
                          <a:latin typeface="Calibri"/>
                          <a:ea typeface="宋体"/>
                          <a:cs typeface="宋体"/>
                        </a:rPr>
                        <a:t>9:30-11:30</a:t>
                      </a:r>
                      <a:r>
                        <a:rPr lang="zh-CN" sz="1400" kern="0" dirty="0">
                          <a:solidFill>
                            <a:srgbClr val="333333"/>
                          </a:solidFill>
                          <a:effectLst/>
                          <a:latin typeface="Calibri"/>
                          <a:ea typeface="宋体"/>
                          <a:cs typeface="宋体"/>
                        </a:rPr>
                        <a:t>，</a:t>
                      </a:r>
                      <a:r>
                        <a:rPr lang="en-US" sz="1400" kern="0" dirty="0">
                          <a:solidFill>
                            <a:srgbClr val="333333"/>
                          </a:solidFill>
                          <a:effectLst/>
                          <a:latin typeface="Calibri"/>
                          <a:ea typeface="宋体"/>
                          <a:cs typeface="宋体"/>
                        </a:rPr>
                        <a:t>13:00-15:30</a:t>
                      </a:r>
                      <a:endParaRPr lang="zh-CN" sz="14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9"/>
                  </a:ext>
                </a:extLst>
              </a:tr>
              <a:tr h="350439">
                <a:tc>
                  <a:txBody>
                    <a:bodyPr/>
                    <a:lstStyle/>
                    <a:p>
                      <a:pPr algn="ctr">
                        <a:lnSpc>
                          <a:spcPts val="1785"/>
                        </a:lnSpc>
                        <a:spcAft>
                          <a:spcPts val="0"/>
                        </a:spcAft>
                      </a:pPr>
                      <a:r>
                        <a:rPr lang="zh-CN" sz="1200" b="1" kern="0">
                          <a:solidFill>
                            <a:srgbClr val="333333"/>
                          </a:solidFill>
                          <a:effectLst/>
                          <a:latin typeface="Calibri"/>
                          <a:ea typeface="宋体"/>
                          <a:cs typeface="宋体"/>
                        </a:rPr>
                        <a:t>交收日</a:t>
                      </a:r>
                      <a:endParaRPr lang="zh-CN" sz="1200" kern="100">
                        <a:effectLst/>
                        <a:latin typeface="Calibri"/>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85"/>
                        </a:lnSpc>
                        <a:spcAft>
                          <a:spcPts val="0"/>
                        </a:spcAft>
                      </a:pPr>
                      <a:r>
                        <a:rPr lang="zh-CN" sz="1400" kern="0" dirty="0">
                          <a:solidFill>
                            <a:srgbClr val="333333"/>
                          </a:solidFill>
                          <a:effectLst/>
                          <a:latin typeface="Calibri"/>
                          <a:ea typeface="宋体"/>
                          <a:cs typeface="宋体"/>
                        </a:rPr>
                        <a:t>行权日次一交易日</a:t>
                      </a:r>
                      <a:endParaRPr lang="zh-CN" sz="14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0"/>
                  </a:ext>
                </a:extLst>
              </a:tr>
              <a:tr h="700878">
                <a:tc>
                  <a:txBody>
                    <a:bodyPr/>
                    <a:lstStyle/>
                    <a:p>
                      <a:pPr algn="ctr">
                        <a:lnSpc>
                          <a:spcPts val="1785"/>
                        </a:lnSpc>
                        <a:spcAft>
                          <a:spcPts val="0"/>
                        </a:spcAft>
                      </a:pPr>
                      <a:r>
                        <a:rPr lang="zh-CN" sz="1200" b="1" kern="0" dirty="0">
                          <a:solidFill>
                            <a:srgbClr val="333333"/>
                          </a:solidFill>
                          <a:effectLst/>
                          <a:latin typeface="Calibri"/>
                          <a:ea typeface="宋体"/>
                          <a:cs typeface="宋体"/>
                        </a:rPr>
                        <a:t>交易时间</a:t>
                      </a:r>
                      <a:endParaRPr lang="zh-CN" sz="1200" kern="100" dirty="0">
                        <a:effectLst/>
                        <a:latin typeface="Calibri"/>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85"/>
                        </a:lnSpc>
                        <a:spcAft>
                          <a:spcPts val="0"/>
                        </a:spcAft>
                      </a:pPr>
                      <a:r>
                        <a:rPr lang="zh-CN" sz="1400" kern="0" dirty="0">
                          <a:solidFill>
                            <a:srgbClr val="333333"/>
                          </a:solidFill>
                          <a:effectLst/>
                          <a:latin typeface="Calibri"/>
                          <a:ea typeface="宋体"/>
                          <a:cs typeface="宋体"/>
                        </a:rPr>
                        <a:t>上午</a:t>
                      </a:r>
                      <a:r>
                        <a:rPr lang="en-US" sz="1400" kern="0" dirty="0">
                          <a:solidFill>
                            <a:srgbClr val="333333"/>
                          </a:solidFill>
                          <a:effectLst/>
                          <a:latin typeface="Calibri"/>
                          <a:ea typeface="宋体"/>
                          <a:cs typeface="宋体"/>
                        </a:rPr>
                        <a:t>9:15-9:25</a:t>
                      </a:r>
                      <a:r>
                        <a:rPr lang="zh-CN" sz="1400" kern="0" dirty="0">
                          <a:solidFill>
                            <a:srgbClr val="333333"/>
                          </a:solidFill>
                          <a:effectLst/>
                          <a:latin typeface="Calibri"/>
                          <a:ea typeface="宋体"/>
                          <a:cs typeface="宋体"/>
                        </a:rPr>
                        <a:t>，</a:t>
                      </a:r>
                      <a:r>
                        <a:rPr lang="en-US" sz="1400" kern="0" dirty="0">
                          <a:solidFill>
                            <a:srgbClr val="333333"/>
                          </a:solidFill>
                          <a:effectLst/>
                          <a:latin typeface="Calibri"/>
                          <a:ea typeface="宋体"/>
                          <a:cs typeface="宋体"/>
                        </a:rPr>
                        <a:t>9:30-11:30</a:t>
                      </a:r>
                      <a:r>
                        <a:rPr lang="zh-CN" sz="1400" kern="0" dirty="0">
                          <a:solidFill>
                            <a:srgbClr val="333333"/>
                          </a:solidFill>
                          <a:effectLst/>
                          <a:latin typeface="Calibri"/>
                          <a:ea typeface="宋体"/>
                          <a:cs typeface="宋体"/>
                        </a:rPr>
                        <a:t>（</a:t>
                      </a:r>
                      <a:r>
                        <a:rPr lang="en-US" sz="1400" kern="0" dirty="0">
                          <a:solidFill>
                            <a:srgbClr val="333333"/>
                          </a:solidFill>
                          <a:effectLst/>
                          <a:latin typeface="Calibri"/>
                          <a:ea typeface="宋体"/>
                          <a:cs typeface="宋体"/>
                        </a:rPr>
                        <a:t>9:15-9:25</a:t>
                      </a:r>
                      <a:r>
                        <a:rPr lang="zh-CN" sz="1400" kern="0" dirty="0">
                          <a:solidFill>
                            <a:srgbClr val="333333"/>
                          </a:solidFill>
                          <a:effectLst/>
                          <a:latin typeface="Calibri"/>
                          <a:ea typeface="宋体"/>
                          <a:cs typeface="宋体"/>
                        </a:rPr>
                        <a:t>为开盘集合竞价时间）</a:t>
                      </a:r>
                      <a:endParaRPr lang="zh-CN" sz="1400" kern="100" dirty="0">
                        <a:effectLst/>
                        <a:latin typeface="Calibri"/>
                        <a:ea typeface="宋体"/>
                        <a:cs typeface="Times New Roman"/>
                      </a:endParaRPr>
                    </a:p>
                    <a:p>
                      <a:pPr algn="l">
                        <a:lnSpc>
                          <a:spcPts val="1785"/>
                        </a:lnSpc>
                        <a:spcAft>
                          <a:spcPts val="0"/>
                        </a:spcAft>
                      </a:pPr>
                      <a:r>
                        <a:rPr lang="zh-CN" sz="1400" kern="0" dirty="0">
                          <a:solidFill>
                            <a:srgbClr val="333333"/>
                          </a:solidFill>
                          <a:effectLst/>
                          <a:latin typeface="Calibri"/>
                          <a:ea typeface="宋体"/>
                          <a:cs typeface="宋体"/>
                        </a:rPr>
                        <a:t>下午</a:t>
                      </a:r>
                      <a:r>
                        <a:rPr lang="en-US" sz="1400" kern="0" dirty="0">
                          <a:solidFill>
                            <a:srgbClr val="333333"/>
                          </a:solidFill>
                          <a:effectLst/>
                          <a:latin typeface="Calibri"/>
                          <a:ea typeface="宋体"/>
                          <a:cs typeface="宋体"/>
                        </a:rPr>
                        <a:t>13:00-15:00</a:t>
                      </a:r>
                      <a:r>
                        <a:rPr lang="zh-CN" sz="1400" kern="0" dirty="0">
                          <a:solidFill>
                            <a:srgbClr val="333333"/>
                          </a:solidFill>
                          <a:effectLst/>
                          <a:latin typeface="Calibri"/>
                          <a:ea typeface="宋体"/>
                          <a:cs typeface="宋体"/>
                        </a:rPr>
                        <a:t>（</a:t>
                      </a:r>
                      <a:r>
                        <a:rPr lang="en-US" sz="1400" kern="0" dirty="0">
                          <a:solidFill>
                            <a:srgbClr val="333333"/>
                          </a:solidFill>
                          <a:effectLst/>
                          <a:latin typeface="Calibri"/>
                          <a:ea typeface="宋体"/>
                          <a:cs typeface="宋体"/>
                        </a:rPr>
                        <a:t>14:57-15:00</a:t>
                      </a:r>
                      <a:r>
                        <a:rPr lang="zh-CN" sz="1400" kern="0" dirty="0">
                          <a:solidFill>
                            <a:srgbClr val="333333"/>
                          </a:solidFill>
                          <a:effectLst/>
                          <a:latin typeface="Calibri"/>
                          <a:ea typeface="宋体"/>
                          <a:cs typeface="宋体"/>
                        </a:rPr>
                        <a:t>为收盘集合竞价时间）</a:t>
                      </a:r>
                      <a:endParaRPr lang="zh-CN" sz="14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
        <p:nvSpPr>
          <p:cNvPr id="4" name="灯片编号占位符 3"/>
          <p:cNvSpPr>
            <a:spLocks noGrp="1"/>
          </p:cNvSpPr>
          <p:nvPr>
            <p:ph type="sldNum" sz="quarter" idx="12"/>
          </p:nvPr>
        </p:nvSpPr>
        <p:spPr/>
        <p:txBody>
          <a:bodyPr/>
          <a:lstStyle/>
          <a:p>
            <a:fld id="{0C913308-F349-4B6D-A68A-DD1791B4A57B}" type="slidenum">
              <a:rPr lang="zh-CN" altLang="en-US" smtClean="0"/>
              <a:pPr/>
              <a:t>22</a:t>
            </a:fld>
            <a:endParaRPr lang="zh-CN" altLang="en-US" dirty="0"/>
          </a:p>
        </p:txBody>
      </p:sp>
    </p:spTree>
    <p:extLst>
      <p:ext uri="{BB962C8B-B14F-4D97-AF65-F5344CB8AC3E}">
        <p14:creationId xmlns:p14="http://schemas.microsoft.com/office/powerpoint/2010/main" val="3571615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1652205949"/>
              </p:ext>
            </p:extLst>
          </p:nvPr>
        </p:nvGraphicFramePr>
        <p:xfrm>
          <a:off x="395536" y="1268760"/>
          <a:ext cx="8355726" cy="5178923"/>
        </p:xfrm>
        <a:graphic>
          <a:graphicData uri="http://schemas.openxmlformats.org/drawingml/2006/table">
            <a:tbl>
              <a:tblPr firstRow="1" firstCol="1" bandRow="1">
                <a:tableStyleId>{5940675A-B579-460E-94D1-54222C63F5DA}</a:tableStyleId>
              </a:tblPr>
              <a:tblGrid>
                <a:gridCol w="1080121">
                  <a:extLst>
                    <a:ext uri="{9D8B030D-6E8A-4147-A177-3AD203B41FA5}">
                      <a16:colId xmlns="" xmlns:a16="http://schemas.microsoft.com/office/drawing/2014/main" val="897349855"/>
                    </a:ext>
                  </a:extLst>
                </a:gridCol>
                <a:gridCol w="7275605">
                  <a:extLst>
                    <a:ext uri="{9D8B030D-6E8A-4147-A177-3AD203B41FA5}">
                      <a16:colId xmlns="" xmlns:a16="http://schemas.microsoft.com/office/drawing/2014/main" val="1217667765"/>
                    </a:ext>
                  </a:extLst>
                </a:gridCol>
              </a:tblGrid>
              <a:tr h="519024">
                <a:tc>
                  <a:txBody>
                    <a:bodyPr/>
                    <a:lstStyle/>
                    <a:p>
                      <a:pPr algn="ctr">
                        <a:lnSpc>
                          <a:spcPts val="1785"/>
                        </a:lnSpc>
                        <a:spcAft>
                          <a:spcPts val="0"/>
                        </a:spcAft>
                      </a:pPr>
                      <a:r>
                        <a:rPr lang="zh-CN" sz="1200" b="1" kern="0" dirty="0">
                          <a:effectLst/>
                        </a:rPr>
                        <a:t>委托</a:t>
                      </a:r>
                      <a:r>
                        <a:rPr lang="zh-CN" sz="1200" b="1" kern="0" dirty="0">
                          <a:solidFill>
                            <a:srgbClr val="333333"/>
                          </a:solidFill>
                          <a:effectLst/>
                          <a:latin typeface="Calibri"/>
                          <a:ea typeface="宋体"/>
                          <a:cs typeface="宋体"/>
                        </a:rPr>
                        <a:t>类型</a:t>
                      </a:r>
                      <a:endParaRPr lang="en-US" sz="1200" b="1" kern="0" dirty="0">
                        <a:solidFill>
                          <a:srgbClr val="333333"/>
                        </a:solidFill>
                        <a:effectLst/>
                        <a:latin typeface="Calibri"/>
                        <a:ea typeface="宋体"/>
                        <a:cs typeface="宋体"/>
                      </a:endParaRPr>
                    </a:p>
                  </a:txBody>
                  <a:tcPr marL="55534" marR="55534" marT="0" marB="0" anchor="ctr">
                    <a:lnL w="12700" cap="flat" cmpd="sng" algn="ctr">
                      <a:noFill/>
                      <a:prstDash val="solid"/>
                      <a:round/>
                      <a:headEnd type="none" w="med" len="med"/>
                      <a:tailEnd type="none" w="med" len="med"/>
                    </a:lnL>
                  </a:tcPr>
                </a:tc>
                <a:tc>
                  <a:txBody>
                    <a:bodyPr/>
                    <a:lstStyle/>
                    <a:p>
                      <a:pPr algn="l">
                        <a:lnSpc>
                          <a:spcPts val="1785"/>
                        </a:lnSpc>
                        <a:spcAft>
                          <a:spcPts val="0"/>
                        </a:spcAft>
                      </a:pPr>
                      <a:r>
                        <a:rPr lang="zh-CN" sz="1200" kern="0" dirty="0">
                          <a:effectLst/>
                        </a:rPr>
                        <a:t>普通限价委托、市价剩余转限价委托、市价剩余撤销委托、全额即时限价委托、全额即时市价委托以及业务规则规定的其他委托类型</a:t>
                      </a:r>
                      <a:endParaRPr lang="en-US"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5534" marR="55534"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902112901"/>
                  </a:ext>
                </a:extLst>
              </a:tr>
              <a:tr h="346017">
                <a:tc>
                  <a:txBody>
                    <a:bodyPr/>
                    <a:lstStyle/>
                    <a:p>
                      <a:pPr algn="ctr">
                        <a:lnSpc>
                          <a:spcPts val="1785"/>
                        </a:lnSpc>
                        <a:spcAft>
                          <a:spcPts val="0"/>
                        </a:spcAft>
                      </a:pPr>
                      <a:r>
                        <a:rPr lang="zh-CN" sz="1200" b="1" kern="0" dirty="0">
                          <a:effectLst/>
                        </a:rPr>
                        <a:t>买卖</a:t>
                      </a:r>
                      <a:r>
                        <a:rPr lang="zh-CN" sz="1200" b="1" kern="0" dirty="0">
                          <a:solidFill>
                            <a:srgbClr val="333333"/>
                          </a:solidFill>
                          <a:effectLst/>
                          <a:latin typeface="Calibri"/>
                          <a:ea typeface="宋体"/>
                          <a:cs typeface="宋体"/>
                        </a:rPr>
                        <a:t>类型</a:t>
                      </a:r>
                      <a:endParaRPr lang="en-US" sz="1200" b="1" kern="0" dirty="0">
                        <a:solidFill>
                          <a:srgbClr val="333333"/>
                        </a:solidFill>
                        <a:effectLst/>
                        <a:latin typeface="Calibri"/>
                        <a:ea typeface="宋体"/>
                        <a:cs typeface="宋体"/>
                      </a:endParaRPr>
                    </a:p>
                  </a:txBody>
                  <a:tcPr marL="55534" marR="55534" marT="0" marB="0" anchor="ctr">
                    <a:lnL w="12700" cap="flat" cmpd="sng" algn="ctr">
                      <a:noFill/>
                      <a:prstDash val="solid"/>
                      <a:round/>
                      <a:headEnd type="none" w="med" len="med"/>
                      <a:tailEnd type="none" w="med" len="med"/>
                    </a:lnL>
                  </a:tcPr>
                </a:tc>
                <a:tc>
                  <a:txBody>
                    <a:bodyPr/>
                    <a:lstStyle/>
                    <a:p>
                      <a:pPr algn="l">
                        <a:lnSpc>
                          <a:spcPts val="1785"/>
                        </a:lnSpc>
                        <a:spcAft>
                          <a:spcPts val="0"/>
                        </a:spcAft>
                      </a:pPr>
                      <a:r>
                        <a:rPr lang="zh-CN" sz="1200" kern="0" dirty="0">
                          <a:effectLst/>
                        </a:rPr>
                        <a:t>买入开仓、买入平仓、卖出开仓、卖出平仓、备兑开仓、备兑平仓以及业务规则规定的其他买卖类型</a:t>
                      </a:r>
                      <a:endParaRPr lang="en-US"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5534" marR="55534"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3740285267"/>
                  </a:ext>
                </a:extLst>
              </a:tr>
              <a:tr h="213651">
                <a:tc>
                  <a:txBody>
                    <a:bodyPr/>
                    <a:lstStyle/>
                    <a:p>
                      <a:pPr algn="ctr">
                        <a:lnSpc>
                          <a:spcPts val="1785"/>
                        </a:lnSpc>
                        <a:spcAft>
                          <a:spcPts val="0"/>
                        </a:spcAft>
                      </a:pPr>
                      <a:r>
                        <a:rPr lang="zh-CN" sz="1200" b="1" kern="0" dirty="0">
                          <a:effectLst/>
                        </a:rPr>
                        <a:t>最小报价单位</a:t>
                      </a:r>
                      <a:endParaRPr lang="en-US"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5534" marR="55534" marT="0" marB="0" anchor="ctr">
                    <a:lnL w="12700" cap="flat" cmpd="sng" algn="ctr">
                      <a:noFill/>
                      <a:prstDash val="solid"/>
                      <a:round/>
                      <a:headEnd type="none" w="med" len="med"/>
                      <a:tailEnd type="none" w="med" len="med"/>
                    </a:lnL>
                  </a:tcPr>
                </a:tc>
                <a:tc>
                  <a:txBody>
                    <a:bodyPr/>
                    <a:lstStyle/>
                    <a:p>
                      <a:pPr algn="l">
                        <a:lnSpc>
                          <a:spcPts val="1785"/>
                        </a:lnSpc>
                        <a:spcAft>
                          <a:spcPts val="0"/>
                        </a:spcAft>
                      </a:pPr>
                      <a:r>
                        <a:rPr lang="en-US" sz="1200" kern="0">
                          <a:effectLst/>
                        </a:rPr>
                        <a:t>0.0001</a:t>
                      </a:r>
                      <a:r>
                        <a:rPr lang="zh-CN" sz="1200" kern="0">
                          <a:effectLst/>
                        </a:rPr>
                        <a:t>元</a:t>
                      </a:r>
                      <a:endParaRPr lang="en-US"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5534" marR="55534"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2214367320"/>
                  </a:ext>
                </a:extLst>
              </a:tr>
              <a:tr h="213651">
                <a:tc>
                  <a:txBody>
                    <a:bodyPr/>
                    <a:lstStyle/>
                    <a:p>
                      <a:pPr algn="ctr">
                        <a:lnSpc>
                          <a:spcPts val="1785"/>
                        </a:lnSpc>
                        <a:spcAft>
                          <a:spcPts val="0"/>
                        </a:spcAft>
                      </a:pPr>
                      <a:r>
                        <a:rPr lang="zh-CN" sz="1200" b="1" kern="0" dirty="0">
                          <a:effectLst/>
                        </a:rPr>
                        <a:t>申报单位</a:t>
                      </a:r>
                      <a:endParaRPr lang="en-US"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5534" marR="55534" marT="0" marB="0" anchor="ctr">
                    <a:lnL w="12700" cap="flat" cmpd="sng" algn="ctr">
                      <a:noFill/>
                      <a:prstDash val="solid"/>
                      <a:round/>
                      <a:headEnd type="none" w="med" len="med"/>
                      <a:tailEnd type="none" w="med" len="med"/>
                    </a:lnL>
                  </a:tcPr>
                </a:tc>
                <a:tc>
                  <a:txBody>
                    <a:bodyPr/>
                    <a:lstStyle/>
                    <a:p>
                      <a:pPr algn="l">
                        <a:lnSpc>
                          <a:spcPts val="1785"/>
                        </a:lnSpc>
                        <a:spcAft>
                          <a:spcPts val="0"/>
                        </a:spcAft>
                      </a:pPr>
                      <a:r>
                        <a:rPr lang="en-US" sz="1200" kern="0">
                          <a:effectLst/>
                        </a:rPr>
                        <a:t>1</a:t>
                      </a:r>
                      <a:r>
                        <a:rPr lang="zh-CN" sz="1200" kern="0">
                          <a:effectLst/>
                        </a:rPr>
                        <a:t>张或其整数倍</a:t>
                      </a:r>
                      <a:endParaRPr lang="en-US" sz="1200" kern="100">
                        <a:effectLst/>
                        <a:latin typeface="Times New Roman" panose="02020603050405020304" pitchFamily="18" charset="0"/>
                        <a:ea typeface="宋体" panose="02010600030101010101" pitchFamily="2" charset="-122"/>
                        <a:cs typeface="Times New Roman" panose="02020603050405020304" pitchFamily="18" charset="0"/>
                      </a:endParaRPr>
                    </a:p>
                  </a:txBody>
                  <a:tcPr marL="55534" marR="55534"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2631576731"/>
                  </a:ext>
                </a:extLst>
              </a:tr>
              <a:tr h="982015">
                <a:tc>
                  <a:txBody>
                    <a:bodyPr/>
                    <a:lstStyle/>
                    <a:p>
                      <a:pPr algn="ctr">
                        <a:lnSpc>
                          <a:spcPts val="1785"/>
                        </a:lnSpc>
                        <a:spcAft>
                          <a:spcPts val="0"/>
                        </a:spcAft>
                      </a:pPr>
                      <a:r>
                        <a:rPr lang="zh-CN" sz="1200" b="1" kern="0" dirty="0">
                          <a:effectLst/>
                        </a:rPr>
                        <a:t>涨跌幅限制</a:t>
                      </a:r>
                      <a:endParaRPr lang="en-US"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5534" marR="55534" marT="0" marB="0" anchor="ctr">
                    <a:lnL w="12700" cap="flat" cmpd="sng" algn="ctr">
                      <a:noFill/>
                      <a:prstDash val="solid"/>
                      <a:round/>
                      <a:headEnd type="none" w="med" len="med"/>
                      <a:tailEnd type="none" w="med" len="med"/>
                    </a:lnL>
                  </a:tcPr>
                </a:tc>
                <a:tc>
                  <a:txBody>
                    <a:bodyPr/>
                    <a:lstStyle/>
                    <a:p>
                      <a:pPr algn="l">
                        <a:lnSpc>
                          <a:spcPts val="1785"/>
                        </a:lnSpc>
                        <a:spcAft>
                          <a:spcPts val="0"/>
                        </a:spcAft>
                      </a:pPr>
                      <a:r>
                        <a:rPr lang="zh-CN" sz="1200" kern="0" dirty="0">
                          <a:effectLst/>
                        </a:rPr>
                        <a:t>认购期权最大涨幅＝</a:t>
                      </a:r>
                      <a:r>
                        <a:rPr lang="en-US" sz="1200" kern="0" dirty="0">
                          <a:effectLst/>
                        </a:rPr>
                        <a:t>max</a:t>
                      </a:r>
                      <a:r>
                        <a:rPr lang="zh-CN" sz="1200" kern="0" dirty="0">
                          <a:effectLst/>
                        </a:rPr>
                        <a:t>｛合约标的前收盘价</a:t>
                      </a:r>
                      <a:r>
                        <a:rPr lang="en-US" sz="1200" kern="0" dirty="0">
                          <a:effectLst/>
                        </a:rPr>
                        <a:t>×0.5%</a:t>
                      </a:r>
                      <a:r>
                        <a:rPr lang="zh-CN" sz="1200" kern="0" dirty="0">
                          <a:effectLst/>
                        </a:rPr>
                        <a:t>，</a:t>
                      </a:r>
                      <a:r>
                        <a:rPr lang="en-US" sz="1200" kern="0" dirty="0">
                          <a:effectLst/>
                        </a:rPr>
                        <a:t>min [</a:t>
                      </a:r>
                      <a:r>
                        <a:rPr lang="zh-CN" sz="1200" kern="0" dirty="0">
                          <a:effectLst/>
                        </a:rPr>
                        <a:t>（</a:t>
                      </a:r>
                      <a:r>
                        <a:rPr lang="en-US" sz="1200" kern="0" dirty="0">
                          <a:effectLst/>
                        </a:rPr>
                        <a:t>2×</a:t>
                      </a:r>
                      <a:r>
                        <a:rPr lang="zh-CN" sz="1200" kern="0" dirty="0">
                          <a:effectLst/>
                        </a:rPr>
                        <a:t>合约标的前收盘价－行权价格），合约标的前收盘价</a:t>
                      </a:r>
                      <a:r>
                        <a:rPr lang="en-US" sz="1200" kern="0" dirty="0">
                          <a:effectLst/>
                        </a:rPr>
                        <a:t>]×10</a:t>
                      </a:r>
                      <a:r>
                        <a:rPr lang="zh-CN" sz="1200" kern="0" dirty="0">
                          <a:effectLst/>
                        </a:rPr>
                        <a:t>％｝</a:t>
                      </a:r>
                      <a:endParaRPr lang="en-US" sz="1200" kern="100" dirty="0">
                        <a:effectLst/>
                      </a:endParaRPr>
                    </a:p>
                    <a:p>
                      <a:pPr algn="l">
                        <a:lnSpc>
                          <a:spcPts val="1785"/>
                        </a:lnSpc>
                        <a:spcAft>
                          <a:spcPts val="0"/>
                        </a:spcAft>
                      </a:pPr>
                      <a:r>
                        <a:rPr lang="zh-CN" sz="1200" kern="0" dirty="0">
                          <a:effectLst/>
                        </a:rPr>
                        <a:t>认购期权最大跌幅＝合约标的前收盘价</a:t>
                      </a:r>
                      <a:r>
                        <a:rPr lang="en-US" sz="1200" kern="0" dirty="0">
                          <a:effectLst/>
                        </a:rPr>
                        <a:t>×10</a:t>
                      </a:r>
                      <a:r>
                        <a:rPr lang="en-US" altLang="zh-CN" sz="1200" kern="0" dirty="0">
                          <a:effectLst/>
                        </a:rPr>
                        <a:t>%</a:t>
                      </a:r>
                      <a:endParaRPr lang="en-US" sz="1200" kern="100" dirty="0">
                        <a:effectLst/>
                      </a:endParaRPr>
                    </a:p>
                    <a:p>
                      <a:pPr algn="l">
                        <a:lnSpc>
                          <a:spcPts val="1785"/>
                        </a:lnSpc>
                        <a:spcAft>
                          <a:spcPts val="0"/>
                        </a:spcAft>
                      </a:pPr>
                      <a:r>
                        <a:rPr lang="zh-CN" sz="1200" kern="0" dirty="0">
                          <a:effectLst/>
                        </a:rPr>
                        <a:t>认沽期权最大涨幅＝</a:t>
                      </a:r>
                      <a:r>
                        <a:rPr lang="en-US" sz="1200" kern="0" dirty="0">
                          <a:effectLst/>
                        </a:rPr>
                        <a:t>max</a:t>
                      </a:r>
                      <a:r>
                        <a:rPr lang="zh-CN" sz="1200" kern="0" dirty="0">
                          <a:effectLst/>
                        </a:rPr>
                        <a:t>｛行权价格</a:t>
                      </a:r>
                      <a:r>
                        <a:rPr lang="en-US" sz="1200" kern="0" dirty="0">
                          <a:effectLst/>
                        </a:rPr>
                        <a:t>×0.5%</a:t>
                      </a:r>
                      <a:r>
                        <a:rPr lang="zh-CN" sz="1200" kern="0" dirty="0">
                          <a:effectLst/>
                        </a:rPr>
                        <a:t>，</a:t>
                      </a:r>
                      <a:r>
                        <a:rPr lang="en-US" sz="1200" kern="0" dirty="0">
                          <a:effectLst/>
                        </a:rPr>
                        <a:t>min [</a:t>
                      </a:r>
                      <a:r>
                        <a:rPr lang="zh-CN" sz="1200" kern="0" dirty="0">
                          <a:effectLst/>
                        </a:rPr>
                        <a:t>（</a:t>
                      </a:r>
                      <a:r>
                        <a:rPr lang="en-US" sz="1200" kern="0" dirty="0">
                          <a:effectLst/>
                        </a:rPr>
                        <a:t>2×</a:t>
                      </a:r>
                      <a:r>
                        <a:rPr lang="zh-CN" sz="1200" kern="0" dirty="0">
                          <a:effectLst/>
                        </a:rPr>
                        <a:t>行权价格－合约标的前收盘价），合约标的前收盘价</a:t>
                      </a:r>
                      <a:r>
                        <a:rPr lang="en-US" sz="1200" kern="0" dirty="0">
                          <a:effectLst/>
                        </a:rPr>
                        <a:t>]×10</a:t>
                      </a:r>
                      <a:r>
                        <a:rPr lang="zh-CN" sz="1200" kern="0" dirty="0">
                          <a:effectLst/>
                        </a:rPr>
                        <a:t>％｝</a:t>
                      </a:r>
                      <a:endParaRPr lang="en-US" sz="1200" kern="100" dirty="0">
                        <a:effectLst/>
                      </a:endParaRPr>
                    </a:p>
                    <a:p>
                      <a:pPr algn="l">
                        <a:lnSpc>
                          <a:spcPts val="1785"/>
                        </a:lnSpc>
                        <a:spcAft>
                          <a:spcPts val="0"/>
                        </a:spcAft>
                      </a:pPr>
                      <a:r>
                        <a:rPr lang="zh-CN" sz="1200" kern="0" dirty="0">
                          <a:effectLst/>
                        </a:rPr>
                        <a:t>认沽期权最大跌幅＝合约标的前收盘价</a:t>
                      </a:r>
                      <a:r>
                        <a:rPr lang="en-US" sz="1200" kern="0" dirty="0">
                          <a:effectLst/>
                        </a:rPr>
                        <a:t>×10</a:t>
                      </a:r>
                      <a:r>
                        <a:rPr lang="en-US" altLang="zh-CN" sz="1200" kern="0" dirty="0">
                          <a:effectLst/>
                        </a:rPr>
                        <a:t>%</a:t>
                      </a:r>
                      <a:endParaRPr lang="en-US"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5534" marR="55534"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573197257"/>
                  </a:ext>
                </a:extLst>
              </a:tr>
              <a:tr h="519024">
                <a:tc>
                  <a:txBody>
                    <a:bodyPr/>
                    <a:lstStyle/>
                    <a:p>
                      <a:pPr algn="ctr">
                        <a:lnSpc>
                          <a:spcPts val="1785"/>
                        </a:lnSpc>
                        <a:spcAft>
                          <a:spcPts val="0"/>
                        </a:spcAft>
                      </a:pPr>
                      <a:r>
                        <a:rPr lang="zh-CN" sz="1200" b="1" kern="0" dirty="0">
                          <a:effectLst/>
                        </a:rPr>
                        <a:t>熔断机制</a:t>
                      </a:r>
                      <a:endParaRPr lang="en-US"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5534" marR="55534" marT="0" marB="0" anchor="ctr">
                    <a:lnL w="12700" cap="flat" cmpd="sng" algn="ctr">
                      <a:noFill/>
                      <a:prstDash val="solid"/>
                      <a:round/>
                      <a:headEnd type="none" w="med" len="med"/>
                      <a:tailEnd type="none" w="med" len="med"/>
                    </a:lnL>
                  </a:tcPr>
                </a:tc>
                <a:tc>
                  <a:txBody>
                    <a:bodyPr/>
                    <a:lstStyle/>
                    <a:p>
                      <a:pPr algn="l">
                        <a:lnSpc>
                          <a:spcPts val="1785"/>
                        </a:lnSpc>
                        <a:spcAft>
                          <a:spcPts val="0"/>
                        </a:spcAft>
                      </a:pPr>
                      <a:r>
                        <a:rPr lang="zh-CN" sz="1200" kern="0" dirty="0">
                          <a:effectLst/>
                        </a:rPr>
                        <a:t>连续竞价期间，期权合约盘中交易价格较最近参考价格涨跌幅度达到或者超过</a:t>
                      </a:r>
                      <a:r>
                        <a:rPr lang="en-US" sz="1200" kern="0" dirty="0">
                          <a:effectLst/>
                        </a:rPr>
                        <a:t>50%</a:t>
                      </a:r>
                      <a:r>
                        <a:rPr lang="zh-CN" sz="1200" kern="0" dirty="0">
                          <a:effectLst/>
                        </a:rPr>
                        <a:t>且价格涨跌绝对值达到或者超过</a:t>
                      </a:r>
                      <a:r>
                        <a:rPr lang="en-US" sz="1200" kern="0" dirty="0">
                          <a:effectLst/>
                        </a:rPr>
                        <a:t>5</a:t>
                      </a:r>
                      <a:r>
                        <a:rPr lang="zh-CN" sz="1200" kern="0" dirty="0">
                          <a:effectLst/>
                        </a:rPr>
                        <a:t>个最小报价单位时，期权合约进入</a:t>
                      </a:r>
                      <a:r>
                        <a:rPr lang="en-US" sz="1200" kern="0" dirty="0">
                          <a:effectLst/>
                        </a:rPr>
                        <a:t>3</a:t>
                      </a:r>
                      <a:r>
                        <a:rPr lang="zh-CN" sz="1200" kern="0" dirty="0">
                          <a:effectLst/>
                        </a:rPr>
                        <a:t>分钟的集合竞价交易阶段</a:t>
                      </a:r>
                      <a:endParaRPr lang="en-US"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5534" marR="55534"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3015982382"/>
                  </a:ext>
                </a:extLst>
              </a:tr>
              <a:tr h="1038050">
                <a:tc>
                  <a:txBody>
                    <a:bodyPr/>
                    <a:lstStyle/>
                    <a:p>
                      <a:pPr algn="ctr">
                        <a:lnSpc>
                          <a:spcPts val="1785"/>
                        </a:lnSpc>
                        <a:spcAft>
                          <a:spcPts val="0"/>
                        </a:spcAft>
                      </a:pPr>
                      <a:r>
                        <a:rPr lang="zh-CN" sz="1200" b="1" kern="0" dirty="0">
                          <a:effectLst/>
                        </a:rPr>
                        <a:t>开仓保证金</a:t>
                      </a:r>
                      <a:endParaRPr lang="en-US" sz="1200" b="1" kern="100" dirty="0">
                        <a:effectLst/>
                      </a:endParaRPr>
                    </a:p>
                    <a:p>
                      <a:pPr algn="ctr">
                        <a:lnSpc>
                          <a:spcPts val="1785"/>
                        </a:lnSpc>
                        <a:spcAft>
                          <a:spcPts val="0"/>
                        </a:spcAft>
                      </a:pPr>
                      <a:r>
                        <a:rPr lang="zh-CN" sz="1200" b="1" kern="0" dirty="0">
                          <a:effectLst/>
                        </a:rPr>
                        <a:t>最低标准</a:t>
                      </a:r>
                      <a:endParaRPr lang="en-US"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5534" marR="55534" marT="0" marB="0" anchor="ctr">
                    <a:lnL w="12700" cap="flat" cmpd="sng" algn="ctr">
                      <a:noFill/>
                      <a:prstDash val="solid"/>
                      <a:round/>
                      <a:headEnd type="none" w="med" len="med"/>
                      <a:tailEnd type="none" w="med" len="med"/>
                    </a:lnL>
                  </a:tcPr>
                </a:tc>
                <a:tc>
                  <a:txBody>
                    <a:bodyPr/>
                    <a:lstStyle/>
                    <a:p>
                      <a:pPr algn="l">
                        <a:lnSpc>
                          <a:spcPts val="1785"/>
                        </a:lnSpc>
                        <a:spcAft>
                          <a:spcPts val="0"/>
                        </a:spcAft>
                      </a:pPr>
                      <a:r>
                        <a:rPr lang="zh-CN" sz="1200" kern="0" dirty="0">
                          <a:effectLst/>
                        </a:rPr>
                        <a:t>认购期权义务仓开仓保证金＝</a:t>
                      </a:r>
                      <a:r>
                        <a:rPr lang="en-US" sz="1200" kern="0" dirty="0">
                          <a:effectLst/>
                        </a:rPr>
                        <a:t>[</a:t>
                      </a:r>
                      <a:r>
                        <a:rPr lang="zh-CN" sz="1200" kern="0" dirty="0">
                          <a:effectLst/>
                        </a:rPr>
                        <a:t>合约前结算价</a:t>
                      </a:r>
                      <a:r>
                        <a:rPr lang="en-US" sz="1200" kern="0" dirty="0">
                          <a:effectLst/>
                        </a:rPr>
                        <a:t>+Max</a:t>
                      </a:r>
                      <a:r>
                        <a:rPr lang="zh-CN" sz="1200" kern="0" dirty="0">
                          <a:effectLst/>
                        </a:rPr>
                        <a:t>（</a:t>
                      </a:r>
                      <a:r>
                        <a:rPr lang="en-US" sz="1200" kern="0" dirty="0">
                          <a:effectLst/>
                        </a:rPr>
                        <a:t>12%×</a:t>
                      </a:r>
                      <a:r>
                        <a:rPr lang="zh-CN" sz="1200" kern="0" dirty="0">
                          <a:effectLst/>
                        </a:rPr>
                        <a:t>合约标的前收盘价</a:t>
                      </a:r>
                      <a:r>
                        <a:rPr lang="en-US" sz="1200" kern="0" dirty="0">
                          <a:effectLst/>
                        </a:rPr>
                        <a:t>-</a:t>
                      </a:r>
                      <a:r>
                        <a:rPr lang="zh-CN" sz="1200" kern="0" dirty="0">
                          <a:effectLst/>
                        </a:rPr>
                        <a:t>认购期权虚值，</a:t>
                      </a:r>
                      <a:r>
                        <a:rPr lang="en-US" sz="1200" kern="0" dirty="0">
                          <a:effectLst/>
                        </a:rPr>
                        <a:t>7%×</a:t>
                      </a:r>
                      <a:r>
                        <a:rPr lang="zh-CN" sz="1200" kern="0" dirty="0">
                          <a:effectLst/>
                        </a:rPr>
                        <a:t>合约标的前收盘价）</a:t>
                      </a:r>
                      <a:r>
                        <a:rPr lang="en-US" sz="1200" kern="0" dirty="0">
                          <a:effectLst/>
                        </a:rPr>
                        <a:t>]×</a:t>
                      </a:r>
                      <a:r>
                        <a:rPr lang="zh-CN" sz="1200" kern="0" dirty="0">
                          <a:effectLst/>
                        </a:rPr>
                        <a:t>合约单位</a:t>
                      </a:r>
                      <a:endParaRPr lang="en-US" sz="1200" kern="100" dirty="0">
                        <a:effectLst/>
                      </a:endParaRPr>
                    </a:p>
                    <a:p>
                      <a:pPr algn="l">
                        <a:lnSpc>
                          <a:spcPts val="1785"/>
                        </a:lnSpc>
                        <a:spcAft>
                          <a:spcPts val="0"/>
                        </a:spcAft>
                      </a:pPr>
                      <a:r>
                        <a:rPr lang="zh-CN" sz="1200" kern="0" dirty="0">
                          <a:effectLst/>
                        </a:rPr>
                        <a:t>认沽期权义务仓开仓保证金＝</a:t>
                      </a:r>
                      <a:r>
                        <a:rPr lang="en-US" sz="1200" kern="0" dirty="0">
                          <a:effectLst/>
                        </a:rPr>
                        <a:t>Min[</a:t>
                      </a:r>
                      <a:r>
                        <a:rPr lang="zh-CN" sz="1200" kern="0" dirty="0">
                          <a:effectLst/>
                        </a:rPr>
                        <a:t>合约前结算价</a:t>
                      </a:r>
                      <a:r>
                        <a:rPr lang="en-US" sz="1200" kern="0" dirty="0">
                          <a:effectLst/>
                        </a:rPr>
                        <a:t>+Max</a:t>
                      </a:r>
                      <a:r>
                        <a:rPr lang="zh-CN" sz="1200" kern="0" dirty="0">
                          <a:effectLst/>
                        </a:rPr>
                        <a:t>（</a:t>
                      </a:r>
                      <a:r>
                        <a:rPr lang="en-US" sz="1200" kern="0" dirty="0">
                          <a:effectLst/>
                        </a:rPr>
                        <a:t>12%×</a:t>
                      </a:r>
                      <a:r>
                        <a:rPr lang="zh-CN" sz="1200" kern="0" dirty="0">
                          <a:effectLst/>
                        </a:rPr>
                        <a:t>合约标的前收盘价</a:t>
                      </a:r>
                      <a:r>
                        <a:rPr lang="en-US" sz="1200" kern="0" dirty="0">
                          <a:effectLst/>
                        </a:rPr>
                        <a:t>-</a:t>
                      </a:r>
                      <a:r>
                        <a:rPr lang="zh-CN" sz="1200" kern="0" dirty="0">
                          <a:effectLst/>
                        </a:rPr>
                        <a:t>认沽期权虚值，</a:t>
                      </a:r>
                      <a:r>
                        <a:rPr lang="en-US" sz="1200" kern="0" dirty="0">
                          <a:effectLst/>
                        </a:rPr>
                        <a:t>7%×</a:t>
                      </a:r>
                      <a:r>
                        <a:rPr lang="zh-CN" sz="1200" kern="0" dirty="0">
                          <a:effectLst/>
                        </a:rPr>
                        <a:t>行权价格），行权价格</a:t>
                      </a:r>
                      <a:r>
                        <a:rPr lang="en-US" sz="1200" kern="0" dirty="0">
                          <a:effectLst/>
                        </a:rPr>
                        <a:t>] ×</a:t>
                      </a:r>
                      <a:r>
                        <a:rPr lang="zh-CN" sz="1200" kern="0" dirty="0">
                          <a:effectLst/>
                        </a:rPr>
                        <a:t>合约单位</a:t>
                      </a:r>
                      <a:endParaRPr lang="en-US"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5534" marR="55534"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1113865894"/>
                  </a:ext>
                </a:extLst>
              </a:tr>
              <a:tr h="928008">
                <a:tc>
                  <a:txBody>
                    <a:bodyPr/>
                    <a:lstStyle/>
                    <a:p>
                      <a:pPr algn="ctr">
                        <a:lnSpc>
                          <a:spcPts val="1785"/>
                        </a:lnSpc>
                        <a:spcAft>
                          <a:spcPts val="0"/>
                        </a:spcAft>
                      </a:pPr>
                      <a:r>
                        <a:rPr lang="zh-CN" sz="1200" b="1" kern="0" dirty="0">
                          <a:effectLst/>
                        </a:rPr>
                        <a:t>维持保证金</a:t>
                      </a:r>
                      <a:endParaRPr lang="en-US" sz="1200" b="1" kern="100" dirty="0">
                        <a:effectLst/>
                      </a:endParaRPr>
                    </a:p>
                    <a:p>
                      <a:pPr algn="ctr">
                        <a:lnSpc>
                          <a:spcPts val="1785"/>
                        </a:lnSpc>
                        <a:spcAft>
                          <a:spcPts val="0"/>
                        </a:spcAft>
                      </a:pPr>
                      <a:r>
                        <a:rPr lang="zh-CN" sz="1200" b="1" kern="0" dirty="0">
                          <a:effectLst/>
                        </a:rPr>
                        <a:t>最低标准</a:t>
                      </a:r>
                      <a:endParaRPr lang="en-US" sz="1200" b="1"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5534" marR="55534" marT="0" marB="0" anchor="ctr">
                    <a:lnL w="12700" cap="flat" cmpd="sng" algn="ctr">
                      <a:noFill/>
                      <a:prstDash val="solid"/>
                      <a:round/>
                      <a:headEnd type="none" w="med" len="med"/>
                      <a:tailEnd type="none" w="med" len="med"/>
                    </a:lnL>
                  </a:tcPr>
                </a:tc>
                <a:tc>
                  <a:txBody>
                    <a:bodyPr/>
                    <a:lstStyle/>
                    <a:p>
                      <a:pPr algn="l">
                        <a:lnSpc>
                          <a:spcPts val="1785"/>
                        </a:lnSpc>
                        <a:spcAft>
                          <a:spcPts val="0"/>
                        </a:spcAft>
                      </a:pPr>
                      <a:r>
                        <a:rPr lang="zh-CN" sz="1200" kern="0" dirty="0">
                          <a:effectLst/>
                        </a:rPr>
                        <a:t>认购期权义务仓维持保证金＝</a:t>
                      </a:r>
                      <a:r>
                        <a:rPr lang="en-US" sz="1200" kern="0" dirty="0">
                          <a:effectLst/>
                        </a:rPr>
                        <a:t>[</a:t>
                      </a:r>
                      <a:r>
                        <a:rPr lang="zh-CN" sz="1200" kern="0" dirty="0">
                          <a:effectLst/>
                        </a:rPr>
                        <a:t>合约结算价</a:t>
                      </a:r>
                      <a:r>
                        <a:rPr lang="en-US" sz="1200" kern="0" dirty="0">
                          <a:effectLst/>
                        </a:rPr>
                        <a:t>+Max</a:t>
                      </a:r>
                      <a:r>
                        <a:rPr lang="zh-CN" sz="1200" kern="0" dirty="0">
                          <a:effectLst/>
                        </a:rPr>
                        <a:t>（</a:t>
                      </a:r>
                      <a:r>
                        <a:rPr lang="en-US" sz="1200" kern="0" dirty="0">
                          <a:effectLst/>
                        </a:rPr>
                        <a:t>12%×</a:t>
                      </a:r>
                      <a:r>
                        <a:rPr lang="zh-CN" sz="1200" kern="0" dirty="0">
                          <a:effectLst/>
                        </a:rPr>
                        <a:t>合约标的收盘价</a:t>
                      </a:r>
                      <a:r>
                        <a:rPr lang="en-US" sz="1200" kern="0" dirty="0">
                          <a:effectLst/>
                        </a:rPr>
                        <a:t>-</a:t>
                      </a:r>
                      <a:r>
                        <a:rPr lang="zh-CN" sz="1200" kern="0" dirty="0">
                          <a:effectLst/>
                        </a:rPr>
                        <a:t>认购期权虚值，</a:t>
                      </a:r>
                      <a:r>
                        <a:rPr lang="en-US" sz="1200" kern="0" dirty="0">
                          <a:effectLst/>
                        </a:rPr>
                        <a:t>7%×</a:t>
                      </a:r>
                      <a:r>
                        <a:rPr lang="zh-CN" sz="1200" kern="0" dirty="0">
                          <a:effectLst/>
                        </a:rPr>
                        <a:t>合约标的收盘价）</a:t>
                      </a:r>
                      <a:r>
                        <a:rPr lang="en-US" sz="1200" kern="0" dirty="0">
                          <a:effectLst/>
                        </a:rPr>
                        <a:t>]×</a:t>
                      </a:r>
                      <a:r>
                        <a:rPr lang="zh-CN" sz="1200" kern="0" dirty="0">
                          <a:effectLst/>
                        </a:rPr>
                        <a:t>合约单位</a:t>
                      </a:r>
                      <a:endParaRPr lang="en-US" sz="1200" kern="100" dirty="0">
                        <a:effectLst/>
                      </a:endParaRPr>
                    </a:p>
                    <a:p>
                      <a:pPr algn="l">
                        <a:lnSpc>
                          <a:spcPts val="1785"/>
                        </a:lnSpc>
                        <a:spcAft>
                          <a:spcPts val="0"/>
                        </a:spcAft>
                      </a:pPr>
                      <a:r>
                        <a:rPr lang="zh-CN" sz="1200" kern="0" dirty="0">
                          <a:effectLst/>
                        </a:rPr>
                        <a:t>认沽期权义务仓维持保证金＝</a:t>
                      </a:r>
                      <a:r>
                        <a:rPr lang="en-US" sz="1200" kern="0" dirty="0">
                          <a:effectLst/>
                        </a:rPr>
                        <a:t>Min[</a:t>
                      </a:r>
                      <a:r>
                        <a:rPr lang="zh-CN" sz="1200" kern="0" dirty="0">
                          <a:effectLst/>
                        </a:rPr>
                        <a:t>合约结算价</a:t>
                      </a:r>
                      <a:r>
                        <a:rPr lang="en-US" sz="1200" kern="0" dirty="0">
                          <a:effectLst/>
                        </a:rPr>
                        <a:t> +Max</a:t>
                      </a:r>
                      <a:r>
                        <a:rPr lang="zh-CN" sz="1200" kern="0" dirty="0">
                          <a:effectLst/>
                        </a:rPr>
                        <a:t>（</a:t>
                      </a:r>
                      <a:r>
                        <a:rPr lang="en-US" sz="1200" kern="0" dirty="0">
                          <a:effectLst/>
                        </a:rPr>
                        <a:t>12%×</a:t>
                      </a:r>
                      <a:r>
                        <a:rPr lang="zh-CN" sz="1200" kern="0" dirty="0">
                          <a:effectLst/>
                        </a:rPr>
                        <a:t>合约标的收盘价</a:t>
                      </a:r>
                      <a:r>
                        <a:rPr lang="en-US" sz="1200" kern="0" dirty="0">
                          <a:effectLst/>
                        </a:rPr>
                        <a:t>-</a:t>
                      </a:r>
                      <a:r>
                        <a:rPr lang="zh-CN" sz="1200" kern="0" dirty="0">
                          <a:effectLst/>
                        </a:rPr>
                        <a:t>认沽期权虚值，</a:t>
                      </a:r>
                      <a:r>
                        <a:rPr lang="en-US" sz="1200" kern="0" dirty="0">
                          <a:effectLst/>
                        </a:rPr>
                        <a:t>7%×</a:t>
                      </a:r>
                      <a:r>
                        <a:rPr lang="zh-CN" sz="1200" kern="0" dirty="0">
                          <a:effectLst/>
                        </a:rPr>
                        <a:t>行权价格），行权价格</a:t>
                      </a:r>
                      <a:r>
                        <a:rPr lang="en-US" sz="1200" kern="0" dirty="0">
                          <a:effectLst/>
                        </a:rPr>
                        <a:t>]×</a:t>
                      </a:r>
                      <a:r>
                        <a:rPr lang="zh-CN" sz="1200" kern="0" dirty="0">
                          <a:effectLst/>
                        </a:rPr>
                        <a:t>合约单位</a:t>
                      </a:r>
                      <a:endParaRPr lang="en-US"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55534" marR="55534" marT="0" marB="0" anchor="ctr">
                    <a:lnR w="12700" cap="flat" cmpd="sng" algn="ctr">
                      <a:noFill/>
                      <a:prstDash val="solid"/>
                      <a:round/>
                      <a:headEnd type="none" w="med" len="med"/>
                      <a:tailEnd type="none" w="med" len="med"/>
                    </a:lnR>
                  </a:tcPr>
                </a:tc>
                <a:extLst>
                  <a:ext uri="{0D108BD9-81ED-4DB2-BD59-A6C34878D82A}">
                    <a16:rowId xmlns="" xmlns:a16="http://schemas.microsoft.com/office/drawing/2014/main" val="2465076398"/>
                  </a:ext>
                </a:extLst>
              </a:tr>
            </a:tbl>
          </a:graphicData>
        </a:graphic>
      </p:graphicFrame>
      <p:sp>
        <p:nvSpPr>
          <p:cNvPr id="4" name="灯片编号占位符 3"/>
          <p:cNvSpPr>
            <a:spLocks noGrp="1"/>
          </p:cNvSpPr>
          <p:nvPr>
            <p:ph type="sldNum" sz="quarter" idx="12"/>
          </p:nvPr>
        </p:nvSpPr>
        <p:spPr/>
        <p:txBody>
          <a:bodyPr/>
          <a:lstStyle/>
          <a:p>
            <a:fld id="{0C913308-F349-4B6D-A68A-DD1791B4A57B}" type="slidenum">
              <a:rPr lang="zh-CN" altLang="en-US" smtClean="0"/>
              <a:pPr/>
              <a:t>23</a:t>
            </a:fld>
            <a:endParaRPr lang="zh-CN" altLang="en-US" dirty="0"/>
          </a:p>
        </p:txBody>
      </p:sp>
    </p:spTree>
    <p:extLst>
      <p:ext uri="{BB962C8B-B14F-4D97-AF65-F5344CB8AC3E}">
        <p14:creationId xmlns:p14="http://schemas.microsoft.com/office/powerpoint/2010/main" val="19775873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标准化：合约单位</a:t>
            </a:r>
          </a:p>
        </p:txBody>
      </p:sp>
      <p:sp>
        <p:nvSpPr>
          <p:cNvPr id="3" name="内容占位符 2"/>
          <p:cNvSpPr>
            <a:spLocks noGrp="1"/>
          </p:cNvSpPr>
          <p:nvPr>
            <p:ph idx="1"/>
          </p:nvPr>
        </p:nvSpPr>
        <p:spPr>
          <a:xfrm>
            <a:off x="467544" y="1196752"/>
            <a:ext cx="8229600" cy="4530725"/>
          </a:xfrm>
        </p:spPr>
        <p:txBody>
          <a:bodyPr/>
          <a:lstStyle/>
          <a:p>
            <a:endParaRPr lang="en-US" altLang="zh-CN" dirty="0"/>
          </a:p>
          <a:p>
            <a:r>
              <a:rPr lang="zh-CN" altLang="en-US" dirty="0"/>
              <a:t>一张期权合约中标的资产的交易数量</a:t>
            </a:r>
          </a:p>
          <a:p>
            <a:r>
              <a:rPr lang="zh-CN" altLang="en-US" dirty="0"/>
              <a:t>股票期权：</a:t>
            </a:r>
            <a:r>
              <a:rPr lang="en-US" altLang="zh-CN" dirty="0"/>
              <a:t>100 </a:t>
            </a:r>
            <a:r>
              <a:rPr lang="zh-CN" altLang="en-US" dirty="0"/>
              <a:t>股股票</a:t>
            </a:r>
          </a:p>
          <a:p>
            <a:r>
              <a:rPr lang="zh-CN" altLang="en-US" dirty="0"/>
              <a:t>指数期权：标的指数行权价与 </a:t>
            </a:r>
            <a:r>
              <a:rPr lang="en-US" altLang="zh-CN" dirty="0"/>
              <a:t>100 </a:t>
            </a:r>
            <a:r>
              <a:rPr lang="zh-CN" altLang="en-US" dirty="0"/>
              <a:t>美元的乘积</a:t>
            </a:r>
          </a:p>
          <a:p>
            <a:r>
              <a:rPr lang="zh-CN" altLang="en-US" dirty="0"/>
              <a:t>期货期权：一张标的期货合约</a:t>
            </a:r>
          </a:p>
          <a:p>
            <a:r>
              <a:rPr lang="en-US" altLang="zh-CN" dirty="0"/>
              <a:t>PHLX </a:t>
            </a:r>
            <a:r>
              <a:rPr lang="zh-CN" altLang="en-US" dirty="0"/>
              <a:t>的外汇期权：英镑期权 </a:t>
            </a:r>
            <a:r>
              <a:rPr lang="en-US" altLang="zh-CN" dirty="0"/>
              <a:t>31 250 </a:t>
            </a:r>
            <a:r>
              <a:rPr lang="zh-CN" altLang="en-US" dirty="0"/>
              <a:t>英镑，欧元期权 </a:t>
            </a:r>
            <a:r>
              <a:rPr lang="en-US" altLang="zh-CN" dirty="0"/>
              <a:t>62 500 </a:t>
            </a:r>
            <a:r>
              <a:rPr lang="zh-CN" altLang="en-US" dirty="0"/>
              <a:t>欧元</a:t>
            </a:r>
            <a:endParaRPr lang="en-US" altLang="zh-CN" dirty="0"/>
          </a:p>
          <a:p>
            <a:r>
              <a:rPr lang="zh-CN" altLang="en-US" dirty="0"/>
              <a:t>上证</a:t>
            </a:r>
            <a:r>
              <a:rPr lang="en-US" altLang="zh-CN" dirty="0"/>
              <a:t>50ETF</a:t>
            </a:r>
            <a:r>
              <a:rPr lang="zh-CN" altLang="en-US" dirty="0"/>
              <a:t>期权：</a:t>
            </a:r>
            <a:r>
              <a:rPr lang="en-US" altLang="zh-CN" dirty="0"/>
              <a:t>10000</a:t>
            </a:r>
            <a:r>
              <a:rPr lang="zh-CN" altLang="en-US" dirty="0"/>
              <a:t>份上证</a:t>
            </a:r>
            <a:r>
              <a:rPr lang="en-US" altLang="zh-CN" dirty="0"/>
              <a:t>50 ETF</a:t>
            </a: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24</a:t>
            </a:fld>
            <a:endParaRPr lang="en-US" altLang="zh-CN">
              <a:solidFill>
                <a:srgbClr val="000000"/>
              </a:solidFill>
            </a:endParaRPr>
          </a:p>
        </p:txBody>
      </p:sp>
    </p:spTree>
    <p:extLst>
      <p:ext uri="{BB962C8B-B14F-4D97-AF65-F5344CB8AC3E}">
        <p14:creationId xmlns:p14="http://schemas.microsoft.com/office/powerpoint/2010/main" val="13851954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标准化：到期日（课后阅读）</a:t>
            </a:r>
          </a:p>
        </p:txBody>
      </p:sp>
      <p:sp>
        <p:nvSpPr>
          <p:cNvPr id="3" name="内容占位符 2"/>
          <p:cNvSpPr>
            <a:spLocks noGrp="1"/>
          </p:cNvSpPr>
          <p:nvPr>
            <p:ph idx="1"/>
          </p:nvPr>
        </p:nvSpPr>
        <p:spPr/>
        <p:txBody>
          <a:bodyPr/>
          <a:lstStyle/>
          <a:p>
            <a:endParaRPr lang="en-US" altLang="zh-CN" dirty="0"/>
          </a:p>
          <a:p>
            <a:pPr>
              <a:buNone/>
            </a:pPr>
            <a:endParaRPr lang="en-US" altLang="zh-CN" dirty="0"/>
          </a:p>
          <a:p>
            <a:pPr>
              <a:buNone/>
            </a:pPr>
            <a:endParaRPr lang="en-US" altLang="zh-CN" dirty="0"/>
          </a:p>
          <a:p>
            <a:r>
              <a:rPr lang="zh-CN" altLang="en-US" dirty="0"/>
              <a:t>到期循环、到期月、到期日、最后交易日和执行日</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25</a:t>
            </a:fld>
            <a:endParaRPr lang="en-US" altLang="zh-CN">
              <a:solidFill>
                <a:srgbClr val="000000"/>
              </a:solidFill>
            </a:endParaRPr>
          </a:p>
        </p:txBody>
      </p:sp>
    </p:spTree>
    <p:extLst>
      <p:ext uri="{BB962C8B-B14F-4D97-AF65-F5344CB8AC3E}">
        <p14:creationId xmlns:p14="http://schemas.microsoft.com/office/powerpoint/2010/main" val="28108830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标准化：行权价格</a:t>
            </a:r>
          </a:p>
        </p:txBody>
      </p:sp>
      <p:sp>
        <p:nvSpPr>
          <p:cNvPr id="3" name="内容占位符 2"/>
          <p:cNvSpPr>
            <a:spLocks noGrp="1"/>
          </p:cNvSpPr>
          <p:nvPr>
            <p:ph idx="1"/>
          </p:nvPr>
        </p:nvSpPr>
        <p:spPr>
          <a:xfrm>
            <a:off x="467544" y="1340768"/>
            <a:ext cx="8229600" cy="4530725"/>
          </a:xfrm>
        </p:spPr>
        <p:txBody>
          <a:bodyPr>
            <a:normAutofit/>
          </a:bodyPr>
          <a:lstStyle/>
          <a:p>
            <a:pPr>
              <a:buNone/>
            </a:pPr>
            <a:endParaRPr lang="en-US" altLang="zh-CN" dirty="0"/>
          </a:p>
          <a:p>
            <a:r>
              <a:rPr lang="zh-CN" altLang="en-US" dirty="0"/>
              <a:t>行权价格由交易所事先确定</a:t>
            </a:r>
            <a:endParaRPr lang="en-US" altLang="zh-CN" dirty="0"/>
          </a:p>
          <a:p>
            <a:r>
              <a:rPr lang="zh-CN" altLang="en-US" dirty="0"/>
              <a:t>规定中心行权价、行权价的级距、行权价数量</a:t>
            </a:r>
            <a:endParaRPr lang="en-US" altLang="zh-CN" dirty="0"/>
          </a:p>
          <a:p>
            <a:r>
              <a:rPr lang="zh-CN" altLang="en-US" dirty="0"/>
              <a:t>上证</a:t>
            </a:r>
            <a:r>
              <a:rPr lang="en-US" altLang="zh-CN" dirty="0"/>
              <a:t>50ETF</a:t>
            </a:r>
            <a:r>
              <a:rPr lang="zh-CN" altLang="en-US" dirty="0"/>
              <a:t>期权</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26</a:t>
            </a:fld>
            <a:endParaRPr lang="en-US" altLang="zh-CN">
              <a:solidFill>
                <a:srgbClr val="000000"/>
              </a:solidFill>
            </a:endParaRPr>
          </a:p>
        </p:txBody>
      </p:sp>
      <p:graphicFrame>
        <p:nvGraphicFramePr>
          <p:cNvPr id="4" name="表格 3"/>
          <p:cNvGraphicFramePr>
            <a:graphicFrameLocks noGrp="1"/>
          </p:cNvGraphicFramePr>
          <p:nvPr>
            <p:extLst>
              <p:ext uri="{D42A27DB-BD31-4B8C-83A1-F6EECF244321}">
                <p14:modId xmlns:p14="http://schemas.microsoft.com/office/powerpoint/2010/main" val="618944605"/>
              </p:ext>
            </p:extLst>
          </p:nvPr>
        </p:nvGraphicFramePr>
        <p:xfrm>
          <a:off x="467544" y="3789040"/>
          <a:ext cx="8208912" cy="1401756"/>
        </p:xfrm>
        <a:graphic>
          <a:graphicData uri="http://schemas.openxmlformats.org/drawingml/2006/table">
            <a:tbl>
              <a:tblPr firstRow="1" firstCol="1" bandRow="1"/>
              <a:tblGrid>
                <a:gridCol w="1734412">
                  <a:extLst>
                    <a:ext uri="{9D8B030D-6E8A-4147-A177-3AD203B41FA5}">
                      <a16:colId xmlns="" xmlns:a16="http://schemas.microsoft.com/office/drawing/2014/main" val="3209378134"/>
                    </a:ext>
                  </a:extLst>
                </a:gridCol>
                <a:gridCol w="6474500">
                  <a:extLst>
                    <a:ext uri="{9D8B030D-6E8A-4147-A177-3AD203B41FA5}">
                      <a16:colId xmlns="" xmlns:a16="http://schemas.microsoft.com/office/drawing/2014/main" val="1912450485"/>
                    </a:ext>
                  </a:extLst>
                </a:gridCol>
              </a:tblGrid>
              <a:tr h="350439">
                <a:tc>
                  <a:txBody>
                    <a:bodyPr/>
                    <a:lstStyle/>
                    <a:p>
                      <a:pPr algn="l">
                        <a:lnSpc>
                          <a:spcPts val="1785"/>
                        </a:lnSpc>
                        <a:spcAft>
                          <a:spcPts val="0"/>
                        </a:spcAft>
                      </a:pPr>
                      <a:r>
                        <a:rPr lang="zh-CN" sz="1050" b="1" kern="0" dirty="0">
                          <a:solidFill>
                            <a:schemeClr val="tx1"/>
                          </a:solidFill>
                          <a:effectLst/>
                          <a:latin typeface="Calibri"/>
                          <a:ea typeface="宋体"/>
                          <a:cs typeface="宋体"/>
                        </a:rPr>
                        <a:t>行权价格</a:t>
                      </a:r>
                      <a:endParaRPr lang="zh-CN" sz="1050" kern="100" dirty="0">
                        <a:solidFill>
                          <a:schemeClr val="tx1"/>
                        </a:solidFill>
                        <a:effectLst/>
                        <a:latin typeface="Calibri"/>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85"/>
                        </a:lnSpc>
                        <a:spcAft>
                          <a:spcPts val="0"/>
                        </a:spcAft>
                      </a:pPr>
                      <a:r>
                        <a:rPr lang="en-US" sz="1400" kern="0" dirty="0">
                          <a:solidFill>
                            <a:schemeClr val="tx1"/>
                          </a:solidFill>
                          <a:effectLst/>
                          <a:latin typeface="宋体"/>
                          <a:ea typeface="宋体"/>
                          <a:cs typeface="宋体"/>
                        </a:rPr>
                        <a:t>5</a:t>
                      </a:r>
                      <a:r>
                        <a:rPr lang="zh-CN" sz="1400" kern="0" dirty="0">
                          <a:solidFill>
                            <a:schemeClr val="tx1"/>
                          </a:solidFill>
                          <a:effectLst/>
                          <a:latin typeface="Calibri"/>
                          <a:ea typeface="宋体"/>
                          <a:cs typeface="宋体"/>
                        </a:rPr>
                        <a:t>个（</a:t>
                      </a:r>
                      <a:r>
                        <a:rPr lang="en-US" sz="1400" kern="0" dirty="0">
                          <a:solidFill>
                            <a:schemeClr val="tx1"/>
                          </a:solidFill>
                          <a:effectLst/>
                          <a:latin typeface="Calibri"/>
                          <a:ea typeface="宋体"/>
                          <a:cs typeface="宋体"/>
                        </a:rPr>
                        <a:t>1</a:t>
                      </a:r>
                      <a:r>
                        <a:rPr lang="zh-CN" sz="1400" kern="0" dirty="0">
                          <a:solidFill>
                            <a:schemeClr val="tx1"/>
                          </a:solidFill>
                          <a:effectLst/>
                          <a:latin typeface="Calibri"/>
                          <a:ea typeface="宋体"/>
                          <a:cs typeface="宋体"/>
                        </a:rPr>
                        <a:t>个平值合约、</a:t>
                      </a:r>
                      <a:r>
                        <a:rPr lang="en-US" sz="1400" kern="0" dirty="0">
                          <a:solidFill>
                            <a:schemeClr val="tx1"/>
                          </a:solidFill>
                          <a:effectLst/>
                          <a:latin typeface="Calibri"/>
                          <a:ea typeface="宋体"/>
                          <a:cs typeface="宋体"/>
                        </a:rPr>
                        <a:t>2</a:t>
                      </a:r>
                      <a:r>
                        <a:rPr lang="zh-CN" sz="1400" kern="0" dirty="0">
                          <a:solidFill>
                            <a:schemeClr val="tx1"/>
                          </a:solidFill>
                          <a:effectLst/>
                          <a:latin typeface="Calibri"/>
                          <a:ea typeface="宋体"/>
                          <a:cs typeface="宋体"/>
                        </a:rPr>
                        <a:t>个虚值合约、</a:t>
                      </a:r>
                      <a:r>
                        <a:rPr lang="en-US" sz="1400" kern="0" dirty="0">
                          <a:solidFill>
                            <a:schemeClr val="tx1"/>
                          </a:solidFill>
                          <a:effectLst/>
                          <a:latin typeface="Calibri"/>
                          <a:ea typeface="宋体"/>
                          <a:cs typeface="宋体"/>
                        </a:rPr>
                        <a:t>2</a:t>
                      </a:r>
                      <a:r>
                        <a:rPr lang="zh-CN" sz="1400" kern="0" dirty="0">
                          <a:solidFill>
                            <a:schemeClr val="tx1"/>
                          </a:solidFill>
                          <a:effectLst/>
                          <a:latin typeface="Calibri"/>
                          <a:ea typeface="宋体"/>
                          <a:cs typeface="宋体"/>
                        </a:rPr>
                        <a:t>个实值合约）</a:t>
                      </a:r>
                      <a:endParaRPr lang="zh-CN" sz="1400" kern="100" dirty="0">
                        <a:solidFill>
                          <a:schemeClr val="tx1"/>
                        </a:solidFill>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 xmlns:a16="http://schemas.microsoft.com/office/drawing/2014/main" val="1768850089"/>
                  </a:ext>
                </a:extLst>
              </a:tr>
              <a:tr h="1051317">
                <a:tc>
                  <a:txBody>
                    <a:bodyPr/>
                    <a:lstStyle/>
                    <a:p>
                      <a:pPr algn="l">
                        <a:lnSpc>
                          <a:spcPts val="1785"/>
                        </a:lnSpc>
                        <a:spcAft>
                          <a:spcPts val="0"/>
                        </a:spcAft>
                      </a:pPr>
                      <a:r>
                        <a:rPr lang="zh-CN" sz="1050" b="1" kern="0">
                          <a:solidFill>
                            <a:srgbClr val="333333"/>
                          </a:solidFill>
                          <a:effectLst/>
                          <a:latin typeface="Calibri"/>
                          <a:ea typeface="宋体"/>
                          <a:cs typeface="宋体"/>
                        </a:rPr>
                        <a:t>行权价格间距</a:t>
                      </a:r>
                      <a:endParaRPr lang="zh-CN" sz="1050" kern="100">
                        <a:effectLst/>
                        <a:latin typeface="Calibri"/>
                        <a:ea typeface="宋体"/>
                        <a:cs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ts val="1785"/>
                        </a:lnSpc>
                        <a:spcAft>
                          <a:spcPts val="0"/>
                        </a:spcAft>
                      </a:pPr>
                      <a:r>
                        <a:rPr lang="en-US" sz="1400" kern="0" dirty="0">
                          <a:solidFill>
                            <a:srgbClr val="333333"/>
                          </a:solidFill>
                          <a:effectLst/>
                          <a:latin typeface="宋体"/>
                          <a:ea typeface="宋体"/>
                          <a:cs typeface="宋体"/>
                        </a:rPr>
                        <a:t>3</a:t>
                      </a:r>
                      <a:r>
                        <a:rPr lang="zh-CN" sz="1400" kern="0" dirty="0">
                          <a:solidFill>
                            <a:srgbClr val="333333"/>
                          </a:solidFill>
                          <a:effectLst/>
                          <a:latin typeface="Calibri"/>
                          <a:ea typeface="宋体"/>
                          <a:cs typeface="宋体"/>
                        </a:rPr>
                        <a:t>元或以下为</a:t>
                      </a:r>
                      <a:r>
                        <a:rPr lang="en-US" sz="1400" kern="0" dirty="0">
                          <a:solidFill>
                            <a:srgbClr val="333333"/>
                          </a:solidFill>
                          <a:effectLst/>
                          <a:latin typeface="Calibri"/>
                          <a:ea typeface="宋体"/>
                          <a:cs typeface="宋体"/>
                        </a:rPr>
                        <a:t>0.05</a:t>
                      </a:r>
                      <a:r>
                        <a:rPr lang="zh-CN" sz="1400" kern="0" dirty="0">
                          <a:solidFill>
                            <a:srgbClr val="333333"/>
                          </a:solidFill>
                          <a:effectLst/>
                          <a:latin typeface="Calibri"/>
                          <a:ea typeface="宋体"/>
                          <a:cs typeface="宋体"/>
                        </a:rPr>
                        <a:t>元，</a:t>
                      </a:r>
                      <a:r>
                        <a:rPr lang="en-US" sz="1400" kern="0" dirty="0">
                          <a:solidFill>
                            <a:srgbClr val="333333"/>
                          </a:solidFill>
                          <a:effectLst/>
                          <a:latin typeface="Calibri"/>
                          <a:ea typeface="宋体"/>
                          <a:cs typeface="宋体"/>
                        </a:rPr>
                        <a:t>3</a:t>
                      </a:r>
                      <a:r>
                        <a:rPr lang="zh-CN" sz="1400" kern="0" dirty="0">
                          <a:solidFill>
                            <a:srgbClr val="333333"/>
                          </a:solidFill>
                          <a:effectLst/>
                          <a:latin typeface="Calibri"/>
                          <a:ea typeface="宋体"/>
                          <a:cs typeface="宋体"/>
                        </a:rPr>
                        <a:t>元至</a:t>
                      </a:r>
                      <a:r>
                        <a:rPr lang="en-US" sz="1400" kern="0" dirty="0">
                          <a:solidFill>
                            <a:srgbClr val="333333"/>
                          </a:solidFill>
                          <a:effectLst/>
                          <a:latin typeface="Calibri"/>
                          <a:ea typeface="宋体"/>
                          <a:cs typeface="宋体"/>
                        </a:rPr>
                        <a:t>5</a:t>
                      </a:r>
                      <a:r>
                        <a:rPr lang="zh-CN" sz="1400" kern="0" dirty="0">
                          <a:solidFill>
                            <a:srgbClr val="333333"/>
                          </a:solidFill>
                          <a:effectLst/>
                          <a:latin typeface="Calibri"/>
                          <a:ea typeface="宋体"/>
                          <a:cs typeface="宋体"/>
                        </a:rPr>
                        <a:t>元（含）为</a:t>
                      </a:r>
                      <a:r>
                        <a:rPr lang="en-US" sz="1400" kern="0" dirty="0">
                          <a:solidFill>
                            <a:srgbClr val="333333"/>
                          </a:solidFill>
                          <a:effectLst/>
                          <a:latin typeface="Calibri"/>
                          <a:ea typeface="宋体"/>
                          <a:cs typeface="宋体"/>
                        </a:rPr>
                        <a:t>0.1</a:t>
                      </a:r>
                      <a:r>
                        <a:rPr lang="zh-CN" sz="1400" kern="0" dirty="0">
                          <a:solidFill>
                            <a:srgbClr val="333333"/>
                          </a:solidFill>
                          <a:effectLst/>
                          <a:latin typeface="Calibri"/>
                          <a:ea typeface="宋体"/>
                          <a:cs typeface="宋体"/>
                        </a:rPr>
                        <a:t>元，</a:t>
                      </a:r>
                      <a:r>
                        <a:rPr lang="en-US" sz="1400" kern="0" dirty="0">
                          <a:solidFill>
                            <a:srgbClr val="333333"/>
                          </a:solidFill>
                          <a:effectLst/>
                          <a:latin typeface="Calibri"/>
                          <a:ea typeface="宋体"/>
                          <a:cs typeface="宋体"/>
                        </a:rPr>
                        <a:t>5</a:t>
                      </a:r>
                      <a:r>
                        <a:rPr lang="zh-CN" sz="1400" kern="0" dirty="0">
                          <a:solidFill>
                            <a:srgbClr val="333333"/>
                          </a:solidFill>
                          <a:effectLst/>
                          <a:latin typeface="Calibri"/>
                          <a:ea typeface="宋体"/>
                          <a:cs typeface="宋体"/>
                        </a:rPr>
                        <a:t>元至</a:t>
                      </a:r>
                      <a:r>
                        <a:rPr lang="en-US" sz="1400" kern="0" dirty="0">
                          <a:solidFill>
                            <a:srgbClr val="333333"/>
                          </a:solidFill>
                          <a:effectLst/>
                          <a:latin typeface="Calibri"/>
                          <a:ea typeface="宋体"/>
                          <a:cs typeface="宋体"/>
                        </a:rPr>
                        <a:t>10</a:t>
                      </a:r>
                      <a:r>
                        <a:rPr lang="zh-CN" sz="1400" kern="0" dirty="0">
                          <a:solidFill>
                            <a:srgbClr val="333333"/>
                          </a:solidFill>
                          <a:effectLst/>
                          <a:latin typeface="Calibri"/>
                          <a:ea typeface="宋体"/>
                          <a:cs typeface="宋体"/>
                        </a:rPr>
                        <a:t>元（含）为</a:t>
                      </a:r>
                      <a:r>
                        <a:rPr lang="en-US" sz="1400" kern="0" dirty="0">
                          <a:solidFill>
                            <a:srgbClr val="333333"/>
                          </a:solidFill>
                          <a:effectLst/>
                          <a:latin typeface="Calibri"/>
                          <a:ea typeface="宋体"/>
                          <a:cs typeface="宋体"/>
                        </a:rPr>
                        <a:t>0.25</a:t>
                      </a:r>
                      <a:r>
                        <a:rPr lang="zh-CN" sz="1400" kern="0" dirty="0">
                          <a:solidFill>
                            <a:srgbClr val="333333"/>
                          </a:solidFill>
                          <a:effectLst/>
                          <a:latin typeface="Calibri"/>
                          <a:ea typeface="宋体"/>
                          <a:cs typeface="宋体"/>
                        </a:rPr>
                        <a:t>元，</a:t>
                      </a:r>
                      <a:r>
                        <a:rPr lang="en-US" sz="1400" kern="0" dirty="0">
                          <a:solidFill>
                            <a:srgbClr val="333333"/>
                          </a:solidFill>
                          <a:effectLst/>
                          <a:latin typeface="Calibri"/>
                          <a:ea typeface="宋体"/>
                          <a:cs typeface="宋体"/>
                        </a:rPr>
                        <a:t>10</a:t>
                      </a:r>
                      <a:r>
                        <a:rPr lang="zh-CN" sz="1400" kern="0" dirty="0">
                          <a:solidFill>
                            <a:srgbClr val="333333"/>
                          </a:solidFill>
                          <a:effectLst/>
                          <a:latin typeface="Calibri"/>
                          <a:ea typeface="宋体"/>
                          <a:cs typeface="宋体"/>
                        </a:rPr>
                        <a:t>元至</a:t>
                      </a:r>
                      <a:r>
                        <a:rPr lang="en-US" sz="1400" kern="0" dirty="0">
                          <a:solidFill>
                            <a:srgbClr val="333333"/>
                          </a:solidFill>
                          <a:effectLst/>
                          <a:latin typeface="Calibri"/>
                          <a:ea typeface="宋体"/>
                          <a:cs typeface="宋体"/>
                        </a:rPr>
                        <a:t>20</a:t>
                      </a:r>
                      <a:r>
                        <a:rPr lang="zh-CN" sz="1400" kern="0" dirty="0">
                          <a:solidFill>
                            <a:srgbClr val="333333"/>
                          </a:solidFill>
                          <a:effectLst/>
                          <a:latin typeface="Calibri"/>
                          <a:ea typeface="宋体"/>
                          <a:cs typeface="宋体"/>
                        </a:rPr>
                        <a:t>元（含）为</a:t>
                      </a:r>
                      <a:r>
                        <a:rPr lang="en-US" sz="1400" kern="0" dirty="0">
                          <a:solidFill>
                            <a:srgbClr val="333333"/>
                          </a:solidFill>
                          <a:effectLst/>
                          <a:latin typeface="Calibri"/>
                          <a:ea typeface="宋体"/>
                          <a:cs typeface="宋体"/>
                        </a:rPr>
                        <a:t>0.5</a:t>
                      </a:r>
                      <a:r>
                        <a:rPr lang="zh-CN" sz="1400" kern="0" dirty="0">
                          <a:solidFill>
                            <a:srgbClr val="333333"/>
                          </a:solidFill>
                          <a:effectLst/>
                          <a:latin typeface="Calibri"/>
                          <a:ea typeface="宋体"/>
                          <a:cs typeface="宋体"/>
                        </a:rPr>
                        <a:t>元，</a:t>
                      </a:r>
                      <a:r>
                        <a:rPr lang="en-US" sz="1400" kern="0" dirty="0">
                          <a:solidFill>
                            <a:srgbClr val="333333"/>
                          </a:solidFill>
                          <a:effectLst/>
                          <a:latin typeface="Calibri"/>
                          <a:ea typeface="宋体"/>
                          <a:cs typeface="宋体"/>
                        </a:rPr>
                        <a:t>20</a:t>
                      </a:r>
                      <a:r>
                        <a:rPr lang="zh-CN" sz="1400" kern="0" dirty="0">
                          <a:solidFill>
                            <a:srgbClr val="333333"/>
                          </a:solidFill>
                          <a:effectLst/>
                          <a:latin typeface="Calibri"/>
                          <a:ea typeface="宋体"/>
                          <a:cs typeface="宋体"/>
                        </a:rPr>
                        <a:t>元至</a:t>
                      </a:r>
                      <a:r>
                        <a:rPr lang="en-US" sz="1400" kern="0" dirty="0">
                          <a:solidFill>
                            <a:srgbClr val="333333"/>
                          </a:solidFill>
                          <a:effectLst/>
                          <a:latin typeface="Calibri"/>
                          <a:ea typeface="宋体"/>
                          <a:cs typeface="宋体"/>
                        </a:rPr>
                        <a:t>50</a:t>
                      </a:r>
                      <a:r>
                        <a:rPr lang="zh-CN" sz="1400" kern="0" dirty="0">
                          <a:solidFill>
                            <a:srgbClr val="333333"/>
                          </a:solidFill>
                          <a:effectLst/>
                          <a:latin typeface="Calibri"/>
                          <a:ea typeface="宋体"/>
                          <a:cs typeface="宋体"/>
                        </a:rPr>
                        <a:t>元（含）为</a:t>
                      </a:r>
                      <a:r>
                        <a:rPr lang="en-US" sz="1400" kern="0" dirty="0">
                          <a:solidFill>
                            <a:srgbClr val="333333"/>
                          </a:solidFill>
                          <a:effectLst/>
                          <a:latin typeface="Calibri"/>
                          <a:ea typeface="宋体"/>
                          <a:cs typeface="宋体"/>
                        </a:rPr>
                        <a:t>1</a:t>
                      </a:r>
                      <a:r>
                        <a:rPr lang="zh-CN" sz="1400" kern="0" dirty="0">
                          <a:solidFill>
                            <a:srgbClr val="333333"/>
                          </a:solidFill>
                          <a:effectLst/>
                          <a:latin typeface="Calibri"/>
                          <a:ea typeface="宋体"/>
                          <a:cs typeface="宋体"/>
                        </a:rPr>
                        <a:t>元，</a:t>
                      </a:r>
                      <a:r>
                        <a:rPr lang="en-US" sz="1400" kern="0" dirty="0">
                          <a:solidFill>
                            <a:srgbClr val="333333"/>
                          </a:solidFill>
                          <a:effectLst/>
                          <a:latin typeface="Calibri"/>
                          <a:ea typeface="宋体"/>
                          <a:cs typeface="宋体"/>
                        </a:rPr>
                        <a:t>50</a:t>
                      </a:r>
                      <a:r>
                        <a:rPr lang="zh-CN" sz="1400" kern="0" dirty="0">
                          <a:solidFill>
                            <a:srgbClr val="333333"/>
                          </a:solidFill>
                          <a:effectLst/>
                          <a:latin typeface="Calibri"/>
                          <a:ea typeface="宋体"/>
                          <a:cs typeface="宋体"/>
                        </a:rPr>
                        <a:t>元至</a:t>
                      </a:r>
                      <a:r>
                        <a:rPr lang="en-US" sz="1400" kern="0" dirty="0">
                          <a:solidFill>
                            <a:srgbClr val="333333"/>
                          </a:solidFill>
                          <a:effectLst/>
                          <a:latin typeface="Calibri"/>
                          <a:ea typeface="宋体"/>
                          <a:cs typeface="宋体"/>
                        </a:rPr>
                        <a:t>100</a:t>
                      </a:r>
                      <a:r>
                        <a:rPr lang="zh-CN" sz="1400" kern="0" dirty="0">
                          <a:solidFill>
                            <a:srgbClr val="333333"/>
                          </a:solidFill>
                          <a:effectLst/>
                          <a:latin typeface="Calibri"/>
                          <a:ea typeface="宋体"/>
                          <a:cs typeface="宋体"/>
                        </a:rPr>
                        <a:t>元（含）为</a:t>
                      </a:r>
                      <a:r>
                        <a:rPr lang="en-US" sz="1400" kern="0" dirty="0">
                          <a:solidFill>
                            <a:srgbClr val="333333"/>
                          </a:solidFill>
                          <a:effectLst/>
                          <a:latin typeface="Calibri"/>
                          <a:ea typeface="宋体"/>
                          <a:cs typeface="宋体"/>
                        </a:rPr>
                        <a:t>2.5</a:t>
                      </a:r>
                      <a:r>
                        <a:rPr lang="zh-CN" sz="1400" kern="0" dirty="0">
                          <a:solidFill>
                            <a:srgbClr val="333333"/>
                          </a:solidFill>
                          <a:effectLst/>
                          <a:latin typeface="Calibri"/>
                          <a:ea typeface="宋体"/>
                          <a:cs typeface="宋体"/>
                        </a:rPr>
                        <a:t>元，</a:t>
                      </a:r>
                      <a:r>
                        <a:rPr lang="en-US" sz="1400" kern="0" dirty="0">
                          <a:solidFill>
                            <a:srgbClr val="333333"/>
                          </a:solidFill>
                          <a:effectLst/>
                          <a:latin typeface="Calibri"/>
                          <a:ea typeface="宋体"/>
                          <a:cs typeface="宋体"/>
                        </a:rPr>
                        <a:t>100</a:t>
                      </a:r>
                      <a:r>
                        <a:rPr lang="zh-CN" sz="1400" kern="0" dirty="0">
                          <a:solidFill>
                            <a:srgbClr val="333333"/>
                          </a:solidFill>
                          <a:effectLst/>
                          <a:latin typeface="Calibri"/>
                          <a:ea typeface="宋体"/>
                          <a:cs typeface="宋体"/>
                        </a:rPr>
                        <a:t>元以上为</a:t>
                      </a:r>
                      <a:r>
                        <a:rPr lang="en-US" sz="1400" kern="0" dirty="0">
                          <a:solidFill>
                            <a:srgbClr val="333333"/>
                          </a:solidFill>
                          <a:effectLst/>
                          <a:latin typeface="Calibri"/>
                          <a:ea typeface="宋体"/>
                          <a:cs typeface="宋体"/>
                        </a:rPr>
                        <a:t>5</a:t>
                      </a:r>
                      <a:r>
                        <a:rPr lang="zh-CN" sz="1400" kern="0" dirty="0">
                          <a:solidFill>
                            <a:srgbClr val="333333"/>
                          </a:solidFill>
                          <a:effectLst/>
                          <a:latin typeface="Calibri"/>
                          <a:ea typeface="宋体"/>
                          <a:cs typeface="宋体"/>
                        </a:rPr>
                        <a:t>元</a:t>
                      </a:r>
                      <a:endParaRPr lang="zh-CN" sz="1400" kern="100" dirty="0">
                        <a:effectLst/>
                        <a:latin typeface="Calibri"/>
                        <a:ea typeface="宋体"/>
                        <a:cs typeface="Times New Roman"/>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635816101"/>
                  </a:ext>
                </a:extLst>
              </a:tr>
            </a:tbl>
          </a:graphicData>
        </a:graphic>
      </p:graphicFrame>
    </p:spTree>
    <p:extLst>
      <p:ext uri="{BB962C8B-B14F-4D97-AF65-F5344CB8AC3E}">
        <p14:creationId xmlns:p14="http://schemas.microsoft.com/office/powerpoint/2010/main" val="378972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标准化：除权除息的处理</a:t>
            </a:r>
          </a:p>
        </p:txBody>
      </p:sp>
      <p:sp>
        <p:nvSpPr>
          <p:cNvPr id="3" name="内容占位符 2"/>
          <p:cNvSpPr>
            <a:spLocks noGrp="1"/>
          </p:cNvSpPr>
          <p:nvPr>
            <p:ph idx="1"/>
          </p:nvPr>
        </p:nvSpPr>
        <p:spPr>
          <a:xfrm>
            <a:off x="467544" y="1268760"/>
            <a:ext cx="8229600" cy="5112568"/>
          </a:xfrm>
        </p:spPr>
        <p:txBody>
          <a:bodyPr>
            <a:normAutofit/>
          </a:bodyPr>
          <a:lstStyle/>
          <a:p>
            <a:pPr>
              <a:buFont typeface="Wingdings" panose="05000000000000000000" pitchFamily="2" charset="2"/>
              <a:buChar char="Ø"/>
            </a:pPr>
            <a:r>
              <a:rPr lang="zh-CN" altLang="en-US" dirty="0"/>
              <a:t>早期的场外期权受红利保护：除权日后行权价要相应调整</a:t>
            </a:r>
          </a:p>
          <a:p>
            <a:pPr>
              <a:buFont typeface="Wingdings" panose="05000000000000000000" pitchFamily="2" charset="2"/>
              <a:buChar char="Ø"/>
            </a:pPr>
            <a:r>
              <a:rPr lang="zh-CN" altLang="en-US" dirty="0"/>
              <a:t>现在的境外交易所期权</a:t>
            </a:r>
            <a:r>
              <a:rPr lang="zh-CN" altLang="en-US" dirty="0">
                <a:solidFill>
                  <a:srgbClr val="FF0000"/>
                </a:solidFill>
              </a:rPr>
              <a:t>不受红利保护</a:t>
            </a:r>
            <a:r>
              <a:rPr lang="zh-CN" altLang="en-US" dirty="0"/>
              <a:t>，但在股票分割或送红股时要调整</a:t>
            </a:r>
          </a:p>
          <a:p>
            <a:pPr lvl="1"/>
            <a:r>
              <a:rPr lang="zh-CN" altLang="en-US" dirty="0"/>
              <a:t>在 </a:t>
            </a:r>
            <a:r>
              <a:rPr lang="en-US" altLang="zh-CN" dirty="0"/>
              <a:t>n </a:t>
            </a:r>
            <a:r>
              <a:rPr lang="zh-CN" altLang="en-US" dirty="0"/>
              <a:t>对 </a:t>
            </a:r>
            <a:r>
              <a:rPr lang="en-US" altLang="zh-CN" dirty="0"/>
              <a:t>m </a:t>
            </a:r>
            <a:r>
              <a:rPr lang="zh-CN" altLang="en-US" dirty="0"/>
              <a:t>（即 </a:t>
            </a:r>
            <a:r>
              <a:rPr lang="en-US" altLang="zh-CN" dirty="0"/>
              <a:t>m </a:t>
            </a:r>
            <a:r>
              <a:rPr lang="zh-CN" altLang="en-US" dirty="0"/>
              <a:t>股股票分割为 </a:t>
            </a:r>
            <a:r>
              <a:rPr lang="en-US" altLang="zh-CN" dirty="0"/>
              <a:t>n </a:t>
            </a:r>
            <a:r>
              <a:rPr lang="zh-CN" altLang="en-US" dirty="0"/>
              <a:t>股）股票分割之后，行权价降为原来行权价的 </a:t>
            </a:r>
            <a:r>
              <a:rPr lang="en-US" altLang="zh-CN" dirty="0"/>
              <a:t>m/n </a:t>
            </a:r>
            <a:r>
              <a:rPr lang="zh-CN" altLang="en-US" dirty="0"/>
              <a:t>，每一期权合约所包含的标的资产数量上升到原来的 </a:t>
            </a:r>
            <a:r>
              <a:rPr lang="en-US" altLang="zh-CN" dirty="0"/>
              <a:t>n/m </a:t>
            </a:r>
            <a:r>
              <a:rPr lang="zh-CN" altLang="en-US" dirty="0"/>
              <a:t>倍。</a:t>
            </a:r>
          </a:p>
          <a:p>
            <a:pPr lvl="1"/>
            <a:r>
              <a:rPr lang="en-US" altLang="zh-CN" dirty="0"/>
              <a:t>n% </a:t>
            </a:r>
            <a:r>
              <a:rPr lang="zh-CN" altLang="en-US" dirty="0"/>
              <a:t>的股票红利等同于 </a:t>
            </a:r>
            <a:r>
              <a:rPr lang="en-US" altLang="zh-CN" dirty="0"/>
              <a:t>100 + n </a:t>
            </a:r>
            <a:r>
              <a:rPr lang="zh-CN" altLang="en-US" dirty="0"/>
              <a:t>对 </a:t>
            </a:r>
            <a:r>
              <a:rPr lang="en-US" altLang="zh-CN" dirty="0"/>
              <a:t>100 </a:t>
            </a:r>
            <a:r>
              <a:rPr lang="zh-CN" altLang="en-US" dirty="0"/>
              <a:t>的分割。</a:t>
            </a:r>
            <a:endParaRPr lang="en-US" altLang="zh-CN" dirty="0"/>
          </a:p>
          <a:p>
            <a:pPr marL="474662" indent="-457200">
              <a:buFont typeface="Wingdings" panose="05000000000000000000" pitchFamily="2" charset="2"/>
              <a:buChar char="Ø"/>
            </a:pPr>
            <a:r>
              <a:rPr lang="zh-CN" altLang="en-US" dirty="0"/>
              <a:t>上证</a:t>
            </a:r>
            <a:r>
              <a:rPr lang="en-US" altLang="zh-CN" dirty="0"/>
              <a:t>50ETF</a:t>
            </a:r>
            <a:r>
              <a:rPr lang="zh-CN" altLang="en-US" dirty="0"/>
              <a:t>期权</a:t>
            </a:r>
            <a:r>
              <a:rPr lang="zh-CN" altLang="en-US" dirty="0">
                <a:solidFill>
                  <a:srgbClr val="FF0000"/>
                </a:solidFill>
              </a:rPr>
              <a:t>受红利保护</a:t>
            </a:r>
            <a:r>
              <a:rPr lang="zh-CN" altLang="en-US" dirty="0"/>
              <a:t>。</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27</a:t>
            </a:fld>
            <a:endParaRPr lang="en-US" altLang="zh-CN">
              <a:solidFill>
                <a:srgbClr val="000000"/>
              </a:solidFill>
            </a:endParaRPr>
          </a:p>
        </p:txBody>
      </p:sp>
    </p:spTree>
    <p:extLst>
      <p:ext uri="{BB962C8B-B14F-4D97-AF65-F5344CB8AC3E}">
        <p14:creationId xmlns:p14="http://schemas.microsoft.com/office/powerpoint/2010/main" val="39272232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上交</a:t>
            </a:r>
            <a:r>
              <a:rPr lang="zh-CN" altLang="en-US" dirty="0" smtClean="0"/>
              <a:t>所</a:t>
            </a:r>
            <a:r>
              <a:rPr lang="zh-CN" altLang="en-US" dirty="0"/>
              <a:t>除</a:t>
            </a:r>
            <a:r>
              <a:rPr lang="zh-CN" altLang="en-US" dirty="0" smtClean="0"/>
              <a:t>权除息的规定</a:t>
            </a:r>
            <a:endParaRPr lang="en-US" dirty="0"/>
          </a:p>
        </p:txBody>
      </p:sp>
      <p:sp>
        <p:nvSpPr>
          <p:cNvPr id="3" name="内容占位符 2"/>
          <p:cNvSpPr>
            <a:spLocks noGrp="1"/>
          </p:cNvSpPr>
          <p:nvPr>
            <p:ph idx="1"/>
          </p:nvPr>
        </p:nvSpPr>
        <p:spPr/>
        <p:txBody>
          <a:bodyPr>
            <a:normAutofit/>
          </a:bodyPr>
          <a:lstStyle/>
          <a:p>
            <a:r>
              <a:rPr lang="zh-CN" altLang="en-US" dirty="0"/>
              <a:t>原则：合约标的总价值不变；行权总价值不变</a:t>
            </a:r>
            <a:endParaRPr lang="en-US" altLang="zh-CN" dirty="0"/>
          </a:p>
          <a:p>
            <a:endParaRPr lang="en-US" altLang="zh-CN" dirty="0"/>
          </a:p>
          <a:p>
            <a:endParaRPr lang="en-US" altLang="zh-CN" dirty="0"/>
          </a:p>
          <a:p>
            <a:endParaRPr lang="en-US" altLang="zh-CN" dirty="0"/>
          </a:p>
          <a:p>
            <a:endParaRPr lang="en-US" altLang="zh-CN" dirty="0"/>
          </a:p>
          <a:p>
            <a:r>
              <a:rPr lang="zh-CN" altLang="en-US" dirty="0"/>
              <a:t>调整后的合约单位，按四舍五入的原则取整数；调整后的行权价格，按照四舍五入的原则取小数，合约标的为股票的，保留两位小数，合约标的为交易所交易基金的，保留</a:t>
            </a:r>
            <a:r>
              <a:rPr lang="en-US" dirty="0"/>
              <a:t>3</a:t>
            </a:r>
            <a:r>
              <a:rPr lang="zh-CN" altLang="en-US" dirty="0"/>
              <a:t>位小数。</a:t>
            </a:r>
            <a:endParaRPr lang="en-US" dirty="0"/>
          </a:p>
          <a:p>
            <a:endParaRPr 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28</a:t>
            </a:fld>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1413989627"/>
              </p:ext>
            </p:extLst>
          </p:nvPr>
        </p:nvGraphicFramePr>
        <p:xfrm>
          <a:off x="526242" y="2348880"/>
          <a:ext cx="8230732" cy="1187279"/>
        </p:xfrm>
        <a:graphic>
          <a:graphicData uri="http://schemas.openxmlformats.org/presentationml/2006/ole">
            <mc:AlternateContent xmlns:mc="http://schemas.openxmlformats.org/markup-compatibility/2006">
              <mc:Choice xmlns:v="urn:schemas-microsoft-com:vml" Requires="v">
                <p:oleObj spid="_x0000_s4110" name="Equation" r:id="rId3" imgW="6514920" imgH="939600" progId="Equation.DSMT4">
                  <p:embed/>
                </p:oleObj>
              </mc:Choice>
              <mc:Fallback>
                <p:oleObj name="Equation" r:id="rId3" imgW="6514920" imgH="939600" progId="Equation.DSMT4">
                  <p:embed/>
                  <p:pic>
                    <p:nvPicPr>
                      <p:cNvPr id="0" name=""/>
                      <p:cNvPicPr/>
                      <p:nvPr/>
                    </p:nvPicPr>
                    <p:blipFill>
                      <a:blip r:embed="rId4"/>
                      <a:stretch>
                        <a:fillRect/>
                      </a:stretch>
                    </p:blipFill>
                    <p:spPr>
                      <a:xfrm>
                        <a:off x="526242" y="2348880"/>
                        <a:ext cx="8230732" cy="1187279"/>
                      </a:xfrm>
                      <a:prstGeom prst="rect">
                        <a:avLst/>
                      </a:prstGeom>
                    </p:spPr>
                  </p:pic>
                </p:oleObj>
              </mc:Fallback>
            </mc:AlternateContent>
          </a:graphicData>
        </a:graphic>
      </p:graphicFrame>
    </p:spTree>
    <p:extLst>
      <p:ext uri="{BB962C8B-B14F-4D97-AF65-F5344CB8AC3E}">
        <p14:creationId xmlns:p14="http://schemas.microsoft.com/office/powerpoint/2010/main" val="3872048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标准化：行权</a:t>
            </a:r>
          </a:p>
        </p:txBody>
      </p:sp>
      <p:sp>
        <p:nvSpPr>
          <p:cNvPr id="3" name="内容占位符 2"/>
          <p:cNvSpPr>
            <a:spLocks noGrp="1"/>
          </p:cNvSpPr>
          <p:nvPr>
            <p:ph idx="1"/>
          </p:nvPr>
        </p:nvSpPr>
        <p:spPr>
          <a:xfrm>
            <a:off x="539552" y="1196752"/>
            <a:ext cx="8229600" cy="4530725"/>
          </a:xfrm>
        </p:spPr>
        <p:txBody>
          <a:bodyPr>
            <a:normAutofit lnSpcReduction="10000"/>
          </a:bodyPr>
          <a:lstStyle/>
          <a:p>
            <a:endParaRPr lang="en-US" altLang="zh-CN" dirty="0"/>
          </a:p>
          <a:p>
            <a:r>
              <a:rPr lang="zh-CN" altLang="en-US" dirty="0"/>
              <a:t>期权行权的比例要比期货交割比例高得多</a:t>
            </a:r>
          </a:p>
          <a:p>
            <a:r>
              <a:rPr lang="zh-CN" altLang="en-US" dirty="0"/>
              <a:t>现货期权的交割：直接以行权价对标的资产进行实际的交收</a:t>
            </a:r>
          </a:p>
          <a:p>
            <a:r>
              <a:rPr lang="zh-CN" altLang="en-US" dirty="0"/>
              <a:t>指数期权的交割：按照行权价与期权执行日当天交易结束时的市场价格之差以现金进行结算</a:t>
            </a:r>
          </a:p>
          <a:p>
            <a:r>
              <a:rPr lang="zh-CN" altLang="en-US" dirty="0"/>
              <a:t>期货期权的交割：买方执行期权时，将从期权卖方处获得标的期货合约的相应头寸，再加上行权价与期货价格之间的差额。</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29</a:t>
            </a:fld>
            <a:endParaRPr lang="en-US" altLang="zh-CN">
              <a:solidFill>
                <a:srgbClr val="000000"/>
              </a:solidFill>
            </a:endParaRPr>
          </a:p>
        </p:txBody>
      </p:sp>
    </p:spTree>
    <p:extLst>
      <p:ext uri="{BB962C8B-B14F-4D97-AF65-F5344CB8AC3E}">
        <p14:creationId xmlns:p14="http://schemas.microsoft.com/office/powerpoint/2010/main" val="20266416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a:xfrm>
            <a:off x="467544" y="1052736"/>
            <a:ext cx="8229600" cy="4530725"/>
          </a:xfrm>
        </p:spPr>
        <p:txBody>
          <a:bodyPr>
            <a:normAutofit/>
          </a:bodyPr>
          <a:lstStyle/>
          <a:p>
            <a:pPr>
              <a:lnSpc>
                <a:spcPct val="150000"/>
              </a:lnSpc>
            </a:pPr>
            <a:endParaRPr lang="en-US" altLang="zh-CN" dirty="0"/>
          </a:p>
          <a:p>
            <a:pPr>
              <a:lnSpc>
                <a:spcPct val="150000"/>
              </a:lnSpc>
              <a:buNone/>
            </a:pPr>
            <a:r>
              <a:rPr lang="zh-CN" altLang="en-US" dirty="0">
                <a:solidFill>
                  <a:srgbClr val="002060"/>
                </a:solidFill>
              </a:rPr>
              <a:t>期权的定义与种类</a:t>
            </a:r>
          </a:p>
          <a:p>
            <a:pPr>
              <a:lnSpc>
                <a:spcPct val="150000"/>
              </a:lnSpc>
              <a:buNone/>
            </a:pPr>
            <a:r>
              <a:rPr lang="zh-CN" altLang="en-US" dirty="0">
                <a:solidFill>
                  <a:schemeClr val="bg1">
                    <a:lumMod val="75000"/>
                  </a:schemeClr>
                </a:solidFill>
              </a:rPr>
              <a:t>期权市场</a:t>
            </a:r>
          </a:p>
          <a:p>
            <a:pPr>
              <a:lnSpc>
                <a:spcPct val="150000"/>
              </a:lnSpc>
              <a:buNone/>
            </a:pPr>
            <a:r>
              <a:rPr lang="zh-CN" altLang="en-US" dirty="0">
                <a:solidFill>
                  <a:schemeClr val="bg1">
                    <a:lumMod val="75000"/>
                  </a:schemeClr>
                </a:solidFill>
              </a:rPr>
              <a:t>期权交易机制</a:t>
            </a:r>
          </a:p>
          <a:p>
            <a:pPr>
              <a:lnSpc>
                <a:spcPct val="150000"/>
              </a:lnSpc>
              <a:buNone/>
            </a:pPr>
            <a:r>
              <a:rPr lang="zh-CN" altLang="en-US" dirty="0">
                <a:solidFill>
                  <a:schemeClr val="bg1">
                    <a:lumMod val="75000"/>
                  </a:schemeClr>
                </a:solidFill>
              </a:rPr>
              <a:t>期权与其他衍生产品的区别与联系</a:t>
            </a:r>
          </a:p>
        </p:txBody>
      </p:sp>
      <p:sp>
        <p:nvSpPr>
          <p:cNvPr id="5" name="灯片编号占位符 4"/>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3</a:t>
            </a:fld>
            <a:endParaRPr lang="en-US" altLang="zh-CN">
              <a:solidFill>
                <a:srgbClr val="000000"/>
              </a:solidFill>
            </a:endParaRPr>
          </a:p>
        </p:txBody>
      </p:sp>
    </p:spTree>
    <p:extLst>
      <p:ext uri="{BB962C8B-B14F-4D97-AF65-F5344CB8AC3E}">
        <p14:creationId xmlns:p14="http://schemas.microsoft.com/office/powerpoint/2010/main" val="41683702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9001000" cy="846931"/>
          </a:xfrm>
        </p:spPr>
        <p:txBody>
          <a:bodyPr/>
          <a:lstStyle/>
          <a:p>
            <a:r>
              <a:rPr lang="zh-CN" altLang="en-US" sz="4000" dirty="0"/>
              <a:t>标准化：合约代码和</a:t>
            </a:r>
            <a:r>
              <a:rPr lang="zh-CN" altLang="en-US" sz="4000" dirty="0" smtClean="0"/>
              <a:t>简称（课后阅读）</a:t>
            </a:r>
            <a:endParaRPr lang="en-US" sz="4000" dirty="0"/>
          </a:p>
        </p:txBody>
      </p:sp>
      <p:sp>
        <p:nvSpPr>
          <p:cNvPr id="3" name="内容占位符 2"/>
          <p:cNvSpPr>
            <a:spLocks noGrp="1"/>
          </p:cNvSpPr>
          <p:nvPr>
            <p:ph idx="1"/>
          </p:nvPr>
        </p:nvSpPr>
        <p:spPr>
          <a:xfrm>
            <a:off x="457200" y="1340768"/>
            <a:ext cx="8579296" cy="5184576"/>
          </a:xfrm>
        </p:spPr>
        <p:txBody>
          <a:bodyPr/>
          <a:lstStyle/>
          <a:p>
            <a:r>
              <a:rPr lang="zh-CN" altLang="en-US" dirty="0"/>
              <a:t>上交所期权合约交易代码：</a:t>
            </a:r>
            <a:r>
              <a:rPr lang="en-US" dirty="0"/>
              <a:t>510050C1501M02500</a:t>
            </a:r>
          </a:p>
          <a:p>
            <a:r>
              <a:rPr lang="zh-CN" altLang="en-US" dirty="0"/>
              <a:t>上交所期权合约简称：</a:t>
            </a:r>
            <a:r>
              <a:rPr lang="en-US" dirty="0"/>
              <a:t>50ETF</a:t>
            </a:r>
            <a:r>
              <a:rPr lang="zh-CN" altLang="en-US" dirty="0"/>
              <a:t>购</a:t>
            </a:r>
            <a:r>
              <a:rPr lang="en-US" dirty="0"/>
              <a:t>1</a:t>
            </a:r>
            <a:r>
              <a:rPr lang="zh-CN" altLang="en-US" dirty="0"/>
              <a:t>月</a:t>
            </a:r>
            <a:r>
              <a:rPr lang="en-US" dirty="0"/>
              <a:t>2500</a:t>
            </a:r>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30</a:t>
            </a:fld>
            <a:endParaRPr lang="zh-CN" altLang="en-US" dirty="0"/>
          </a:p>
        </p:txBody>
      </p:sp>
    </p:spTree>
    <p:extLst>
      <p:ext uri="{BB962C8B-B14F-4D97-AF65-F5344CB8AC3E}">
        <p14:creationId xmlns:p14="http://schemas.microsoft.com/office/powerpoint/2010/main" val="9655727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头寸限额和执行</a:t>
            </a:r>
            <a:r>
              <a:rPr lang="zh-CN" altLang="en-US" dirty="0" smtClean="0"/>
              <a:t>限额（课后阅读）</a:t>
            </a:r>
            <a:endParaRPr lang="zh-CN" altLang="en-US" dirty="0"/>
          </a:p>
        </p:txBody>
      </p:sp>
      <p:sp>
        <p:nvSpPr>
          <p:cNvPr id="3" name="内容占位符 2"/>
          <p:cNvSpPr>
            <a:spLocks noGrp="1"/>
          </p:cNvSpPr>
          <p:nvPr>
            <p:ph idx="1"/>
          </p:nvPr>
        </p:nvSpPr>
        <p:spPr>
          <a:xfrm>
            <a:off x="539552" y="1340768"/>
            <a:ext cx="8229600" cy="4530725"/>
          </a:xfrm>
        </p:spPr>
        <p:txBody>
          <a:bodyPr>
            <a:normAutofit fontScale="92500"/>
          </a:bodyPr>
          <a:lstStyle/>
          <a:p>
            <a:r>
              <a:rPr lang="zh-CN" altLang="en-US" dirty="0"/>
              <a:t>头寸限额（</a:t>
            </a:r>
            <a:r>
              <a:rPr lang="en-US" altLang="zh-CN" dirty="0"/>
              <a:t>Position Limit</a:t>
            </a:r>
            <a:r>
              <a:rPr lang="zh-CN" altLang="en-US" dirty="0"/>
              <a:t>）：每个投资者在市场的一方所能持有的头寸总额</a:t>
            </a:r>
          </a:p>
          <a:p>
            <a:pPr lvl="1"/>
            <a:r>
              <a:rPr lang="zh-CN" altLang="en-US" dirty="0"/>
              <a:t>看涨多头</a:t>
            </a:r>
            <a:r>
              <a:rPr lang="en-US" altLang="zh-CN" dirty="0"/>
              <a:t>/</a:t>
            </a:r>
            <a:r>
              <a:rPr lang="zh-CN" altLang="en-US" dirty="0"/>
              <a:t>看跌空头</a:t>
            </a:r>
          </a:p>
          <a:p>
            <a:pPr lvl="1"/>
            <a:r>
              <a:rPr lang="zh-CN" altLang="en-US" dirty="0"/>
              <a:t>看涨空头</a:t>
            </a:r>
            <a:r>
              <a:rPr lang="en-US" altLang="zh-CN" dirty="0"/>
              <a:t>/</a:t>
            </a:r>
            <a:r>
              <a:rPr lang="zh-CN" altLang="en-US" dirty="0"/>
              <a:t>看跌多头</a:t>
            </a:r>
          </a:p>
          <a:p>
            <a:r>
              <a:rPr lang="zh-CN" altLang="en-US" dirty="0"/>
              <a:t>执行限额（ </a:t>
            </a:r>
            <a:r>
              <a:rPr lang="en-US" altLang="zh-CN" dirty="0"/>
              <a:t>Exercise Limit </a:t>
            </a:r>
            <a:r>
              <a:rPr lang="zh-CN" altLang="en-US" dirty="0"/>
              <a:t>）：一个期权买方在规定的一段时间内所能执行的期权合约的最大限额</a:t>
            </a:r>
          </a:p>
          <a:p>
            <a:r>
              <a:rPr lang="zh-CN" altLang="en-US" dirty="0"/>
              <a:t>计算标准：合约数量</a:t>
            </a:r>
            <a:r>
              <a:rPr lang="en-US" altLang="zh-CN" dirty="0"/>
              <a:t>/</a:t>
            </a:r>
            <a:r>
              <a:rPr lang="zh-CN" altLang="en-US" dirty="0"/>
              <a:t>合约总金额</a:t>
            </a:r>
          </a:p>
          <a:p>
            <a:r>
              <a:rPr lang="zh-CN" altLang="en-US" dirty="0"/>
              <a:t>有些交易所规定期货期权中期权头寸与相应的期货头寸合并计算</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31</a:t>
            </a:fld>
            <a:endParaRPr lang="en-US" altLang="zh-CN">
              <a:solidFill>
                <a:srgbClr val="000000"/>
              </a:solidFill>
            </a:endParaRPr>
          </a:p>
        </p:txBody>
      </p:sp>
    </p:spTree>
    <p:extLst>
      <p:ext uri="{BB962C8B-B14F-4D97-AF65-F5344CB8AC3E}">
        <p14:creationId xmlns:p14="http://schemas.microsoft.com/office/powerpoint/2010/main" val="4264323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332656"/>
            <a:ext cx="8856984" cy="846931"/>
          </a:xfrm>
        </p:spPr>
        <p:txBody>
          <a:bodyPr/>
          <a:lstStyle/>
          <a:p>
            <a:r>
              <a:rPr lang="zh-CN" altLang="en-US" sz="4000" dirty="0"/>
              <a:t>上证</a:t>
            </a:r>
            <a:r>
              <a:rPr lang="en-US" altLang="zh-CN" sz="4000" dirty="0"/>
              <a:t>50ETF</a:t>
            </a:r>
            <a:r>
              <a:rPr lang="zh-CN" altLang="en-US" sz="4000" dirty="0"/>
              <a:t>期权持仓</a:t>
            </a:r>
            <a:r>
              <a:rPr lang="zh-CN" altLang="en-US" sz="4000" dirty="0" smtClean="0"/>
              <a:t>限额（课后阅读）</a:t>
            </a:r>
            <a:endParaRPr lang="en-US" sz="4000" dirty="0"/>
          </a:p>
        </p:txBody>
      </p:sp>
      <p:sp>
        <p:nvSpPr>
          <p:cNvPr id="3" name="内容占位符 2"/>
          <p:cNvSpPr>
            <a:spLocks noGrp="1"/>
          </p:cNvSpPr>
          <p:nvPr>
            <p:ph idx="1"/>
          </p:nvPr>
        </p:nvSpPr>
        <p:spPr/>
        <p:txBody>
          <a:bodyPr>
            <a:normAutofit fontScale="77500" lnSpcReduction="20000"/>
          </a:bodyPr>
          <a:lstStyle/>
          <a:p>
            <a:pPr lvl="0"/>
            <a:r>
              <a:rPr lang="zh-CN" altLang="en-US" dirty="0"/>
              <a:t>新开立合约账户的投资者，权利仓持仓限额为</a:t>
            </a:r>
            <a:r>
              <a:rPr lang="en-US" dirty="0"/>
              <a:t>20</a:t>
            </a:r>
            <a:r>
              <a:rPr lang="zh-CN" altLang="en-US" dirty="0"/>
              <a:t>张，总持仓限额为</a:t>
            </a:r>
            <a:r>
              <a:rPr lang="en-US" dirty="0"/>
              <a:t>50</a:t>
            </a:r>
            <a:r>
              <a:rPr lang="zh-CN" altLang="en-US" dirty="0"/>
              <a:t>张，单日买入开仓限额为</a:t>
            </a:r>
            <a:r>
              <a:rPr lang="en-US" dirty="0"/>
              <a:t>100</a:t>
            </a:r>
            <a:r>
              <a:rPr lang="zh-CN" altLang="en-US" dirty="0"/>
              <a:t>张。</a:t>
            </a:r>
            <a:endParaRPr lang="en-US" dirty="0"/>
          </a:p>
          <a:p>
            <a:pPr lvl="0"/>
            <a:r>
              <a:rPr lang="zh-CN" altLang="en-US" dirty="0"/>
              <a:t>合约账户开立满</a:t>
            </a:r>
            <a:r>
              <a:rPr lang="en-US" dirty="0"/>
              <a:t>1</a:t>
            </a:r>
            <a:r>
              <a:rPr lang="zh-CN" altLang="en-US" dirty="0"/>
              <a:t>个月且期权合约成交量达到</a:t>
            </a:r>
            <a:r>
              <a:rPr lang="en-US" dirty="0"/>
              <a:t>100</a:t>
            </a:r>
            <a:r>
              <a:rPr lang="zh-CN" altLang="en-US" dirty="0"/>
              <a:t>张的投资者，权利仓持仓限额为</a:t>
            </a:r>
            <a:r>
              <a:rPr lang="en-US" dirty="0"/>
              <a:t>1000</a:t>
            </a:r>
            <a:r>
              <a:rPr lang="zh-CN" altLang="en-US" dirty="0"/>
              <a:t>张。对于经评估认为风险承受能力较强且具备三级交易权限的客户，期权经营机构可以适当缩短其合约账户开立时限要求。</a:t>
            </a:r>
            <a:endParaRPr lang="en-US" dirty="0"/>
          </a:p>
          <a:p>
            <a:pPr lvl="0"/>
            <a:r>
              <a:rPr lang="zh-CN" altLang="en-US" dirty="0"/>
              <a:t>对于经评估认为风险承受能力较强、期权合约成交量达到</a:t>
            </a:r>
            <a:r>
              <a:rPr lang="en-US" dirty="0"/>
              <a:t>500</a:t>
            </a:r>
            <a:r>
              <a:rPr lang="zh-CN" altLang="en-US" dirty="0"/>
              <a:t>张且在期权经营机构托管的自有资产余额超过</a:t>
            </a:r>
            <a:r>
              <a:rPr lang="en-US" dirty="0"/>
              <a:t>100</a:t>
            </a:r>
            <a:r>
              <a:rPr lang="zh-CN" altLang="en-US" dirty="0"/>
              <a:t>万的客户，可以提高其权利仓持仓限额至不超过</a:t>
            </a:r>
            <a:r>
              <a:rPr lang="en-US" dirty="0"/>
              <a:t>2000</a:t>
            </a:r>
            <a:r>
              <a:rPr lang="zh-CN" altLang="en-US" dirty="0"/>
              <a:t>张；</a:t>
            </a:r>
            <a:endParaRPr lang="en-US" dirty="0"/>
          </a:p>
          <a:p>
            <a:pPr lvl="0"/>
            <a:r>
              <a:rPr lang="zh-CN" altLang="en-US" dirty="0"/>
              <a:t>对于经评估认为风险承受能力较强、期权合约成交量达到</a:t>
            </a:r>
            <a:r>
              <a:rPr lang="en-US" dirty="0"/>
              <a:t>1000</a:t>
            </a:r>
            <a:r>
              <a:rPr lang="zh-CN" altLang="en-US" dirty="0"/>
              <a:t>张且在期权经营机构托管的自有资产余额超过</a:t>
            </a:r>
            <a:r>
              <a:rPr lang="en-US" dirty="0"/>
              <a:t>500</a:t>
            </a:r>
            <a:r>
              <a:rPr lang="zh-CN" altLang="en-US" dirty="0"/>
              <a:t>万的客户，可以提高其权利仓持仓限额至不超过</a:t>
            </a:r>
            <a:r>
              <a:rPr lang="en-US" dirty="0"/>
              <a:t>5000</a:t>
            </a:r>
            <a:r>
              <a:rPr lang="zh-CN" altLang="en-US" dirty="0"/>
              <a:t>张。</a:t>
            </a:r>
            <a:endParaRPr lang="en-US" dirty="0"/>
          </a:p>
          <a:p>
            <a:pPr lvl="0"/>
            <a:r>
              <a:rPr lang="zh-CN" altLang="en-US" dirty="0"/>
              <a:t>总持仓限额为权利仓持仓限额的</a:t>
            </a:r>
            <a:r>
              <a:rPr lang="en-US" dirty="0"/>
              <a:t>2</a:t>
            </a:r>
            <a:r>
              <a:rPr lang="zh-CN" altLang="en-US" dirty="0"/>
              <a:t>倍</a:t>
            </a:r>
            <a:endParaRPr lang="en-US" altLang="zh-CN" dirty="0"/>
          </a:p>
          <a:p>
            <a:pPr lvl="0"/>
            <a:r>
              <a:rPr lang="zh-CN" altLang="en-US" dirty="0"/>
              <a:t>单日买入开仓限额为总持仓限额的</a:t>
            </a:r>
            <a:r>
              <a:rPr lang="en-US" altLang="zh-CN" dirty="0"/>
              <a:t>2</a:t>
            </a:r>
            <a:r>
              <a:rPr lang="zh-CN" altLang="en-US" dirty="0"/>
              <a:t>倍，最大不超过</a:t>
            </a:r>
            <a:r>
              <a:rPr lang="en-US" altLang="zh-CN" dirty="0"/>
              <a:t>1</a:t>
            </a:r>
            <a:r>
              <a:rPr lang="zh-CN" altLang="en-US" dirty="0"/>
              <a:t>万张。</a:t>
            </a:r>
            <a:endParaRPr 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32</a:t>
            </a:fld>
            <a:endParaRPr lang="zh-CN" altLang="en-US" dirty="0"/>
          </a:p>
        </p:txBody>
      </p:sp>
    </p:spTree>
    <p:extLst>
      <p:ext uri="{BB962C8B-B14F-4D97-AF65-F5344CB8AC3E}">
        <p14:creationId xmlns:p14="http://schemas.microsoft.com/office/powerpoint/2010/main" val="23042141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买卖指令</a:t>
            </a:r>
          </a:p>
        </p:txBody>
      </p:sp>
      <p:sp>
        <p:nvSpPr>
          <p:cNvPr id="3" name="内容占位符 2"/>
          <p:cNvSpPr>
            <a:spLocks noGrp="1"/>
          </p:cNvSpPr>
          <p:nvPr>
            <p:ph idx="1"/>
          </p:nvPr>
        </p:nvSpPr>
        <p:spPr>
          <a:xfrm>
            <a:off x="467544" y="980728"/>
            <a:ext cx="8640960" cy="5472608"/>
          </a:xfrm>
        </p:spPr>
        <p:txBody>
          <a:bodyPr/>
          <a:lstStyle/>
          <a:p>
            <a:pPr marL="0" indent="0">
              <a:buNone/>
            </a:pPr>
            <a:endParaRPr lang="en-US" altLang="zh-CN" dirty="0"/>
          </a:p>
          <a:p>
            <a:pPr>
              <a:buFont typeface="Wingdings" panose="05000000000000000000" pitchFamily="2" charset="2"/>
              <a:buChar char="Ø"/>
            </a:pPr>
            <a:r>
              <a:rPr lang="zh-CN" altLang="en-US" sz="2800" dirty="0" smtClean="0"/>
              <a:t>买入开仓</a:t>
            </a:r>
            <a:r>
              <a:rPr lang="zh-CN" altLang="en-US" sz="2800" dirty="0"/>
              <a:t>，即买入一个期权，建立一个新头寸</a:t>
            </a:r>
          </a:p>
          <a:p>
            <a:pPr>
              <a:buFont typeface="Wingdings" panose="05000000000000000000" pitchFamily="2" charset="2"/>
              <a:buChar char="Ø"/>
            </a:pPr>
            <a:r>
              <a:rPr lang="zh-CN" altLang="en-US" sz="2800" dirty="0"/>
              <a:t>卖</a:t>
            </a:r>
            <a:r>
              <a:rPr lang="zh-CN" altLang="en-US" sz="2800" dirty="0" smtClean="0"/>
              <a:t>出开仓</a:t>
            </a:r>
            <a:r>
              <a:rPr lang="zh-CN" altLang="en-US" sz="2800" dirty="0"/>
              <a:t>，即卖出一个期权，建立一个新头寸</a:t>
            </a:r>
          </a:p>
          <a:p>
            <a:pPr>
              <a:buFont typeface="Wingdings" panose="05000000000000000000" pitchFamily="2" charset="2"/>
              <a:buChar char="Ø"/>
            </a:pPr>
            <a:r>
              <a:rPr lang="zh-CN" altLang="en-US" sz="2800" dirty="0"/>
              <a:t>买入平仓，即买入一个期权，对冲原有的空头头寸</a:t>
            </a:r>
          </a:p>
          <a:p>
            <a:pPr>
              <a:buFont typeface="Wingdings" panose="05000000000000000000" pitchFamily="2" charset="2"/>
              <a:buChar char="Ø"/>
            </a:pPr>
            <a:r>
              <a:rPr lang="zh-CN" altLang="en-US" sz="2800" dirty="0"/>
              <a:t>卖出平仓，即卖出一个期权，对冲原有的多头头寸</a:t>
            </a:r>
          </a:p>
          <a:p>
            <a:pPr>
              <a:buFont typeface="Wingdings" panose="05000000000000000000" pitchFamily="2" charset="2"/>
              <a:buChar char="Ø"/>
            </a:pPr>
            <a:r>
              <a:rPr lang="zh-CN" altLang="en-US" sz="2800" dirty="0"/>
              <a:t>备兑开仓，是指投资者在持有足额标的证券的基础上</a:t>
            </a:r>
            <a:r>
              <a:rPr lang="en-US" altLang="zh-CN" sz="2800" dirty="0"/>
              <a:t>,</a:t>
            </a:r>
            <a:r>
              <a:rPr lang="zh-CN" altLang="en-US" sz="2800" dirty="0"/>
              <a:t>卖出相应数量的认购期权合约</a:t>
            </a:r>
          </a:p>
          <a:p>
            <a:pPr>
              <a:buFont typeface="Wingdings" panose="05000000000000000000" pitchFamily="2" charset="2"/>
              <a:buChar char="Ø"/>
            </a:pPr>
            <a:r>
              <a:rPr lang="zh-CN" altLang="en-US" sz="2800" dirty="0"/>
              <a:t>备兑平仓，是投资者持有备兑持仓头寸时，申请买入相应期权将备兑头寸平仓的指令</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33</a:t>
            </a:fld>
            <a:endParaRPr lang="en-US" altLang="zh-CN">
              <a:solidFill>
                <a:srgbClr val="000000"/>
              </a:solidFill>
            </a:endParaRPr>
          </a:p>
        </p:txBody>
      </p:sp>
    </p:spTree>
    <p:extLst>
      <p:ext uri="{BB962C8B-B14F-4D97-AF65-F5344CB8AC3E}">
        <p14:creationId xmlns:p14="http://schemas.microsoft.com/office/powerpoint/2010/main" val="7743813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委托指令：上交</a:t>
            </a:r>
            <a:r>
              <a:rPr lang="zh-CN" altLang="en-US" dirty="0" smtClean="0"/>
              <a:t>所（课后阅读）</a:t>
            </a:r>
            <a:endParaRPr lang="zh-CN" altLang="en-US" dirty="0"/>
          </a:p>
        </p:txBody>
      </p:sp>
      <p:sp>
        <p:nvSpPr>
          <p:cNvPr id="3" name="内容占位符 2"/>
          <p:cNvSpPr>
            <a:spLocks noGrp="1"/>
          </p:cNvSpPr>
          <p:nvPr>
            <p:ph idx="1"/>
          </p:nvPr>
        </p:nvSpPr>
        <p:spPr/>
        <p:txBody>
          <a:bodyPr/>
          <a:lstStyle/>
          <a:p>
            <a:r>
              <a:rPr lang="zh-CN" altLang="en-US" sz="2000" dirty="0"/>
              <a:t>普通限价申报（限价</a:t>
            </a:r>
            <a:r>
              <a:rPr lang="en-US" altLang="zh-CN" sz="2000" dirty="0"/>
              <a:t>GFD</a:t>
            </a:r>
            <a:r>
              <a:rPr lang="zh-CN" altLang="en-US" sz="2000" dirty="0"/>
              <a:t>）；投资者可设定价格，在买入时成交价格不超过该价格，卖出时成交价不低于该价格，限价订单当日有效，未成交部分可以撤销。</a:t>
            </a:r>
          </a:p>
          <a:p>
            <a:r>
              <a:rPr lang="zh-CN" altLang="en-US" sz="2000" dirty="0"/>
              <a:t> 市价剩余转限价申报（市价剩余转限价</a:t>
            </a:r>
            <a:r>
              <a:rPr lang="en-US" altLang="zh-CN" sz="2000" dirty="0"/>
              <a:t>GFD</a:t>
            </a:r>
            <a:r>
              <a:rPr lang="zh-CN" altLang="en-US" sz="2000" dirty="0"/>
              <a:t>）；投资者无须设定价格，仅按照当时市场上可执行的最优报价成交（最优价为买一价或卖一价），市价订单未成交部分转为限价订单（按照成交价格申报）。</a:t>
            </a:r>
          </a:p>
          <a:p>
            <a:r>
              <a:rPr lang="zh-CN" altLang="en-US" sz="2000" dirty="0"/>
              <a:t> 市价剩余撤销申报（市价</a:t>
            </a:r>
            <a:r>
              <a:rPr lang="en-US" altLang="zh-CN" sz="2000" dirty="0"/>
              <a:t>IOC</a:t>
            </a:r>
            <a:r>
              <a:rPr lang="zh-CN" altLang="en-US" sz="2000" dirty="0"/>
              <a:t>）；投资者无须设定价格，仅按照当时市场上可执行的最优报价成交（最优价为买一价或卖一价），市价订单未成交部分自动撤单。</a:t>
            </a:r>
          </a:p>
          <a:p>
            <a:r>
              <a:rPr lang="zh-CN" altLang="en-US" sz="2000" dirty="0"/>
              <a:t> 全额即时限价申报（限价</a:t>
            </a:r>
            <a:r>
              <a:rPr lang="en-US" altLang="zh-CN" sz="2000" dirty="0"/>
              <a:t>FOK</a:t>
            </a:r>
            <a:r>
              <a:rPr lang="zh-CN" altLang="en-US" sz="2000" dirty="0"/>
              <a:t>）；立即全部成交否则自动撤销订单，限价申报（即须设定价格）。</a:t>
            </a:r>
          </a:p>
          <a:p>
            <a:r>
              <a:rPr lang="zh-CN" altLang="en-US" sz="2000" dirty="0"/>
              <a:t> 全额即时市价申报（市价</a:t>
            </a:r>
            <a:r>
              <a:rPr lang="en-US" altLang="zh-CN" sz="2000" dirty="0"/>
              <a:t>FOK</a:t>
            </a:r>
            <a:r>
              <a:rPr lang="zh-CN" altLang="en-US" sz="2000" dirty="0"/>
              <a:t>）；立即全部成交否则自动撤销订单，市价申报（即无须设定价格）。</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34</a:t>
            </a:fld>
            <a:endParaRPr lang="zh-CN" altLang="en-US" dirty="0"/>
          </a:p>
        </p:txBody>
      </p:sp>
    </p:spTree>
    <p:extLst>
      <p:ext uri="{BB962C8B-B14F-4D97-AF65-F5344CB8AC3E}">
        <p14:creationId xmlns:p14="http://schemas.microsoft.com/office/powerpoint/2010/main" val="11484480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涨跌停制度：上交</a:t>
            </a:r>
            <a:r>
              <a:rPr lang="zh-CN" altLang="en-US" dirty="0" smtClean="0"/>
              <a:t>所（课后阅读）</a:t>
            </a:r>
            <a:endParaRPr lang="zh-CN" altLang="en-US" dirty="0"/>
          </a:p>
        </p:txBody>
      </p:sp>
      <p:sp>
        <p:nvSpPr>
          <p:cNvPr id="3" name="内容占位符 2"/>
          <p:cNvSpPr>
            <a:spLocks noGrp="1"/>
          </p:cNvSpPr>
          <p:nvPr>
            <p:ph idx="1"/>
          </p:nvPr>
        </p:nvSpPr>
        <p:spPr/>
        <p:txBody>
          <a:bodyPr/>
          <a:lstStyle/>
          <a:p>
            <a:pPr marL="0" indent="0">
              <a:buNone/>
            </a:pPr>
            <a:endParaRPr lang="zh-CN" altLang="zh-CN" sz="2400" dirty="0"/>
          </a:p>
          <a:p>
            <a:r>
              <a:rPr lang="en-US" altLang="zh-CN" sz="2400" dirty="0"/>
              <a:t> </a:t>
            </a:r>
            <a:r>
              <a:rPr lang="zh-CN" altLang="zh-CN" sz="2400" dirty="0"/>
              <a:t>合约涨跌停价格</a:t>
            </a:r>
            <a:r>
              <a:rPr lang="en-US" altLang="zh-CN" sz="2400" dirty="0"/>
              <a:t>=</a:t>
            </a:r>
            <a:r>
              <a:rPr lang="zh-CN" altLang="zh-CN" sz="2400" dirty="0"/>
              <a:t>合约前结算价格±最大涨跌幅</a:t>
            </a:r>
          </a:p>
          <a:p>
            <a:r>
              <a:rPr lang="en-US" altLang="zh-CN" sz="2400" dirty="0"/>
              <a:t> </a:t>
            </a:r>
            <a:r>
              <a:rPr lang="zh-CN" altLang="zh-CN" sz="2400" dirty="0"/>
              <a:t>认购期权最大涨幅</a:t>
            </a:r>
            <a:r>
              <a:rPr lang="en-US" altLang="zh-CN" sz="2400" dirty="0"/>
              <a:t>=</a:t>
            </a:r>
          </a:p>
          <a:p>
            <a:endParaRPr lang="en-US" altLang="zh-CN" sz="2400" dirty="0"/>
          </a:p>
          <a:p>
            <a:pPr marL="0" indent="0">
              <a:buNone/>
            </a:pPr>
            <a:endParaRPr lang="en-US" altLang="zh-CN" sz="2400" dirty="0"/>
          </a:p>
          <a:p>
            <a:r>
              <a:rPr lang="zh-CN" altLang="zh-CN" sz="2400" dirty="0"/>
              <a:t>认购期权最大跌幅</a:t>
            </a:r>
            <a:r>
              <a:rPr lang="en-US" altLang="zh-CN" sz="2400" dirty="0"/>
              <a:t>=</a:t>
            </a:r>
            <a:r>
              <a:rPr lang="zh-CN" altLang="zh-CN" sz="2400" dirty="0"/>
              <a:t>合约标的前收盘价×</a:t>
            </a:r>
            <a:r>
              <a:rPr lang="en-US" altLang="zh-CN" sz="2400" dirty="0"/>
              <a:t>10</a:t>
            </a:r>
            <a:r>
              <a:rPr lang="zh-CN" altLang="zh-CN" sz="2400" dirty="0"/>
              <a:t>％</a:t>
            </a:r>
          </a:p>
          <a:p>
            <a:pPr marL="0" indent="0">
              <a:buNone/>
            </a:pPr>
            <a:endParaRPr lang="en-US" altLang="zh-CN" sz="2400" dirty="0"/>
          </a:p>
          <a:p>
            <a:r>
              <a:rPr lang="zh-CN" altLang="zh-CN" sz="2400" dirty="0"/>
              <a:t>认沽期权最大涨幅</a:t>
            </a:r>
            <a:r>
              <a:rPr lang="en-US" altLang="zh-CN" sz="2400" dirty="0"/>
              <a:t>=</a:t>
            </a:r>
          </a:p>
          <a:p>
            <a:endParaRPr lang="zh-CN" altLang="zh-CN" sz="2400" dirty="0"/>
          </a:p>
          <a:p>
            <a:pPr marL="0" indent="0">
              <a:buNone/>
            </a:pPr>
            <a:endParaRPr lang="en-US" altLang="zh-CN" sz="2400" dirty="0"/>
          </a:p>
          <a:p>
            <a:r>
              <a:rPr lang="zh-CN" altLang="zh-CN" sz="2400" dirty="0"/>
              <a:t>认沽期权最大跌幅</a:t>
            </a:r>
            <a:r>
              <a:rPr lang="en-US" altLang="zh-CN" sz="2400" dirty="0"/>
              <a:t>=</a:t>
            </a:r>
            <a:r>
              <a:rPr lang="zh-CN" altLang="zh-CN" sz="2400" dirty="0"/>
              <a:t>合约标的前收盘价×</a:t>
            </a:r>
            <a:r>
              <a:rPr lang="en-US" altLang="zh-CN" sz="2400" dirty="0"/>
              <a:t>10</a:t>
            </a:r>
            <a:r>
              <a:rPr lang="zh-CN" altLang="zh-CN" sz="2400" dirty="0"/>
              <a:t>％</a:t>
            </a:r>
          </a:p>
          <a:p>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35</a:t>
            </a:fld>
            <a:endParaRPr lang="zh-CN" altLang="en-US" dirty="0"/>
          </a:p>
        </p:txBody>
      </p:sp>
      <p:graphicFrame>
        <p:nvGraphicFramePr>
          <p:cNvPr id="5" name="对象 4"/>
          <p:cNvGraphicFramePr>
            <a:graphicFrameLocks noChangeAspect="1"/>
          </p:cNvGraphicFramePr>
          <p:nvPr>
            <p:extLst>
              <p:ext uri="{D42A27DB-BD31-4B8C-83A1-F6EECF244321}">
                <p14:modId xmlns:p14="http://schemas.microsoft.com/office/powerpoint/2010/main" val="3514245996"/>
              </p:ext>
            </p:extLst>
          </p:nvPr>
        </p:nvGraphicFramePr>
        <p:xfrm>
          <a:off x="755576" y="2924944"/>
          <a:ext cx="7361237" cy="434975"/>
        </p:xfrm>
        <a:graphic>
          <a:graphicData uri="http://schemas.openxmlformats.org/presentationml/2006/ole">
            <mc:AlternateContent xmlns:mc="http://schemas.openxmlformats.org/markup-compatibility/2006">
              <mc:Choice xmlns:v="urn:schemas-microsoft-com:vml" Requires="v">
                <p:oleObj spid="_x0000_s5149" name="Equation" r:id="rId4" imgW="5587920" imgH="330120" progId="Equation.DSMT4">
                  <p:embed/>
                </p:oleObj>
              </mc:Choice>
              <mc:Fallback>
                <p:oleObj name="Equation" r:id="rId4" imgW="5587920" imgH="330120" progId="Equation.DSMT4">
                  <p:embed/>
                  <p:pic>
                    <p:nvPicPr>
                      <p:cNvPr id="0" name=""/>
                      <p:cNvPicPr/>
                      <p:nvPr/>
                    </p:nvPicPr>
                    <p:blipFill>
                      <a:blip r:embed="rId5"/>
                      <a:stretch>
                        <a:fillRect/>
                      </a:stretch>
                    </p:blipFill>
                    <p:spPr>
                      <a:xfrm>
                        <a:off x="755576" y="2924944"/>
                        <a:ext cx="7361237" cy="434975"/>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452641121"/>
              </p:ext>
            </p:extLst>
          </p:nvPr>
        </p:nvGraphicFramePr>
        <p:xfrm>
          <a:off x="827584" y="5229200"/>
          <a:ext cx="7323106" cy="471289"/>
        </p:xfrm>
        <a:graphic>
          <a:graphicData uri="http://schemas.openxmlformats.org/presentationml/2006/ole">
            <mc:AlternateContent xmlns:mc="http://schemas.openxmlformats.org/markup-compatibility/2006">
              <mc:Choice xmlns:v="urn:schemas-microsoft-com:vml" Requires="v">
                <p:oleObj spid="_x0000_s5150" name="Equation" r:id="rId6" imgW="5130720" imgH="330120" progId="Equation.DSMT4">
                  <p:embed/>
                </p:oleObj>
              </mc:Choice>
              <mc:Fallback>
                <p:oleObj name="Equation" r:id="rId6" imgW="5130720" imgH="330120" progId="Equation.DSMT4">
                  <p:embed/>
                  <p:pic>
                    <p:nvPicPr>
                      <p:cNvPr id="0" name=""/>
                      <p:cNvPicPr/>
                      <p:nvPr/>
                    </p:nvPicPr>
                    <p:blipFill>
                      <a:blip r:embed="rId7"/>
                      <a:stretch>
                        <a:fillRect/>
                      </a:stretch>
                    </p:blipFill>
                    <p:spPr>
                      <a:xfrm>
                        <a:off x="827584" y="5229200"/>
                        <a:ext cx="7323106" cy="471289"/>
                      </a:xfrm>
                      <a:prstGeom prst="rect">
                        <a:avLst/>
                      </a:prstGeom>
                    </p:spPr>
                  </p:pic>
                </p:oleObj>
              </mc:Fallback>
            </mc:AlternateContent>
          </a:graphicData>
        </a:graphic>
      </p:graphicFrame>
    </p:spTree>
    <p:extLst>
      <p:ext uri="{BB962C8B-B14F-4D97-AF65-F5344CB8AC3E}">
        <p14:creationId xmlns:p14="http://schemas.microsoft.com/office/powerpoint/2010/main" val="36165338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熔断机制：上交所</a:t>
            </a:r>
          </a:p>
        </p:txBody>
      </p:sp>
      <p:sp>
        <p:nvSpPr>
          <p:cNvPr id="3" name="内容占位符 2"/>
          <p:cNvSpPr>
            <a:spLocks noGrp="1"/>
          </p:cNvSpPr>
          <p:nvPr>
            <p:ph idx="1"/>
          </p:nvPr>
        </p:nvSpPr>
        <p:spPr/>
        <p:txBody>
          <a:bodyPr/>
          <a:lstStyle/>
          <a:p>
            <a:r>
              <a:rPr lang="zh-CN" altLang="zh-CN" dirty="0"/>
              <a:t>连续竞价交易期间，合约盘中交易价格较最近参考价格</a:t>
            </a:r>
            <a:r>
              <a:rPr lang="zh-CN" altLang="en-US" dirty="0"/>
              <a:t>（</a:t>
            </a:r>
            <a:r>
              <a:rPr lang="zh-CN" altLang="zh-CN" dirty="0"/>
              <a:t>指期权合约在最近一次集合竞价阶段产生的成交价格</a:t>
            </a:r>
            <a:r>
              <a:rPr lang="zh-CN" altLang="en-US" dirty="0"/>
              <a:t>）</a:t>
            </a:r>
            <a:r>
              <a:rPr lang="zh-CN" altLang="zh-CN" dirty="0"/>
              <a:t>上涨、下跌达到或者超过</a:t>
            </a:r>
            <a:r>
              <a:rPr lang="en-US" altLang="zh-CN" dirty="0"/>
              <a:t>50%</a:t>
            </a:r>
            <a:r>
              <a:rPr lang="zh-CN" altLang="zh-CN" dirty="0"/>
              <a:t>，且价格涨跌绝对值达到或者超过该合约最小报价单位</a:t>
            </a:r>
            <a:r>
              <a:rPr lang="en-US" altLang="zh-CN" dirty="0"/>
              <a:t>5</a:t>
            </a:r>
            <a:r>
              <a:rPr lang="zh-CN" altLang="zh-CN" dirty="0"/>
              <a:t>倍的，该合约进入</a:t>
            </a:r>
            <a:r>
              <a:rPr lang="en-US" altLang="zh-CN" dirty="0"/>
              <a:t>3</a:t>
            </a:r>
            <a:r>
              <a:rPr lang="zh-CN" altLang="zh-CN" dirty="0"/>
              <a:t>分钟的集合竞价交易阶段。集合竞价交易结束后，合约继续进行连续竞价交易。</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36</a:t>
            </a:fld>
            <a:endParaRPr lang="zh-CN" altLang="en-US" dirty="0"/>
          </a:p>
        </p:txBody>
      </p:sp>
    </p:spTree>
    <p:extLst>
      <p:ext uri="{BB962C8B-B14F-4D97-AF65-F5344CB8AC3E}">
        <p14:creationId xmlns:p14="http://schemas.microsoft.com/office/powerpoint/2010/main" val="18381250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竞价与成交（</a:t>
            </a:r>
            <a:r>
              <a:rPr lang="zh-CN" altLang="en-US" dirty="0" smtClean="0"/>
              <a:t>课后阅读）</a:t>
            </a:r>
            <a:endParaRPr lang="en-US" dirty="0"/>
          </a:p>
        </p:txBody>
      </p:sp>
      <p:sp>
        <p:nvSpPr>
          <p:cNvPr id="3" name="内容占位符 2"/>
          <p:cNvSpPr>
            <a:spLocks noGrp="1"/>
          </p:cNvSpPr>
          <p:nvPr>
            <p:ph idx="1"/>
          </p:nvPr>
        </p:nvSpPr>
        <p:spPr/>
        <p:txBody>
          <a:bodyPr/>
          <a:lstStyle/>
          <a:p>
            <a:r>
              <a:rPr lang="zh-CN" altLang="en-US" dirty="0"/>
              <a:t>集合竞价：</a:t>
            </a:r>
            <a:r>
              <a:rPr lang="en-US" altLang="zh-CN" dirty="0"/>
              <a:t>9:15-9:25/14:57-15:00/</a:t>
            </a:r>
            <a:r>
              <a:rPr lang="zh-CN" altLang="en-US" dirty="0"/>
              <a:t>熔断</a:t>
            </a:r>
            <a:endParaRPr lang="en-US" altLang="zh-CN" dirty="0"/>
          </a:p>
          <a:p>
            <a:r>
              <a:rPr lang="zh-CN" altLang="en-US" dirty="0"/>
              <a:t>连续竞价：</a:t>
            </a:r>
            <a:r>
              <a:rPr lang="en-US" altLang="zh-CN" dirty="0"/>
              <a:t>9:30-11:30/13:00-14:57</a:t>
            </a:r>
            <a:endParaRPr 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37</a:t>
            </a:fld>
            <a:endParaRPr lang="zh-CN" altLang="en-US" dirty="0"/>
          </a:p>
        </p:txBody>
      </p:sp>
    </p:spTree>
    <p:extLst>
      <p:ext uri="{BB962C8B-B14F-4D97-AF65-F5344CB8AC3E}">
        <p14:creationId xmlns:p14="http://schemas.microsoft.com/office/powerpoint/2010/main" val="3198677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保证金制度</a:t>
            </a:r>
          </a:p>
        </p:txBody>
      </p:sp>
      <p:sp>
        <p:nvSpPr>
          <p:cNvPr id="3" name="内容占位符 2"/>
          <p:cNvSpPr>
            <a:spLocks noGrp="1"/>
          </p:cNvSpPr>
          <p:nvPr>
            <p:ph idx="1"/>
          </p:nvPr>
        </p:nvSpPr>
        <p:spPr/>
        <p:txBody>
          <a:bodyPr>
            <a:normAutofit/>
          </a:bodyPr>
          <a:lstStyle/>
          <a:p>
            <a:pPr marL="0" indent="0">
              <a:buNone/>
            </a:pPr>
            <a:endParaRPr lang="en-US" altLang="zh-CN" dirty="0"/>
          </a:p>
          <a:p>
            <a:r>
              <a:rPr lang="zh-CN" altLang="en-US" dirty="0"/>
              <a:t>期权多头在</a:t>
            </a:r>
            <a:r>
              <a:rPr lang="zh-CN" altLang="en-US" dirty="0" smtClean="0"/>
              <a:t>交易</a:t>
            </a:r>
            <a:r>
              <a:rPr lang="zh-CN" altLang="en-US" dirty="0"/>
              <a:t>当日</a:t>
            </a:r>
            <a:r>
              <a:rPr lang="zh-CN" altLang="en-US" dirty="0" smtClean="0"/>
              <a:t>支付</a:t>
            </a:r>
            <a:r>
              <a:rPr lang="zh-CN" altLang="en-US" dirty="0"/>
              <a:t>期权费，无需缴纳保证金</a:t>
            </a:r>
          </a:p>
          <a:p>
            <a:endParaRPr lang="zh-CN" altLang="en-US" dirty="0"/>
          </a:p>
          <a:p>
            <a:r>
              <a:rPr lang="zh-CN" altLang="en-US" dirty="0"/>
              <a:t>期权空方</a:t>
            </a:r>
          </a:p>
          <a:p>
            <a:pPr lvl="1"/>
            <a:r>
              <a:rPr lang="zh-CN" altLang="en-US" dirty="0"/>
              <a:t>类似期货保证金，分为开仓保证金和维持保证金</a:t>
            </a:r>
          </a:p>
          <a:p>
            <a:pPr lvl="1"/>
            <a:r>
              <a:rPr lang="zh-CN" altLang="en-US" dirty="0"/>
              <a:t>具体保证金取决于期权种类和市场状况</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38</a:t>
            </a:fld>
            <a:endParaRPr lang="en-US" altLang="zh-CN">
              <a:solidFill>
                <a:srgbClr val="000000"/>
              </a:solidFill>
            </a:endParaRPr>
          </a:p>
        </p:txBody>
      </p:sp>
    </p:spTree>
    <p:extLst>
      <p:ext uri="{BB962C8B-B14F-4D97-AF65-F5344CB8AC3E}">
        <p14:creationId xmlns:p14="http://schemas.microsoft.com/office/powerpoint/2010/main" val="3116773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开仓保证金：上交</a:t>
            </a:r>
            <a:r>
              <a:rPr lang="zh-CN" altLang="en-US" dirty="0" smtClean="0"/>
              <a:t>所（课后阅读）</a:t>
            </a:r>
            <a:endParaRPr lang="zh-CN" altLang="en-US" dirty="0"/>
          </a:p>
        </p:txBody>
      </p:sp>
      <p:sp>
        <p:nvSpPr>
          <p:cNvPr id="3" name="内容占位符 2"/>
          <p:cNvSpPr>
            <a:spLocks noGrp="1"/>
          </p:cNvSpPr>
          <p:nvPr>
            <p:ph idx="1"/>
          </p:nvPr>
        </p:nvSpPr>
        <p:spPr/>
        <p:txBody>
          <a:bodyPr/>
          <a:lstStyle/>
          <a:p>
            <a:r>
              <a:rPr lang="zh-CN" altLang="zh-CN" dirty="0"/>
              <a:t>认购期权</a:t>
            </a:r>
            <a:r>
              <a:rPr lang="zh-CN" altLang="en-US" dirty="0"/>
              <a:t>：以下两者较大值</a:t>
            </a:r>
            <a:r>
              <a:rPr lang="en-US" altLang="zh-CN" dirty="0"/>
              <a:t>×</a:t>
            </a:r>
            <a:r>
              <a:rPr lang="zh-CN" altLang="en-US" dirty="0"/>
              <a:t>合约单位</a:t>
            </a:r>
            <a:endParaRPr lang="en-US" altLang="zh-CN" dirty="0"/>
          </a:p>
          <a:p>
            <a:pPr lvl="1"/>
            <a:r>
              <a:rPr lang="zh-CN" altLang="zh-CN" dirty="0"/>
              <a:t>合约前结算价</a:t>
            </a:r>
            <a:r>
              <a:rPr lang="zh-CN" altLang="en-US" dirty="0"/>
              <a:t>＋</a:t>
            </a:r>
            <a:r>
              <a:rPr lang="en-US" altLang="zh-CN" dirty="0"/>
              <a:t> 12%</a:t>
            </a:r>
            <a:r>
              <a:rPr lang="zh-CN" altLang="zh-CN" dirty="0"/>
              <a:t>×合约标的前收盘价</a:t>
            </a:r>
            <a:r>
              <a:rPr lang="en-US" altLang="zh-CN" dirty="0"/>
              <a:t>-</a:t>
            </a:r>
            <a:r>
              <a:rPr lang="zh-CN" altLang="zh-CN" dirty="0"/>
              <a:t>虚值</a:t>
            </a:r>
            <a:r>
              <a:rPr lang="zh-CN" altLang="en-US" dirty="0"/>
              <a:t>额</a:t>
            </a:r>
            <a:endParaRPr lang="en-US" altLang="zh-CN" dirty="0"/>
          </a:p>
          <a:p>
            <a:pPr lvl="1"/>
            <a:r>
              <a:rPr lang="zh-CN" altLang="zh-CN" dirty="0"/>
              <a:t>合约前结算价</a:t>
            </a:r>
            <a:r>
              <a:rPr lang="zh-CN" altLang="en-US" dirty="0"/>
              <a:t>＋</a:t>
            </a:r>
            <a:r>
              <a:rPr lang="en-US" altLang="zh-CN" dirty="0"/>
              <a:t> 7%</a:t>
            </a:r>
            <a:r>
              <a:rPr lang="zh-CN" altLang="zh-CN" dirty="0"/>
              <a:t>×合约标的前收盘价</a:t>
            </a:r>
          </a:p>
          <a:p>
            <a:r>
              <a:rPr lang="zh-CN" altLang="zh-CN" dirty="0"/>
              <a:t>认沽期权</a:t>
            </a:r>
            <a:r>
              <a:rPr lang="zh-CN" altLang="en-US" dirty="0"/>
              <a:t>：以下两者较大值</a:t>
            </a:r>
            <a:r>
              <a:rPr lang="en-US" altLang="zh-CN" dirty="0"/>
              <a:t>×</a:t>
            </a:r>
            <a:r>
              <a:rPr lang="zh-CN" altLang="en-US" dirty="0"/>
              <a:t>合约单位</a:t>
            </a:r>
            <a:endParaRPr lang="en-US" altLang="zh-CN" dirty="0"/>
          </a:p>
          <a:p>
            <a:pPr lvl="1"/>
            <a:r>
              <a:rPr lang="zh-CN" altLang="zh-CN" dirty="0"/>
              <a:t>合约前结算价</a:t>
            </a:r>
            <a:r>
              <a:rPr lang="zh-CN" altLang="en-US" dirty="0"/>
              <a:t>＋</a:t>
            </a:r>
            <a:r>
              <a:rPr lang="en-US" altLang="zh-CN" dirty="0"/>
              <a:t> 12%</a:t>
            </a:r>
            <a:r>
              <a:rPr lang="zh-CN" altLang="zh-CN" dirty="0"/>
              <a:t>×合约标的前收盘价</a:t>
            </a:r>
            <a:r>
              <a:rPr lang="en-US" altLang="zh-CN" dirty="0"/>
              <a:t>-</a:t>
            </a:r>
            <a:r>
              <a:rPr lang="zh-CN" altLang="zh-CN" dirty="0"/>
              <a:t>虚值</a:t>
            </a:r>
            <a:r>
              <a:rPr lang="zh-CN" altLang="en-US" dirty="0"/>
              <a:t>额</a:t>
            </a:r>
            <a:endParaRPr lang="en-US" altLang="zh-CN" dirty="0"/>
          </a:p>
          <a:p>
            <a:pPr lvl="1"/>
            <a:r>
              <a:rPr lang="zh-CN" altLang="zh-CN" dirty="0"/>
              <a:t>合约前结算价</a:t>
            </a:r>
            <a:r>
              <a:rPr lang="zh-CN" altLang="en-US" dirty="0"/>
              <a:t>＋</a:t>
            </a:r>
            <a:r>
              <a:rPr lang="en-US" altLang="zh-CN" dirty="0"/>
              <a:t> 7%</a:t>
            </a:r>
            <a:r>
              <a:rPr lang="zh-CN" altLang="zh-CN" dirty="0"/>
              <a:t>×行权价</a:t>
            </a:r>
          </a:p>
          <a:p>
            <a:r>
              <a:rPr lang="zh-CN" altLang="zh-CN" dirty="0"/>
              <a:t>认购期权虚值</a:t>
            </a:r>
            <a:r>
              <a:rPr lang="zh-CN" altLang="en-US" dirty="0"/>
              <a:t>额</a:t>
            </a:r>
            <a:endParaRPr lang="en-US" altLang="zh-CN" dirty="0"/>
          </a:p>
          <a:p>
            <a:pPr lvl="1"/>
            <a:r>
              <a:rPr lang="en-US" altLang="zh-CN" dirty="0"/>
              <a:t>Max</a:t>
            </a:r>
            <a:r>
              <a:rPr lang="zh-CN" altLang="zh-CN" dirty="0"/>
              <a:t>（行权价</a:t>
            </a:r>
            <a:r>
              <a:rPr lang="en-US" altLang="zh-CN" dirty="0"/>
              <a:t>-</a:t>
            </a:r>
            <a:r>
              <a:rPr lang="zh-CN" altLang="zh-CN" dirty="0"/>
              <a:t>合约标的前收盘价</a:t>
            </a:r>
            <a:r>
              <a:rPr lang="en-US" altLang="zh-CN" dirty="0"/>
              <a:t>,0</a:t>
            </a:r>
            <a:r>
              <a:rPr lang="zh-CN" altLang="zh-CN" dirty="0"/>
              <a:t>）</a:t>
            </a:r>
            <a:endParaRPr lang="en-US" altLang="zh-CN" dirty="0"/>
          </a:p>
          <a:p>
            <a:r>
              <a:rPr lang="zh-CN" altLang="zh-CN" dirty="0"/>
              <a:t>认沽期权虚值</a:t>
            </a:r>
            <a:r>
              <a:rPr lang="zh-CN" altLang="en-US" dirty="0"/>
              <a:t>额</a:t>
            </a:r>
            <a:endParaRPr lang="en-US" altLang="zh-CN" dirty="0"/>
          </a:p>
          <a:p>
            <a:pPr lvl="1"/>
            <a:r>
              <a:rPr lang="en-US" altLang="zh-CN" dirty="0"/>
              <a:t>Max</a:t>
            </a:r>
            <a:r>
              <a:rPr lang="zh-CN" altLang="zh-CN" dirty="0"/>
              <a:t>（合约标的前收盘价</a:t>
            </a:r>
            <a:r>
              <a:rPr lang="en-US" altLang="zh-CN" dirty="0"/>
              <a:t>-</a:t>
            </a:r>
            <a:r>
              <a:rPr lang="zh-CN" altLang="zh-CN" dirty="0"/>
              <a:t>行权价</a:t>
            </a:r>
            <a:r>
              <a:rPr lang="en-US" altLang="zh-CN" dirty="0"/>
              <a:t>,0</a:t>
            </a:r>
            <a:r>
              <a:rPr lang="zh-CN" altLang="zh-CN" dirty="0"/>
              <a:t>）</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39</a:t>
            </a:fld>
            <a:endParaRPr lang="zh-CN" altLang="en-US" dirty="0"/>
          </a:p>
        </p:txBody>
      </p:sp>
    </p:spTree>
    <p:extLst>
      <p:ext uri="{BB962C8B-B14F-4D97-AF65-F5344CB8AC3E}">
        <p14:creationId xmlns:p14="http://schemas.microsoft.com/office/powerpoint/2010/main" val="814556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期权（</a:t>
            </a:r>
            <a:r>
              <a:rPr lang="en-US" altLang="zh-CN" dirty="0"/>
              <a:t>Option</a:t>
            </a:r>
            <a:r>
              <a:rPr lang="zh-CN" altLang="en-US" dirty="0"/>
              <a:t>）的定义</a:t>
            </a:r>
          </a:p>
        </p:txBody>
      </p:sp>
      <p:sp>
        <p:nvSpPr>
          <p:cNvPr id="3" name="内容占位符 2"/>
          <p:cNvSpPr>
            <a:spLocks noGrp="1"/>
          </p:cNvSpPr>
          <p:nvPr>
            <p:ph idx="1"/>
          </p:nvPr>
        </p:nvSpPr>
        <p:spPr>
          <a:xfrm>
            <a:off x="457200" y="1268760"/>
            <a:ext cx="8686800" cy="5184576"/>
          </a:xfrm>
        </p:spPr>
        <p:txBody>
          <a:bodyPr/>
          <a:lstStyle/>
          <a:p>
            <a:pPr eaLnBrk="1" hangingPunct="1"/>
            <a:r>
              <a:rPr lang="zh-CN" altLang="en-US" dirty="0">
                <a:latin typeface="黑体" pitchFamily="49" charset="-122"/>
              </a:rPr>
              <a:t>一份买卖双方订立的合约，买方向卖方购买未来的权利</a:t>
            </a:r>
          </a:p>
          <a:p>
            <a:pPr lvl="1" eaLnBrk="1" hangingPunct="1"/>
            <a:r>
              <a:rPr lang="zh-CN" altLang="en-US" dirty="0">
                <a:latin typeface="黑体" pitchFamily="49" charset="-122"/>
              </a:rPr>
              <a:t>权利的买卖双方：期权多头</a:t>
            </a:r>
            <a:r>
              <a:rPr lang="en-US" altLang="zh-CN" dirty="0">
                <a:latin typeface="黑体" pitchFamily="49" charset="-122"/>
              </a:rPr>
              <a:t>/</a:t>
            </a:r>
            <a:r>
              <a:rPr lang="zh-CN" altLang="en-US" dirty="0">
                <a:latin typeface="黑体" pitchFamily="49" charset="-122"/>
              </a:rPr>
              <a:t>空头</a:t>
            </a:r>
          </a:p>
          <a:p>
            <a:pPr lvl="1" eaLnBrk="1" hangingPunct="1"/>
            <a:r>
              <a:rPr lang="zh-CN" altLang="en-US" dirty="0">
                <a:latin typeface="黑体" pitchFamily="49" charset="-122"/>
              </a:rPr>
              <a:t>权利是未来买资产还是卖资产：看涨期权</a:t>
            </a:r>
            <a:r>
              <a:rPr lang="en-US" altLang="zh-CN" dirty="0">
                <a:latin typeface="黑体" pitchFamily="49" charset="-122"/>
              </a:rPr>
              <a:t>/</a:t>
            </a:r>
            <a:r>
              <a:rPr lang="zh-CN" altLang="en-US" dirty="0">
                <a:latin typeface="黑体" pitchFamily="49" charset="-122"/>
              </a:rPr>
              <a:t>看跌期权</a:t>
            </a:r>
          </a:p>
          <a:p>
            <a:pPr lvl="1" eaLnBrk="1" hangingPunct="1"/>
            <a:r>
              <a:rPr lang="zh-CN" altLang="en-US" dirty="0">
                <a:latin typeface="黑体" pitchFamily="49" charset="-122"/>
              </a:rPr>
              <a:t>标的资产</a:t>
            </a:r>
            <a:r>
              <a:rPr lang="en-US" altLang="zh-CN" dirty="0">
                <a:latin typeface="黑体" pitchFamily="49" charset="-122"/>
              </a:rPr>
              <a:t>(</a:t>
            </a:r>
            <a:r>
              <a:rPr lang="en-US" altLang="zh-CN" dirty="0"/>
              <a:t>Underlying Assets</a:t>
            </a:r>
            <a:r>
              <a:rPr lang="en-US" altLang="zh-CN" dirty="0">
                <a:latin typeface="黑体" pitchFamily="49" charset="-122"/>
              </a:rPr>
              <a:t>)</a:t>
            </a:r>
            <a:r>
              <a:rPr lang="zh-CN" altLang="en-US" dirty="0">
                <a:latin typeface="黑体" pitchFamily="49" charset="-122"/>
              </a:rPr>
              <a:t>及其数量</a:t>
            </a:r>
          </a:p>
          <a:p>
            <a:pPr lvl="1" eaLnBrk="1" hangingPunct="1"/>
            <a:r>
              <a:rPr lang="zh-CN" altLang="en-US" dirty="0">
                <a:latin typeface="黑体" pitchFamily="49" charset="-122"/>
              </a:rPr>
              <a:t>行权价</a:t>
            </a:r>
            <a:r>
              <a:rPr lang="en-US" altLang="zh-CN" dirty="0">
                <a:latin typeface="黑体" pitchFamily="49" charset="-122"/>
              </a:rPr>
              <a:t>(</a:t>
            </a:r>
            <a:r>
              <a:rPr lang="en-US" altLang="zh-CN" dirty="0"/>
              <a:t>Exercise Price </a:t>
            </a:r>
            <a:r>
              <a:rPr lang="zh-CN" altLang="en-US" dirty="0"/>
              <a:t>或 </a:t>
            </a:r>
            <a:r>
              <a:rPr lang="en-US" altLang="zh-CN" dirty="0"/>
              <a:t>Striking Price)</a:t>
            </a:r>
            <a:endParaRPr lang="en-US" altLang="zh-CN" dirty="0">
              <a:latin typeface="黑体" pitchFamily="49" charset="-122"/>
            </a:endParaRPr>
          </a:p>
          <a:p>
            <a:pPr lvl="1" eaLnBrk="1" hangingPunct="1"/>
            <a:r>
              <a:rPr lang="zh-CN" altLang="en-US" dirty="0">
                <a:latin typeface="黑体" pitchFamily="49" charset="-122"/>
              </a:rPr>
              <a:t>到期日</a:t>
            </a:r>
            <a:endParaRPr lang="en-US" altLang="zh-CN" dirty="0">
              <a:latin typeface="黑体" pitchFamily="49" charset="-122"/>
            </a:endParaRPr>
          </a:p>
          <a:p>
            <a:pPr eaLnBrk="1" hangingPunct="1"/>
            <a:endParaRPr lang="en-US" altLang="zh-CN" dirty="0">
              <a:latin typeface="黑体" pitchFamily="49" charset="-122"/>
            </a:endParaRPr>
          </a:p>
          <a:p>
            <a:endParaRPr lang="en-US" altLang="zh-CN" dirty="0"/>
          </a:p>
          <a:p>
            <a:pPr lvl="1"/>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4</a:t>
            </a:fld>
            <a:endParaRPr lang="en-US" altLang="zh-CN">
              <a:solidFill>
                <a:srgbClr val="000000"/>
              </a:solidFill>
            </a:endParaRPr>
          </a:p>
        </p:txBody>
      </p:sp>
    </p:spTree>
    <p:extLst>
      <p:ext uri="{BB962C8B-B14F-4D97-AF65-F5344CB8AC3E}">
        <p14:creationId xmlns:p14="http://schemas.microsoft.com/office/powerpoint/2010/main" val="8802684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维持保证金：上交</a:t>
            </a:r>
            <a:r>
              <a:rPr lang="zh-CN" altLang="en-US" dirty="0" smtClean="0"/>
              <a:t>所（课后阅读）</a:t>
            </a:r>
            <a:endParaRPr lang="zh-CN" altLang="en-US" dirty="0"/>
          </a:p>
        </p:txBody>
      </p:sp>
      <p:sp>
        <p:nvSpPr>
          <p:cNvPr id="3" name="内容占位符 2"/>
          <p:cNvSpPr>
            <a:spLocks noGrp="1"/>
          </p:cNvSpPr>
          <p:nvPr>
            <p:ph idx="1"/>
          </p:nvPr>
        </p:nvSpPr>
        <p:spPr/>
        <p:txBody>
          <a:bodyPr/>
          <a:lstStyle/>
          <a:p>
            <a:r>
              <a:rPr lang="zh-CN" altLang="zh-CN" dirty="0"/>
              <a:t>认购期权</a:t>
            </a:r>
            <a:r>
              <a:rPr lang="zh-CN" altLang="en-US" dirty="0"/>
              <a:t>：以下两者较大值</a:t>
            </a:r>
            <a:r>
              <a:rPr lang="en-US" altLang="zh-CN" dirty="0"/>
              <a:t>×</a:t>
            </a:r>
            <a:r>
              <a:rPr lang="zh-CN" altLang="en-US" dirty="0"/>
              <a:t>合约单位</a:t>
            </a:r>
            <a:endParaRPr lang="en-US" altLang="zh-CN" dirty="0"/>
          </a:p>
          <a:p>
            <a:pPr lvl="1"/>
            <a:r>
              <a:rPr lang="zh-CN" altLang="zh-CN" dirty="0"/>
              <a:t>合约结算价</a:t>
            </a:r>
            <a:r>
              <a:rPr lang="zh-CN" altLang="en-US" dirty="0"/>
              <a:t>＋</a:t>
            </a:r>
            <a:r>
              <a:rPr lang="en-US" altLang="zh-CN" dirty="0"/>
              <a:t> 12%</a:t>
            </a:r>
            <a:r>
              <a:rPr lang="zh-CN" altLang="zh-CN" dirty="0"/>
              <a:t>×合约标的收盘价</a:t>
            </a:r>
            <a:r>
              <a:rPr lang="en-US" altLang="zh-CN" dirty="0"/>
              <a:t>-</a:t>
            </a:r>
            <a:r>
              <a:rPr lang="zh-CN" altLang="zh-CN" dirty="0"/>
              <a:t>虚值</a:t>
            </a:r>
            <a:r>
              <a:rPr lang="zh-CN" altLang="en-US" dirty="0"/>
              <a:t>额</a:t>
            </a:r>
            <a:endParaRPr lang="en-US" altLang="zh-CN" dirty="0"/>
          </a:p>
          <a:p>
            <a:pPr lvl="1"/>
            <a:r>
              <a:rPr lang="zh-CN" altLang="zh-CN" dirty="0"/>
              <a:t>合约结算价</a:t>
            </a:r>
            <a:r>
              <a:rPr lang="zh-CN" altLang="en-US" dirty="0"/>
              <a:t>＋</a:t>
            </a:r>
            <a:r>
              <a:rPr lang="en-US" altLang="zh-CN" dirty="0"/>
              <a:t> 7%</a:t>
            </a:r>
            <a:r>
              <a:rPr lang="zh-CN" altLang="zh-CN" dirty="0"/>
              <a:t>×合约标的收盘价</a:t>
            </a:r>
          </a:p>
          <a:p>
            <a:r>
              <a:rPr lang="zh-CN" altLang="zh-CN" dirty="0"/>
              <a:t>认沽期权</a:t>
            </a:r>
            <a:r>
              <a:rPr lang="zh-CN" altLang="en-US" dirty="0"/>
              <a:t>：以下两者较大值</a:t>
            </a:r>
            <a:r>
              <a:rPr lang="en-US" altLang="zh-CN" dirty="0"/>
              <a:t>×</a:t>
            </a:r>
            <a:r>
              <a:rPr lang="zh-CN" altLang="en-US" dirty="0"/>
              <a:t>合约单位</a:t>
            </a:r>
            <a:endParaRPr lang="en-US" altLang="zh-CN" dirty="0"/>
          </a:p>
          <a:p>
            <a:pPr lvl="1"/>
            <a:r>
              <a:rPr lang="zh-CN" altLang="zh-CN" dirty="0"/>
              <a:t>合约结算价</a:t>
            </a:r>
            <a:r>
              <a:rPr lang="zh-CN" altLang="en-US" dirty="0"/>
              <a:t>＋</a:t>
            </a:r>
            <a:r>
              <a:rPr lang="en-US" altLang="zh-CN" dirty="0"/>
              <a:t> 12%</a:t>
            </a:r>
            <a:r>
              <a:rPr lang="zh-CN" altLang="zh-CN" dirty="0"/>
              <a:t>×合约标的收盘价</a:t>
            </a:r>
            <a:r>
              <a:rPr lang="en-US" altLang="zh-CN" dirty="0"/>
              <a:t>-</a:t>
            </a:r>
            <a:r>
              <a:rPr lang="zh-CN" altLang="zh-CN" dirty="0"/>
              <a:t>虚值</a:t>
            </a:r>
            <a:r>
              <a:rPr lang="zh-CN" altLang="en-US" dirty="0"/>
              <a:t>额</a:t>
            </a:r>
            <a:endParaRPr lang="en-US" altLang="zh-CN" dirty="0"/>
          </a:p>
          <a:p>
            <a:pPr lvl="1"/>
            <a:r>
              <a:rPr lang="zh-CN" altLang="zh-CN" dirty="0"/>
              <a:t>合约结算价</a:t>
            </a:r>
            <a:r>
              <a:rPr lang="zh-CN" altLang="en-US" dirty="0"/>
              <a:t>＋</a:t>
            </a:r>
            <a:r>
              <a:rPr lang="en-US" altLang="zh-CN" dirty="0"/>
              <a:t> 7%</a:t>
            </a:r>
            <a:r>
              <a:rPr lang="zh-CN" altLang="zh-CN" dirty="0"/>
              <a:t>×行权价</a:t>
            </a:r>
          </a:p>
          <a:p>
            <a:r>
              <a:rPr lang="zh-CN" altLang="zh-CN" dirty="0"/>
              <a:t>认购期权虚值</a:t>
            </a:r>
            <a:r>
              <a:rPr lang="zh-CN" altLang="en-US" dirty="0"/>
              <a:t>额</a:t>
            </a:r>
            <a:endParaRPr lang="en-US" altLang="zh-CN" dirty="0"/>
          </a:p>
          <a:p>
            <a:pPr lvl="1"/>
            <a:r>
              <a:rPr lang="en-US" altLang="zh-CN" dirty="0"/>
              <a:t>Max</a:t>
            </a:r>
            <a:r>
              <a:rPr lang="zh-CN" altLang="zh-CN" dirty="0"/>
              <a:t>（行权价</a:t>
            </a:r>
            <a:r>
              <a:rPr lang="en-US" altLang="zh-CN" dirty="0"/>
              <a:t>-</a:t>
            </a:r>
            <a:r>
              <a:rPr lang="zh-CN" altLang="zh-CN" dirty="0"/>
              <a:t>合约标的收盘价</a:t>
            </a:r>
            <a:r>
              <a:rPr lang="en-US" altLang="zh-CN" dirty="0"/>
              <a:t>,0</a:t>
            </a:r>
            <a:r>
              <a:rPr lang="zh-CN" altLang="zh-CN" dirty="0"/>
              <a:t>）</a:t>
            </a:r>
            <a:endParaRPr lang="en-US" altLang="zh-CN" dirty="0"/>
          </a:p>
          <a:p>
            <a:r>
              <a:rPr lang="zh-CN" altLang="zh-CN" dirty="0"/>
              <a:t>认沽期权虚值</a:t>
            </a:r>
            <a:r>
              <a:rPr lang="zh-CN" altLang="en-US" dirty="0"/>
              <a:t>额</a:t>
            </a:r>
            <a:endParaRPr lang="en-US" altLang="zh-CN" dirty="0"/>
          </a:p>
          <a:p>
            <a:pPr lvl="1"/>
            <a:r>
              <a:rPr lang="en-US" altLang="zh-CN" dirty="0"/>
              <a:t>Max</a:t>
            </a:r>
            <a:r>
              <a:rPr lang="zh-CN" altLang="zh-CN" dirty="0"/>
              <a:t>（合约标的收盘价</a:t>
            </a:r>
            <a:r>
              <a:rPr lang="en-US" altLang="zh-CN" dirty="0"/>
              <a:t>-</a:t>
            </a:r>
            <a:r>
              <a:rPr lang="zh-CN" altLang="zh-CN" dirty="0"/>
              <a:t>行权价</a:t>
            </a:r>
            <a:r>
              <a:rPr lang="en-US" altLang="zh-CN" dirty="0"/>
              <a:t>,0</a:t>
            </a:r>
            <a:r>
              <a:rPr lang="zh-CN" altLang="zh-CN" dirty="0"/>
              <a:t>）</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40</a:t>
            </a:fld>
            <a:endParaRPr lang="zh-CN" altLang="en-US" dirty="0"/>
          </a:p>
        </p:txBody>
      </p:sp>
    </p:spTree>
    <p:extLst>
      <p:ext uri="{BB962C8B-B14F-4D97-AF65-F5344CB8AC3E}">
        <p14:creationId xmlns:p14="http://schemas.microsoft.com/office/powerpoint/2010/main" val="820057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开仓保证金：一个例子</a:t>
            </a:r>
          </a:p>
        </p:txBody>
      </p:sp>
      <p:sp>
        <p:nvSpPr>
          <p:cNvPr id="3" name="内容占位符 2"/>
          <p:cNvSpPr>
            <a:spLocks noGrp="1"/>
          </p:cNvSpPr>
          <p:nvPr>
            <p:ph idx="1"/>
          </p:nvPr>
        </p:nvSpPr>
        <p:spPr>
          <a:xfrm>
            <a:off x="457200" y="1340768"/>
            <a:ext cx="8686800" cy="5184576"/>
          </a:xfrm>
        </p:spPr>
        <p:txBody>
          <a:bodyPr/>
          <a:lstStyle/>
          <a:p>
            <a:r>
              <a:rPr lang="zh-CN" altLang="zh-CN" dirty="0"/>
              <a:t>投资者</a:t>
            </a:r>
            <a:r>
              <a:rPr lang="en-US" altLang="zh-CN" dirty="0"/>
              <a:t>A</a:t>
            </a:r>
            <a:r>
              <a:rPr lang="zh-CN" altLang="zh-CN" dirty="0"/>
              <a:t>于</a:t>
            </a:r>
            <a:r>
              <a:rPr lang="en-US" altLang="zh-CN" dirty="0"/>
              <a:t>2015</a:t>
            </a:r>
            <a:r>
              <a:rPr lang="zh-CN" altLang="zh-CN" dirty="0"/>
              <a:t>年</a:t>
            </a:r>
            <a:r>
              <a:rPr lang="en-US" altLang="zh-CN" dirty="0"/>
              <a:t>11</a:t>
            </a:r>
            <a:r>
              <a:rPr lang="zh-CN" altLang="zh-CN" dirty="0"/>
              <a:t>月</a:t>
            </a:r>
            <a:r>
              <a:rPr lang="en-US" altLang="zh-CN" dirty="0"/>
              <a:t>3</a:t>
            </a:r>
            <a:r>
              <a:rPr lang="zh-CN" altLang="zh-CN" dirty="0"/>
              <a:t>日按每股</a:t>
            </a:r>
            <a:r>
              <a:rPr lang="en-US" altLang="zh-CN" dirty="0"/>
              <a:t>0.0466</a:t>
            </a:r>
            <a:r>
              <a:rPr lang="zh-CN" altLang="zh-CN" dirty="0"/>
              <a:t>元的价格卖出一份</a:t>
            </a:r>
            <a:r>
              <a:rPr lang="en-US" altLang="zh-CN" dirty="0"/>
              <a:t>11</a:t>
            </a:r>
            <a:r>
              <a:rPr lang="zh-CN" altLang="zh-CN" dirty="0"/>
              <a:t>月到期行权价为</a:t>
            </a:r>
            <a:r>
              <a:rPr lang="en-US" altLang="zh-CN" dirty="0"/>
              <a:t>2.30</a:t>
            </a:r>
            <a:r>
              <a:rPr lang="zh-CN" altLang="zh-CN" dirty="0"/>
              <a:t>的</a:t>
            </a:r>
            <a:r>
              <a:rPr lang="en-US" altLang="zh-CN" dirty="0"/>
              <a:t>50ETF</a:t>
            </a:r>
            <a:r>
              <a:rPr lang="zh-CN" altLang="zh-CN" dirty="0"/>
              <a:t>认购期权，共收入期权费</a:t>
            </a:r>
            <a:r>
              <a:rPr lang="en-US" altLang="zh-CN" dirty="0"/>
              <a:t>466</a:t>
            </a:r>
            <a:r>
              <a:rPr lang="zh-CN" altLang="zh-CN" dirty="0"/>
              <a:t>元</a:t>
            </a:r>
            <a:r>
              <a:rPr lang="zh-CN" altLang="zh-CN" dirty="0" smtClean="0"/>
              <a:t>。</a:t>
            </a:r>
            <a:endParaRPr lang="en-US" altLang="zh-CN" dirty="0" smtClean="0"/>
          </a:p>
          <a:p>
            <a:r>
              <a:rPr lang="zh-CN" altLang="zh-CN" dirty="0" smtClean="0"/>
              <a:t>该</a:t>
            </a:r>
            <a:r>
              <a:rPr lang="zh-CN" altLang="zh-CN" dirty="0"/>
              <a:t>期权合约的前结算价为</a:t>
            </a:r>
            <a:r>
              <a:rPr lang="en-US" altLang="zh-CN" dirty="0"/>
              <a:t>0.0451</a:t>
            </a:r>
            <a:r>
              <a:rPr lang="zh-CN" altLang="zh-CN" dirty="0"/>
              <a:t>元，</a:t>
            </a:r>
            <a:r>
              <a:rPr lang="en-US" altLang="zh-CN" dirty="0"/>
              <a:t>50ETF</a:t>
            </a:r>
            <a:r>
              <a:rPr lang="zh-CN" altLang="zh-CN" dirty="0"/>
              <a:t>前收盘价为</a:t>
            </a:r>
            <a:r>
              <a:rPr lang="en-US" altLang="zh-CN" dirty="0"/>
              <a:t>2.283</a:t>
            </a:r>
            <a:r>
              <a:rPr lang="zh-CN" altLang="zh-CN" dirty="0"/>
              <a:t>元。则该投资者应缴纳的开仓保证金为</a:t>
            </a:r>
          </a:p>
          <a:p>
            <a:pPr marL="0" indent="0">
              <a:buNone/>
            </a:pPr>
            <a:r>
              <a:rPr lang="en-US" altLang="zh-CN" dirty="0"/>
              <a:t>       10000×[0.0451+</a:t>
            </a:r>
          </a:p>
          <a:p>
            <a:pPr marL="0" indent="0">
              <a:buNone/>
            </a:pPr>
            <a:r>
              <a:rPr lang="en-US" altLang="zh-CN" dirty="0"/>
              <a:t>              Max(12%</a:t>
            </a:r>
            <a:r>
              <a:rPr lang="zh-CN" altLang="zh-CN" dirty="0"/>
              <a:t>×</a:t>
            </a:r>
            <a:r>
              <a:rPr lang="en-US" altLang="zh-CN" dirty="0"/>
              <a:t>2.283-(2.30-2.283), 7%</a:t>
            </a:r>
            <a:r>
              <a:rPr lang="zh-CN" altLang="zh-CN" dirty="0"/>
              <a:t>×</a:t>
            </a:r>
            <a:r>
              <a:rPr lang="en-US" altLang="zh-CN" dirty="0"/>
              <a:t>2.283)]           </a:t>
            </a:r>
          </a:p>
          <a:p>
            <a:pPr marL="0" indent="0">
              <a:buNone/>
            </a:pPr>
            <a:r>
              <a:rPr lang="en-US" altLang="zh-CN" dirty="0"/>
              <a:t>    =3020.60</a:t>
            </a:r>
            <a:r>
              <a:rPr lang="zh-CN" altLang="zh-CN" dirty="0"/>
              <a:t>元</a:t>
            </a:r>
            <a:endParaRPr lang="zh-CN" alt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41</a:t>
            </a:fld>
            <a:endParaRPr lang="zh-CN" altLang="en-US" dirty="0"/>
          </a:p>
        </p:txBody>
      </p:sp>
    </p:spTree>
    <p:extLst>
      <p:ext uri="{BB962C8B-B14F-4D97-AF65-F5344CB8AC3E}">
        <p14:creationId xmlns:p14="http://schemas.microsoft.com/office/powerpoint/2010/main" val="214378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结算价的确定（课后阅读）</a:t>
            </a:r>
            <a:endParaRPr lang="en-US" dirty="0"/>
          </a:p>
        </p:txBody>
      </p:sp>
      <p:sp>
        <p:nvSpPr>
          <p:cNvPr id="3" name="内容占位符 2"/>
          <p:cNvSpPr>
            <a:spLocks noGrp="1"/>
          </p:cNvSpPr>
          <p:nvPr>
            <p:ph idx="1"/>
          </p:nvPr>
        </p:nvSpPr>
        <p:spPr/>
        <p:txBody>
          <a:bodyPr/>
          <a:lstStyle/>
          <a:p>
            <a:r>
              <a:rPr lang="zh-CN" altLang="en-US" dirty="0"/>
              <a:t>期权合约的结算价格为该合约当日收盘集合竞价的成交价格</a:t>
            </a:r>
            <a:endParaRPr lang="en-US" altLang="zh-CN" dirty="0"/>
          </a:p>
          <a:p>
            <a:r>
              <a:rPr lang="zh-CN" altLang="en-US" dirty="0"/>
              <a:t>未形成集合竞价成交价格情形下的其他规定</a:t>
            </a:r>
            <a:endParaRPr 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42</a:t>
            </a:fld>
            <a:endParaRPr lang="zh-CN" altLang="en-US" dirty="0"/>
          </a:p>
        </p:txBody>
      </p:sp>
    </p:spTree>
    <p:extLst>
      <p:ext uri="{BB962C8B-B14F-4D97-AF65-F5344CB8AC3E}">
        <p14:creationId xmlns:p14="http://schemas.microsoft.com/office/powerpoint/2010/main" val="15709740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标题 1"/>
          <p:cNvSpPr>
            <a:spLocks noGrp="1"/>
          </p:cNvSpPr>
          <p:nvPr>
            <p:ph type="title"/>
          </p:nvPr>
        </p:nvSpPr>
        <p:spPr>
          <a:xfrm>
            <a:off x="1187624" y="380901"/>
            <a:ext cx="7434263" cy="583456"/>
          </a:xfrm>
        </p:spPr>
        <p:txBody>
          <a:bodyPr rtlCol="0">
            <a:noAutofit/>
          </a:bodyPr>
          <a:lstStyle/>
          <a:p>
            <a:pPr algn="ctr" eaLnBrk="1" fontAlgn="auto" hangingPunct="1">
              <a:spcAft>
                <a:spcPts val="0"/>
              </a:spcAft>
              <a:defRPr/>
            </a:pPr>
            <a:r>
              <a:rPr lang="zh-CN" altLang="en-US" sz="2800" dirty="0"/>
              <a:t>上证</a:t>
            </a:r>
            <a:r>
              <a:rPr lang="en-US" altLang="zh-CN" sz="2800" dirty="0"/>
              <a:t>50ETF</a:t>
            </a:r>
            <a:r>
              <a:rPr lang="zh-CN" altLang="en-US" sz="2800" dirty="0"/>
              <a:t>期权行情（</a:t>
            </a:r>
            <a:r>
              <a:rPr lang="en-US" altLang="zh-CN" sz="2800" dirty="0"/>
              <a:t>2015.11.3</a:t>
            </a:r>
            <a:r>
              <a:rPr lang="zh-CN" altLang="en-US" sz="2800" dirty="0"/>
              <a:t>）</a:t>
            </a:r>
            <a:r>
              <a:rPr lang="en-US" altLang="zh-CN" sz="2800" dirty="0"/>
              <a:t/>
            </a:r>
            <a:br>
              <a:rPr lang="en-US" altLang="zh-CN" sz="2800" dirty="0"/>
            </a:br>
            <a:r>
              <a:rPr lang="zh-CN" altLang="en-US" sz="2800" dirty="0"/>
              <a:t>现货收盘价：</a:t>
            </a:r>
            <a:r>
              <a:rPr lang="en-US" altLang="zh-CN" sz="2800" dirty="0"/>
              <a:t>2.272</a:t>
            </a:r>
            <a:endParaRPr lang="zh-CN" altLang="en-US" sz="2800" dirty="0"/>
          </a:p>
        </p:txBody>
      </p:sp>
      <p:graphicFrame>
        <p:nvGraphicFramePr>
          <p:cNvPr id="2" name="内容占位符 1"/>
          <p:cNvGraphicFramePr>
            <a:graphicFrameLocks noGrp="1"/>
          </p:cNvGraphicFramePr>
          <p:nvPr>
            <p:ph idx="1"/>
            <p:extLst>
              <p:ext uri="{D42A27DB-BD31-4B8C-83A1-F6EECF244321}">
                <p14:modId xmlns:p14="http://schemas.microsoft.com/office/powerpoint/2010/main" val="916330639"/>
              </p:ext>
            </p:extLst>
          </p:nvPr>
        </p:nvGraphicFramePr>
        <p:xfrm>
          <a:off x="251521" y="1196751"/>
          <a:ext cx="8712969" cy="5334756"/>
        </p:xfrm>
        <a:graphic>
          <a:graphicData uri="http://schemas.openxmlformats.org/drawingml/2006/table">
            <a:tbl>
              <a:tblPr firstRow="1" firstCol="1" bandRow="1">
                <a:tableStyleId>{5C22544A-7EE6-4342-B048-85BDC9FD1C3A}</a:tableStyleId>
              </a:tblPr>
              <a:tblGrid>
                <a:gridCol w="967201">
                  <a:extLst>
                    <a:ext uri="{9D8B030D-6E8A-4147-A177-3AD203B41FA5}">
                      <a16:colId xmlns="" xmlns:a16="http://schemas.microsoft.com/office/drawing/2014/main" val="20000"/>
                    </a:ext>
                  </a:extLst>
                </a:gridCol>
                <a:gridCol w="968221">
                  <a:extLst>
                    <a:ext uri="{9D8B030D-6E8A-4147-A177-3AD203B41FA5}">
                      <a16:colId xmlns="" xmlns:a16="http://schemas.microsoft.com/office/drawing/2014/main" val="20001"/>
                    </a:ext>
                  </a:extLst>
                </a:gridCol>
                <a:gridCol w="968221">
                  <a:extLst>
                    <a:ext uri="{9D8B030D-6E8A-4147-A177-3AD203B41FA5}">
                      <a16:colId xmlns="" xmlns:a16="http://schemas.microsoft.com/office/drawing/2014/main" val="20002"/>
                    </a:ext>
                  </a:extLst>
                </a:gridCol>
                <a:gridCol w="968221">
                  <a:extLst>
                    <a:ext uri="{9D8B030D-6E8A-4147-A177-3AD203B41FA5}">
                      <a16:colId xmlns="" xmlns:a16="http://schemas.microsoft.com/office/drawing/2014/main" val="20003"/>
                    </a:ext>
                  </a:extLst>
                </a:gridCol>
                <a:gridCol w="968221">
                  <a:extLst>
                    <a:ext uri="{9D8B030D-6E8A-4147-A177-3AD203B41FA5}">
                      <a16:colId xmlns="" xmlns:a16="http://schemas.microsoft.com/office/drawing/2014/main" val="20004"/>
                    </a:ext>
                  </a:extLst>
                </a:gridCol>
                <a:gridCol w="968221">
                  <a:extLst>
                    <a:ext uri="{9D8B030D-6E8A-4147-A177-3AD203B41FA5}">
                      <a16:colId xmlns="" xmlns:a16="http://schemas.microsoft.com/office/drawing/2014/main" val="20005"/>
                    </a:ext>
                  </a:extLst>
                </a:gridCol>
                <a:gridCol w="968221">
                  <a:extLst>
                    <a:ext uri="{9D8B030D-6E8A-4147-A177-3AD203B41FA5}">
                      <a16:colId xmlns="" xmlns:a16="http://schemas.microsoft.com/office/drawing/2014/main" val="20006"/>
                    </a:ext>
                  </a:extLst>
                </a:gridCol>
                <a:gridCol w="968221">
                  <a:extLst>
                    <a:ext uri="{9D8B030D-6E8A-4147-A177-3AD203B41FA5}">
                      <a16:colId xmlns="" xmlns:a16="http://schemas.microsoft.com/office/drawing/2014/main" val="20007"/>
                    </a:ext>
                  </a:extLst>
                </a:gridCol>
                <a:gridCol w="968221">
                  <a:extLst>
                    <a:ext uri="{9D8B030D-6E8A-4147-A177-3AD203B41FA5}">
                      <a16:colId xmlns="" xmlns:a16="http://schemas.microsoft.com/office/drawing/2014/main" val="20008"/>
                    </a:ext>
                  </a:extLst>
                </a:gridCol>
              </a:tblGrid>
              <a:tr h="205031">
                <a:tc gridSpan="4">
                  <a:txBody>
                    <a:bodyPr/>
                    <a:lstStyle/>
                    <a:p>
                      <a:pPr algn="ctr">
                        <a:spcAft>
                          <a:spcPts val="0"/>
                        </a:spcAft>
                      </a:pPr>
                      <a:r>
                        <a:rPr lang="zh-CN" sz="1400" kern="0" dirty="0">
                          <a:solidFill>
                            <a:schemeClr val="tx1"/>
                          </a:solidFill>
                          <a:effectLst/>
                        </a:rPr>
                        <a:t>认购</a:t>
                      </a:r>
                      <a:endParaRPr lang="zh-CN" sz="1400" kern="100" dirty="0">
                        <a:solidFill>
                          <a:schemeClr val="tx1"/>
                        </a:solidFill>
                        <a:effectLst/>
                        <a:latin typeface="Calibri"/>
                        <a:ea typeface="宋体"/>
                        <a:cs typeface="Times New Roman"/>
                      </a:endParaRPr>
                    </a:p>
                  </a:txBody>
                  <a:tcPr marL="68580" marR="68580" marT="0" marB="0">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r">
                        <a:spcAft>
                          <a:spcPts val="0"/>
                        </a:spcAft>
                      </a:pPr>
                      <a:r>
                        <a:rPr lang="en-US" sz="1400" kern="0" dirty="0">
                          <a:solidFill>
                            <a:schemeClr val="tx1"/>
                          </a:solidFill>
                          <a:effectLst/>
                        </a:rPr>
                        <a:t> </a:t>
                      </a:r>
                      <a:endParaRPr lang="zh-CN" sz="1400" kern="100" dirty="0">
                        <a:solidFill>
                          <a:schemeClr val="tx1"/>
                        </a:solidFill>
                        <a:effectLst/>
                        <a:latin typeface="Calibri"/>
                        <a:ea typeface="宋体"/>
                        <a:cs typeface="Times New Roman"/>
                      </a:endParaRPr>
                    </a:p>
                  </a:txBody>
                  <a:tcPr marL="68580" marR="68580" marT="0" marB="0">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gridSpan="4">
                  <a:txBody>
                    <a:bodyPr/>
                    <a:lstStyle/>
                    <a:p>
                      <a:pPr algn="ctr">
                        <a:spcAft>
                          <a:spcPts val="0"/>
                        </a:spcAft>
                      </a:pPr>
                      <a:r>
                        <a:rPr lang="zh-CN" sz="1400" kern="0" dirty="0">
                          <a:solidFill>
                            <a:schemeClr val="tx1"/>
                          </a:solidFill>
                          <a:effectLst/>
                        </a:rPr>
                        <a:t>认沽</a:t>
                      </a:r>
                      <a:endParaRPr lang="zh-CN" sz="1400" kern="100" dirty="0">
                        <a:solidFill>
                          <a:schemeClr val="tx1"/>
                        </a:solidFill>
                        <a:effectLst/>
                        <a:latin typeface="Calibri"/>
                        <a:ea typeface="宋体"/>
                        <a:cs typeface="Times New Roman"/>
                      </a:endParaRPr>
                    </a:p>
                  </a:txBody>
                  <a:tcPr marL="68580" marR="68580" marT="0" marB="0">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0"/>
                  </a:ext>
                </a:extLst>
              </a:tr>
              <a:tr h="210584">
                <a:tc>
                  <a:txBody>
                    <a:bodyPr/>
                    <a:lstStyle/>
                    <a:p>
                      <a:pPr algn="ctr">
                        <a:spcAft>
                          <a:spcPts val="0"/>
                        </a:spcAft>
                      </a:pPr>
                      <a:r>
                        <a:rPr lang="zh-CN" sz="1400" kern="0" dirty="0">
                          <a:solidFill>
                            <a:schemeClr val="tx1"/>
                          </a:solidFill>
                          <a:effectLst/>
                        </a:rPr>
                        <a:t>合约代码</a:t>
                      </a:r>
                      <a:endParaRPr lang="zh-CN" sz="1400" kern="100" dirty="0">
                        <a:solidFill>
                          <a:schemeClr val="tx1"/>
                        </a:solidFill>
                        <a:effectLst/>
                        <a:latin typeface="Calibri"/>
                        <a:ea typeface="宋体"/>
                        <a:cs typeface="Times New Roman"/>
                      </a:endParaRPr>
                    </a:p>
                  </a:txBody>
                  <a:tcPr marL="68580" marR="68580" marT="0"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zh-CN" sz="1400" kern="0" dirty="0">
                          <a:solidFill>
                            <a:schemeClr val="tx1"/>
                          </a:solidFill>
                          <a:effectLst/>
                        </a:rPr>
                        <a:t>持仓量</a:t>
                      </a:r>
                      <a:endParaRPr lang="zh-CN" sz="1400" kern="100" dirty="0">
                        <a:solidFill>
                          <a:schemeClr val="tx1"/>
                        </a:solidFill>
                        <a:effectLst/>
                        <a:latin typeface="Calibri"/>
                        <a:ea typeface="宋体"/>
                        <a:cs typeface="Times New Roman"/>
                      </a:endParaRPr>
                    </a:p>
                  </a:txBody>
                  <a:tcPr marL="68580" marR="6858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zh-CN" sz="1400" kern="0" dirty="0">
                          <a:solidFill>
                            <a:schemeClr val="tx1"/>
                          </a:solidFill>
                          <a:effectLst/>
                        </a:rPr>
                        <a:t>成交量</a:t>
                      </a:r>
                      <a:endParaRPr lang="zh-CN" sz="1400" kern="100" dirty="0">
                        <a:solidFill>
                          <a:schemeClr val="tx1"/>
                        </a:solidFill>
                        <a:effectLst/>
                        <a:latin typeface="Calibri"/>
                        <a:ea typeface="宋体"/>
                        <a:cs typeface="Times New Roman"/>
                      </a:endParaRPr>
                    </a:p>
                  </a:txBody>
                  <a:tcPr marL="68580" marR="6858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zh-CN" sz="1400" kern="0" dirty="0">
                          <a:solidFill>
                            <a:schemeClr val="tx1"/>
                          </a:solidFill>
                          <a:effectLst/>
                        </a:rPr>
                        <a:t>现价</a:t>
                      </a:r>
                      <a:endParaRPr lang="zh-CN" sz="1400" kern="100" dirty="0">
                        <a:solidFill>
                          <a:schemeClr val="tx1"/>
                        </a:solidFill>
                        <a:effectLst/>
                        <a:latin typeface="Calibri"/>
                        <a:ea typeface="宋体"/>
                        <a:cs typeface="Times New Roman"/>
                      </a:endParaRPr>
                    </a:p>
                  </a:txBody>
                  <a:tcPr marL="68580" marR="6858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zh-CN" sz="1400" kern="0" dirty="0">
                          <a:solidFill>
                            <a:schemeClr val="tx1"/>
                          </a:solidFill>
                          <a:effectLst/>
                        </a:rPr>
                        <a:t>行权价</a:t>
                      </a:r>
                      <a:endParaRPr lang="zh-CN" sz="1400" kern="100" dirty="0">
                        <a:solidFill>
                          <a:schemeClr val="tx1"/>
                        </a:solidFill>
                        <a:effectLst/>
                        <a:latin typeface="Calibri"/>
                        <a:ea typeface="宋体"/>
                        <a:cs typeface="Times New Roman"/>
                      </a:endParaRPr>
                    </a:p>
                  </a:txBody>
                  <a:tcPr marL="68580" marR="6858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zh-CN" sz="1400" kern="0" dirty="0">
                          <a:solidFill>
                            <a:schemeClr val="tx1"/>
                          </a:solidFill>
                          <a:effectLst/>
                        </a:rPr>
                        <a:t>现价</a:t>
                      </a:r>
                      <a:endParaRPr lang="zh-CN" sz="1400" kern="100" dirty="0">
                        <a:solidFill>
                          <a:schemeClr val="tx1"/>
                        </a:solidFill>
                        <a:effectLst/>
                        <a:latin typeface="Calibri"/>
                        <a:ea typeface="宋体"/>
                        <a:cs typeface="Times New Roman"/>
                      </a:endParaRPr>
                    </a:p>
                  </a:txBody>
                  <a:tcPr marL="68580" marR="6858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zh-CN" sz="1400" kern="0">
                          <a:solidFill>
                            <a:schemeClr val="tx1"/>
                          </a:solidFill>
                          <a:effectLst/>
                        </a:rPr>
                        <a:t>成交量</a:t>
                      </a:r>
                      <a:endParaRPr lang="zh-CN" sz="1400" kern="100">
                        <a:solidFill>
                          <a:schemeClr val="tx1"/>
                        </a:solidFill>
                        <a:effectLst/>
                        <a:latin typeface="Calibri"/>
                        <a:ea typeface="宋体"/>
                        <a:cs typeface="Times New Roman"/>
                      </a:endParaRPr>
                    </a:p>
                  </a:txBody>
                  <a:tcPr marL="68580" marR="6858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zh-CN" sz="1400" kern="0" dirty="0">
                          <a:solidFill>
                            <a:schemeClr val="tx1"/>
                          </a:solidFill>
                          <a:effectLst/>
                        </a:rPr>
                        <a:t>持仓量</a:t>
                      </a:r>
                      <a:endParaRPr lang="zh-CN" sz="1400" kern="100" dirty="0">
                        <a:solidFill>
                          <a:schemeClr val="tx1"/>
                        </a:solidFill>
                        <a:effectLst/>
                        <a:latin typeface="Calibri"/>
                        <a:ea typeface="宋体"/>
                        <a:cs typeface="Times New Roman"/>
                      </a:endParaRPr>
                    </a:p>
                  </a:txBody>
                  <a:tcPr marL="68580" marR="68580" marT="0" marB="0"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spcAft>
                          <a:spcPts val="0"/>
                        </a:spcAft>
                      </a:pPr>
                      <a:r>
                        <a:rPr lang="zh-CN" sz="1400" kern="0" dirty="0">
                          <a:solidFill>
                            <a:schemeClr val="tx1"/>
                          </a:solidFill>
                          <a:effectLst/>
                        </a:rPr>
                        <a:t>合约代码</a:t>
                      </a:r>
                      <a:endParaRPr lang="zh-CN" sz="1400" kern="100" dirty="0">
                        <a:solidFill>
                          <a:schemeClr val="tx1"/>
                        </a:solidFill>
                        <a:effectLst/>
                        <a:latin typeface="Calibri"/>
                        <a:ea typeface="宋体"/>
                        <a:cs typeface="Times New Roman"/>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10584">
                <a:tc gridSpan="9">
                  <a:txBody>
                    <a:bodyPr/>
                    <a:lstStyle/>
                    <a:p>
                      <a:pPr algn="ctr">
                        <a:spcAft>
                          <a:spcPts val="0"/>
                        </a:spcAft>
                      </a:pPr>
                      <a:r>
                        <a:rPr lang="en-US" sz="1400" kern="0" dirty="0">
                          <a:solidFill>
                            <a:schemeClr val="tx1"/>
                          </a:solidFill>
                          <a:effectLst/>
                        </a:rPr>
                        <a:t>2015</a:t>
                      </a:r>
                      <a:r>
                        <a:rPr lang="zh-CN" sz="1400" kern="0" dirty="0">
                          <a:solidFill>
                            <a:schemeClr val="tx1"/>
                          </a:solidFill>
                          <a:effectLst/>
                        </a:rPr>
                        <a:t>年</a:t>
                      </a:r>
                      <a:r>
                        <a:rPr lang="en-US" sz="1400" kern="0" dirty="0">
                          <a:solidFill>
                            <a:schemeClr val="tx1"/>
                          </a:solidFill>
                          <a:effectLst/>
                        </a:rPr>
                        <a:t>11</a:t>
                      </a:r>
                      <a:r>
                        <a:rPr lang="zh-CN" sz="1400" kern="0" dirty="0">
                          <a:solidFill>
                            <a:schemeClr val="tx1"/>
                          </a:solidFill>
                          <a:effectLst/>
                        </a:rPr>
                        <a:t>月</a:t>
                      </a:r>
                      <a:r>
                        <a:rPr lang="en-US" sz="1400" kern="0" dirty="0">
                          <a:solidFill>
                            <a:schemeClr val="tx1"/>
                          </a:solidFill>
                          <a:effectLst/>
                        </a:rPr>
                        <a:t>25</a:t>
                      </a:r>
                      <a:r>
                        <a:rPr lang="zh-CN" sz="1400" kern="0" dirty="0">
                          <a:solidFill>
                            <a:schemeClr val="tx1"/>
                          </a:solidFill>
                          <a:effectLst/>
                        </a:rPr>
                        <a:t>日到期</a:t>
                      </a:r>
                      <a:endParaRPr lang="zh-CN" sz="1400" kern="100" dirty="0">
                        <a:solidFill>
                          <a:schemeClr val="tx1"/>
                        </a:solidFill>
                        <a:effectLst/>
                        <a:latin typeface="Calibri"/>
                        <a:ea typeface="宋体"/>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02"/>
                  </a:ext>
                </a:extLst>
              </a:tr>
              <a:tr h="373443">
                <a:tc>
                  <a:txBody>
                    <a:bodyPr/>
                    <a:lstStyle/>
                    <a:p>
                      <a:pPr algn="ctr">
                        <a:spcAft>
                          <a:spcPts val="0"/>
                        </a:spcAft>
                      </a:pPr>
                      <a:r>
                        <a:rPr lang="en-US" sz="1400" kern="0" dirty="0">
                          <a:solidFill>
                            <a:schemeClr val="tx1"/>
                          </a:solidFill>
                          <a:effectLst/>
                        </a:rPr>
                        <a:t>10000437</a:t>
                      </a:r>
                      <a:endParaRPr lang="zh-CN" sz="1400" kern="100" dirty="0">
                        <a:solidFill>
                          <a:schemeClr val="tx1"/>
                        </a:solidFill>
                        <a:effectLst/>
                        <a:latin typeface="Calibri"/>
                        <a:ea typeface="宋体"/>
                        <a:cs typeface="Times New Roman"/>
                      </a:endParaRPr>
                    </a:p>
                  </a:txBody>
                  <a:tcPr marL="68580" marR="68580" marT="0"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2658</a:t>
                      </a:r>
                      <a:endParaRPr lang="zh-CN" sz="1600" kern="0" dirty="0">
                        <a:solidFill>
                          <a:schemeClr val="tx1"/>
                        </a:solidFill>
                        <a:effectLst/>
                        <a:latin typeface="Euclid" panose="02020503060505020303" pitchFamily="18" charset="0"/>
                        <a:ea typeface="+mn-ea"/>
                        <a:cs typeface="+mn-cs"/>
                      </a:endParaRPr>
                    </a:p>
                  </a:txBody>
                  <a:tcPr marL="68580" marR="68580" marT="0" marB="0" anchor="ctr">
                    <a:lnT w="6350" cap="flat" cmpd="sng" algn="ctr">
                      <a:solidFill>
                        <a:schemeClr val="tx1"/>
                      </a:solidFill>
                      <a:prstDash val="solid"/>
                      <a:round/>
                      <a:headEnd type="none" w="med" len="med"/>
                      <a:tailEnd type="none" w="med" len="med"/>
                    </a:lnT>
                    <a:noFill/>
                  </a:tcPr>
                </a:tc>
                <a:tc>
                  <a:txBody>
                    <a:bodyPr/>
                    <a:lstStyle/>
                    <a:p>
                      <a:pPr algn="ctr">
                        <a:spcAft>
                          <a:spcPts val="0"/>
                        </a:spcAft>
                      </a:pPr>
                      <a:r>
                        <a:rPr lang="en-US" sz="1600" kern="0" dirty="0">
                          <a:solidFill>
                            <a:schemeClr val="tx1"/>
                          </a:solidFill>
                          <a:effectLst/>
                          <a:latin typeface="Euclid" panose="02020503060505020303" pitchFamily="18" charset="0"/>
                        </a:rPr>
                        <a:t>660</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T w="6350" cap="flat" cmpd="sng" algn="ctr">
                      <a:solidFill>
                        <a:schemeClr val="tx1"/>
                      </a:solidFill>
                      <a:prstDash val="solid"/>
                      <a:round/>
                      <a:headEnd type="none" w="med" len="med"/>
                      <a:tailEnd type="none" w="med" len="med"/>
                    </a:lnT>
                    <a:noFill/>
                  </a:tcPr>
                </a:tc>
                <a:tc>
                  <a:txBody>
                    <a:bodyPr/>
                    <a:lstStyle/>
                    <a:p>
                      <a:pPr algn="ctr">
                        <a:spcAft>
                          <a:spcPts val="0"/>
                        </a:spcAft>
                      </a:pPr>
                      <a:r>
                        <a:rPr lang="en-US" sz="1600" kern="0" dirty="0">
                          <a:solidFill>
                            <a:schemeClr val="tx1"/>
                          </a:solidFill>
                          <a:effectLst/>
                          <a:latin typeface="Euclid" panose="02020503060505020303" pitchFamily="18" charset="0"/>
                        </a:rPr>
                        <a:t>0.2191</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T w="6350" cap="flat" cmpd="sng" algn="ctr">
                      <a:solidFill>
                        <a:schemeClr val="tx1"/>
                      </a:solidFill>
                      <a:prstDash val="solid"/>
                      <a:round/>
                      <a:headEnd type="none" w="med" len="med"/>
                      <a:tailEnd type="none" w="med" len="med"/>
                    </a:lnT>
                    <a:noFill/>
                  </a:tcPr>
                </a:tc>
                <a:tc>
                  <a:txBody>
                    <a:bodyPr/>
                    <a:lstStyle/>
                    <a:p>
                      <a:pPr algn="ctr">
                        <a:spcAft>
                          <a:spcPts val="0"/>
                        </a:spcAft>
                      </a:pPr>
                      <a:r>
                        <a:rPr lang="en-US" sz="1600" kern="0" dirty="0">
                          <a:solidFill>
                            <a:schemeClr val="tx1"/>
                          </a:solidFill>
                          <a:effectLst/>
                          <a:latin typeface="Euclid" panose="02020503060505020303" pitchFamily="18" charset="0"/>
                        </a:rPr>
                        <a:t>2.05</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T w="6350" cap="flat" cmpd="sng" algn="ctr">
                      <a:solidFill>
                        <a:schemeClr val="tx1"/>
                      </a:solidFill>
                      <a:prstDash val="solid"/>
                      <a:round/>
                      <a:headEnd type="none" w="med" len="med"/>
                      <a:tailEnd type="none" w="med" len="med"/>
                    </a:lnT>
                    <a:noFill/>
                  </a:tcPr>
                </a:tc>
                <a:tc>
                  <a:txBody>
                    <a:bodyPr/>
                    <a:lstStyle/>
                    <a:p>
                      <a:pPr algn="ctr">
                        <a:spcAft>
                          <a:spcPts val="0"/>
                        </a:spcAft>
                      </a:pPr>
                      <a:r>
                        <a:rPr lang="en-US" sz="1600" kern="0" dirty="0">
                          <a:solidFill>
                            <a:schemeClr val="tx1"/>
                          </a:solidFill>
                          <a:effectLst/>
                          <a:latin typeface="Euclid" panose="02020503060505020303" pitchFamily="18" charset="0"/>
                        </a:rPr>
                        <a:t>0.0064</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T w="6350" cap="flat" cmpd="sng" algn="ctr">
                      <a:solidFill>
                        <a:schemeClr val="tx1"/>
                      </a:solidFill>
                      <a:prstDash val="solid"/>
                      <a:round/>
                      <a:headEnd type="none" w="med" len="med"/>
                      <a:tailEnd type="none" w="med" len="med"/>
                    </a:lnT>
                    <a:noFill/>
                  </a:tcPr>
                </a:tc>
                <a:tc>
                  <a:txBody>
                    <a:bodyPr/>
                    <a:lstStyle/>
                    <a:p>
                      <a:pPr algn="ctr">
                        <a:spcAft>
                          <a:spcPts val="0"/>
                        </a:spcAft>
                      </a:pPr>
                      <a:r>
                        <a:rPr lang="en-US" sz="1600" kern="0" dirty="0">
                          <a:solidFill>
                            <a:schemeClr val="tx1"/>
                          </a:solidFill>
                          <a:effectLst/>
                          <a:latin typeface="Euclid" panose="02020503060505020303" pitchFamily="18" charset="0"/>
                        </a:rPr>
                        <a:t>1084</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T w="6350" cap="flat" cmpd="sng" algn="ctr">
                      <a:solidFill>
                        <a:schemeClr val="tx1"/>
                      </a:solidFill>
                      <a:prstDash val="solid"/>
                      <a:round/>
                      <a:headEnd type="none" w="med" len="med"/>
                      <a:tailEnd type="none" w="med" len="med"/>
                    </a:lnT>
                    <a:noFill/>
                  </a:tcPr>
                </a:tc>
                <a:tc>
                  <a:txBody>
                    <a:bodyPr/>
                    <a:lstStyle/>
                    <a:p>
                      <a:pPr algn="ctr">
                        <a:spcAft>
                          <a:spcPts val="0"/>
                        </a:spcAft>
                      </a:pPr>
                      <a:r>
                        <a:rPr lang="en-US" sz="1600" kern="0" dirty="0">
                          <a:solidFill>
                            <a:schemeClr val="tx1"/>
                          </a:solidFill>
                          <a:effectLst/>
                          <a:latin typeface="Euclid" panose="02020503060505020303" pitchFamily="18" charset="0"/>
                        </a:rPr>
                        <a:t>9818</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T w="6350" cap="flat" cmpd="sng" algn="ctr">
                      <a:solidFill>
                        <a:schemeClr val="tx1"/>
                      </a:solidFill>
                      <a:prstDash val="solid"/>
                      <a:round/>
                      <a:headEnd type="none" w="med" len="med"/>
                      <a:tailEnd type="none" w="med" len="med"/>
                    </a:lnT>
                    <a:noFill/>
                  </a:tcPr>
                </a:tc>
                <a:tc>
                  <a:txBody>
                    <a:bodyPr/>
                    <a:lstStyle/>
                    <a:p>
                      <a:pPr algn="ctr">
                        <a:spcAft>
                          <a:spcPts val="0"/>
                        </a:spcAft>
                      </a:pPr>
                      <a:r>
                        <a:rPr lang="en-US" sz="1600" kern="0" dirty="0">
                          <a:solidFill>
                            <a:schemeClr val="tx1"/>
                          </a:solidFill>
                          <a:effectLst/>
                          <a:latin typeface="Euclid" panose="02020503060505020303" pitchFamily="18" charset="0"/>
                        </a:rPr>
                        <a:t>10000438</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03"/>
                  </a:ext>
                </a:extLst>
              </a:tr>
              <a:tr h="373443">
                <a:tc>
                  <a:txBody>
                    <a:bodyPr/>
                    <a:lstStyle/>
                    <a:p>
                      <a:pPr algn="ctr">
                        <a:spcAft>
                          <a:spcPts val="0"/>
                        </a:spcAft>
                      </a:pPr>
                      <a:r>
                        <a:rPr lang="en-US" sz="1400" kern="0" dirty="0">
                          <a:solidFill>
                            <a:schemeClr val="tx1"/>
                          </a:solidFill>
                          <a:effectLst/>
                        </a:rPr>
                        <a:t>10000427</a:t>
                      </a:r>
                      <a:endParaRPr lang="zh-CN" sz="1400" kern="100" dirty="0">
                        <a:solidFill>
                          <a:schemeClr val="tx1"/>
                        </a:solidFill>
                        <a:effectLst/>
                        <a:latin typeface="Calibri"/>
                        <a:ea typeface="宋体"/>
                        <a:cs typeface="Times New Roman"/>
                      </a:endParaRPr>
                    </a:p>
                  </a:txBody>
                  <a:tcPr marL="68580" marR="68580" marT="0" marB="0" anchor="ctr">
                    <a:lnL w="6350" cap="flat" cmpd="sng" algn="ctr">
                      <a:solidFill>
                        <a:schemeClr val="tx1"/>
                      </a:solidFill>
                      <a:prstDash val="solid"/>
                      <a:round/>
                      <a:headEnd type="none" w="med" len="med"/>
                      <a:tailEnd type="none" w="med" len="med"/>
                    </a:lnL>
                    <a:noFill/>
                  </a:tcPr>
                </a:tc>
                <a:tc>
                  <a:txBody>
                    <a:bodyPr/>
                    <a:lstStyle/>
                    <a:p>
                      <a:pPr algn="ctr">
                        <a:spcAft>
                          <a:spcPts val="0"/>
                        </a:spcAft>
                      </a:pPr>
                      <a:r>
                        <a:rPr lang="en-US" sz="1600" kern="0">
                          <a:solidFill>
                            <a:schemeClr val="tx1"/>
                          </a:solidFill>
                          <a:effectLst/>
                          <a:latin typeface="Euclid" panose="02020503060505020303" pitchFamily="18" charset="0"/>
                        </a:rPr>
                        <a:t>1882</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716</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0.1729</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2.10</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0.0081</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1366</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6395</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10000432</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R w="6350" cap="flat" cmpd="sng" algn="ctr">
                      <a:solidFill>
                        <a:schemeClr val="tx1"/>
                      </a:solidFill>
                      <a:prstDash val="solid"/>
                      <a:round/>
                      <a:headEnd type="none" w="med" len="med"/>
                      <a:tailEnd type="none" w="med" len="med"/>
                    </a:lnR>
                    <a:noFill/>
                  </a:tcPr>
                </a:tc>
                <a:extLst>
                  <a:ext uri="{0D108BD9-81ED-4DB2-BD59-A6C34878D82A}">
                    <a16:rowId xmlns="" xmlns:a16="http://schemas.microsoft.com/office/drawing/2014/main" val="10004"/>
                  </a:ext>
                </a:extLst>
              </a:tr>
              <a:tr h="373443">
                <a:tc>
                  <a:txBody>
                    <a:bodyPr/>
                    <a:lstStyle/>
                    <a:p>
                      <a:pPr algn="ctr">
                        <a:spcAft>
                          <a:spcPts val="0"/>
                        </a:spcAft>
                      </a:pPr>
                      <a:r>
                        <a:rPr lang="en-US" sz="1400" kern="0" dirty="0">
                          <a:solidFill>
                            <a:schemeClr val="tx1"/>
                          </a:solidFill>
                          <a:effectLst/>
                        </a:rPr>
                        <a:t>10000428</a:t>
                      </a:r>
                      <a:endParaRPr lang="zh-CN" sz="1400" kern="100" dirty="0">
                        <a:solidFill>
                          <a:schemeClr val="tx1"/>
                        </a:solidFill>
                        <a:effectLst/>
                        <a:latin typeface="Calibri"/>
                        <a:ea typeface="宋体"/>
                        <a:cs typeface="Times New Roman"/>
                      </a:endParaRPr>
                    </a:p>
                  </a:txBody>
                  <a:tcPr marL="68580" marR="68580" marT="0" marB="0" anchor="ctr">
                    <a:lnL w="6350" cap="flat" cmpd="sng" algn="ctr">
                      <a:solidFill>
                        <a:schemeClr val="tx1"/>
                      </a:solidFill>
                      <a:prstDash val="solid"/>
                      <a:round/>
                      <a:headEnd type="none" w="med" len="med"/>
                      <a:tailEnd type="none" w="med" len="med"/>
                    </a:lnL>
                    <a:noFill/>
                  </a:tcPr>
                </a:tc>
                <a:tc>
                  <a:txBody>
                    <a:bodyPr/>
                    <a:lstStyle/>
                    <a:p>
                      <a:pPr algn="ctr">
                        <a:spcAft>
                          <a:spcPts val="0"/>
                        </a:spcAft>
                      </a:pPr>
                      <a:r>
                        <a:rPr lang="en-US" sz="1600" kern="0">
                          <a:solidFill>
                            <a:schemeClr val="tx1"/>
                          </a:solidFill>
                          <a:effectLst/>
                          <a:latin typeface="Euclid" panose="02020503060505020303" pitchFamily="18" charset="0"/>
                        </a:rPr>
                        <a:t>2730</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a:solidFill>
                            <a:schemeClr val="tx1"/>
                          </a:solidFill>
                          <a:effectLst/>
                          <a:latin typeface="Euclid" panose="02020503060505020303" pitchFamily="18" charset="0"/>
                        </a:rPr>
                        <a:t>737</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0.1270</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2.15</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0.0147</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2352</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a:solidFill>
                            <a:schemeClr val="tx1"/>
                          </a:solidFill>
                          <a:effectLst/>
                          <a:latin typeface="Euclid" panose="02020503060505020303" pitchFamily="18" charset="0"/>
                        </a:rPr>
                        <a:t>10237</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10000433</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R w="6350" cap="flat" cmpd="sng" algn="ctr">
                      <a:solidFill>
                        <a:schemeClr val="tx1"/>
                      </a:solidFill>
                      <a:prstDash val="solid"/>
                      <a:round/>
                      <a:headEnd type="none" w="med" len="med"/>
                      <a:tailEnd type="none" w="med" len="med"/>
                    </a:lnR>
                    <a:noFill/>
                  </a:tcPr>
                </a:tc>
                <a:extLst>
                  <a:ext uri="{0D108BD9-81ED-4DB2-BD59-A6C34878D82A}">
                    <a16:rowId xmlns="" xmlns:a16="http://schemas.microsoft.com/office/drawing/2014/main" val="10005"/>
                  </a:ext>
                </a:extLst>
              </a:tr>
              <a:tr h="373443">
                <a:tc>
                  <a:txBody>
                    <a:bodyPr/>
                    <a:lstStyle/>
                    <a:p>
                      <a:pPr algn="ctr">
                        <a:spcAft>
                          <a:spcPts val="0"/>
                        </a:spcAft>
                      </a:pPr>
                      <a:r>
                        <a:rPr lang="en-US" sz="1400" kern="0" dirty="0">
                          <a:solidFill>
                            <a:schemeClr val="tx1"/>
                          </a:solidFill>
                          <a:effectLst/>
                        </a:rPr>
                        <a:t>10000429</a:t>
                      </a:r>
                      <a:endParaRPr lang="zh-CN" sz="1400" kern="100" dirty="0">
                        <a:solidFill>
                          <a:schemeClr val="tx1"/>
                        </a:solidFill>
                        <a:effectLst/>
                        <a:latin typeface="Calibri"/>
                        <a:ea typeface="宋体"/>
                        <a:cs typeface="Times New Roman"/>
                      </a:endParaRPr>
                    </a:p>
                  </a:txBody>
                  <a:tcPr marL="68580" marR="68580" marT="0" marB="0" anchor="ctr">
                    <a:lnL w="6350" cap="flat" cmpd="sng" algn="ctr">
                      <a:solidFill>
                        <a:schemeClr val="tx1"/>
                      </a:solidFill>
                      <a:prstDash val="solid"/>
                      <a:round/>
                      <a:headEnd type="none" w="med" len="med"/>
                      <a:tailEnd type="none" w="med" len="med"/>
                    </a:lnL>
                    <a:noFill/>
                  </a:tcPr>
                </a:tc>
                <a:tc>
                  <a:txBody>
                    <a:bodyPr/>
                    <a:lstStyle/>
                    <a:p>
                      <a:pPr algn="ctr">
                        <a:spcAft>
                          <a:spcPts val="0"/>
                        </a:spcAft>
                      </a:pPr>
                      <a:r>
                        <a:rPr lang="en-US" sz="1600" kern="0">
                          <a:solidFill>
                            <a:schemeClr val="tx1"/>
                          </a:solidFill>
                          <a:effectLst/>
                          <a:latin typeface="Euclid" panose="02020503060505020303" pitchFamily="18" charset="0"/>
                        </a:rPr>
                        <a:t>4884</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a:solidFill>
                            <a:schemeClr val="tx1"/>
                          </a:solidFill>
                          <a:effectLst/>
                          <a:latin typeface="Euclid" panose="02020503060505020303" pitchFamily="18" charset="0"/>
                        </a:rPr>
                        <a:t>1506</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0.0902</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2.20</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0.0262</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3717</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a:solidFill>
                            <a:schemeClr val="tx1"/>
                          </a:solidFill>
                          <a:effectLst/>
                          <a:latin typeface="Euclid" panose="02020503060505020303" pitchFamily="18" charset="0"/>
                        </a:rPr>
                        <a:t>9381</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10000434</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R w="6350" cap="flat" cmpd="sng" algn="ctr">
                      <a:solidFill>
                        <a:schemeClr val="tx1"/>
                      </a:solidFill>
                      <a:prstDash val="solid"/>
                      <a:round/>
                      <a:headEnd type="none" w="med" len="med"/>
                      <a:tailEnd type="none" w="med" len="med"/>
                    </a:lnR>
                    <a:noFill/>
                  </a:tcPr>
                </a:tc>
                <a:extLst>
                  <a:ext uri="{0D108BD9-81ED-4DB2-BD59-A6C34878D82A}">
                    <a16:rowId xmlns="" xmlns:a16="http://schemas.microsoft.com/office/drawing/2014/main" val="10006"/>
                  </a:ext>
                </a:extLst>
              </a:tr>
              <a:tr h="373443">
                <a:tc>
                  <a:txBody>
                    <a:bodyPr/>
                    <a:lstStyle/>
                    <a:p>
                      <a:pPr algn="ctr">
                        <a:spcAft>
                          <a:spcPts val="0"/>
                        </a:spcAft>
                      </a:pPr>
                      <a:r>
                        <a:rPr lang="en-US" sz="1400" kern="0" dirty="0">
                          <a:solidFill>
                            <a:schemeClr val="tx1"/>
                          </a:solidFill>
                          <a:effectLst/>
                        </a:rPr>
                        <a:t>10000430</a:t>
                      </a:r>
                      <a:endParaRPr lang="zh-CN" sz="1400" kern="100" dirty="0">
                        <a:solidFill>
                          <a:schemeClr val="tx1"/>
                        </a:solidFill>
                        <a:effectLst/>
                        <a:latin typeface="Calibri"/>
                        <a:ea typeface="宋体"/>
                        <a:cs typeface="Times New Roman"/>
                      </a:endParaRPr>
                    </a:p>
                  </a:txBody>
                  <a:tcPr marL="68580" marR="68580" marT="0" marB="0" anchor="ctr">
                    <a:lnL w="6350" cap="flat" cmpd="sng" algn="ctr">
                      <a:solidFill>
                        <a:schemeClr val="tx1"/>
                      </a:solidFill>
                      <a:prstDash val="solid"/>
                      <a:round/>
                      <a:headEnd type="none" w="med" len="med"/>
                      <a:tailEnd type="none" w="med" len="med"/>
                    </a:lnL>
                    <a:noFill/>
                  </a:tcPr>
                </a:tc>
                <a:tc>
                  <a:txBody>
                    <a:bodyPr/>
                    <a:lstStyle/>
                    <a:p>
                      <a:pPr algn="ctr">
                        <a:spcAft>
                          <a:spcPts val="0"/>
                        </a:spcAft>
                      </a:pPr>
                      <a:r>
                        <a:rPr lang="en-US" sz="1600" kern="0">
                          <a:solidFill>
                            <a:schemeClr val="tx1"/>
                          </a:solidFill>
                          <a:effectLst/>
                          <a:latin typeface="Euclid" panose="02020503060505020303" pitchFamily="18" charset="0"/>
                        </a:rPr>
                        <a:t>7618</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a:solidFill>
                            <a:schemeClr val="tx1"/>
                          </a:solidFill>
                          <a:effectLst/>
                          <a:latin typeface="Euclid" panose="02020503060505020303" pitchFamily="18" charset="0"/>
                        </a:rPr>
                        <a:t>4010</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0.0589</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2.25</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0.0461</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3608</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a:solidFill>
                            <a:schemeClr val="tx1"/>
                          </a:solidFill>
                          <a:effectLst/>
                          <a:latin typeface="Euclid" panose="02020503060505020303" pitchFamily="18" charset="0"/>
                        </a:rPr>
                        <a:t>8724</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a:solidFill>
                            <a:schemeClr val="tx1"/>
                          </a:solidFill>
                          <a:effectLst/>
                          <a:latin typeface="Euclid" panose="02020503060505020303" pitchFamily="18" charset="0"/>
                        </a:rPr>
                        <a:t>10000435</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lnR w="6350" cap="flat" cmpd="sng" algn="ctr">
                      <a:solidFill>
                        <a:schemeClr val="tx1"/>
                      </a:solidFill>
                      <a:prstDash val="solid"/>
                      <a:round/>
                      <a:headEnd type="none" w="med" len="med"/>
                      <a:tailEnd type="none" w="med" len="med"/>
                    </a:lnR>
                    <a:noFill/>
                  </a:tcPr>
                </a:tc>
                <a:extLst>
                  <a:ext uri="{0D108BD9-81ED-4DB2-BD59-A6C34878D82A}">
                    <a16:rowId xmlns="" xmlns:a16="http://schemas.microsoft.com/office/drawing/2014/main" val="10007"/>
                  </a:ext>
                </a:extLst>
              </a:tr>
              <a:tr h="373443">
                <a:tc>
                  <a:txBody>
                    <a:bodyPr/>
                    <a:lstStyle/>
                    <a:p>
                      <a:pPr algn="ctr">
                        <a:spcAft>
                          <a:spcPts val="0"/>
                        </a:spcAft>
                      </a:pPr>
                      <a:r>
                        <a:rPr lang="en-US" sz="1400" kern="0" dirty="0">
                          <a:solidFill>
                            <a:schemeClr val="tx1"/>
                          </a:solidFill>
                          <a:effectLst/>
                        </a:rPr>
                        <a:t>10000431</a:t>
                      </a:r>
                      <a:endParaRPr lang="zh-CN" sz="1400" kern="100" dirty="0">
                        <a:solidFill>
                          <a:schemeClr val="tx1"/>
                        </a:solidFill>
                        <a:effectLst/>
                        <a:latin typeface="Calibri"/>
                        <a:ea typeface="宋体"/>
                        <a:cs typeface="Times New Roman"/>
                      </a:endParaRPr>
                    </a:p>
                  </a:txBody>
                  <a:tcPr marL="68580" marR="68580" marT="0" marB="0" anchor="ctr">
                    <a:lnL w="6350" cap="flat" cmpd="sng" algn="ctr">
                      <a:solidFill>
                        <a:schemeClr val="tx1"/>
                      </a:solidFill>
                      <a:prstDash val="solid"/>
                      <a:round/>
                      <a:headEnd type="none" w="med" len="med"/>
                      <a:tailEnd type="none" w="med" len="med"/>
                    </a:lnL>
                    <a:noFill/>
                  </a:tcPr>
                </a:tc>
                <a:tc>
                  <a:txBody>
                    <a:bodyPr/>
                    <a:lstStyle/>
                    <a:p>
                      <a:pPr algn="ctr">
                        <a:spcAft>
                          <a:spcPts val="0"/>
                        </a:spcAft>
                      </a:pPr>
                      <a:r>
                        <a:rPr lang="en-US" sz="1600" kern="0" dirty="0">
                          <a:solidFill>
                            <a:schemeClr val="tx1"/>
                          </a:solidFill>
                          <a:effectLst/>
                          <a:latin typeface="Euclid" panose="02020503060505020303" pitchFamily="18" charset="0"/>
                        </a:rPr>
                        <a:t>34932</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1.04</a:t>
                      </a:r>
                      <a:r>
                        <a:rPr lang="zh-CN" sz="1600" kern="0" dirty="0">
                          <a:solidFill>
                            <a:schemeClr val="tx1"/>
                          </a:solidFill>
                          <a:effectLst/>
                          <a:latin typeface="Euclid" panose="02020503060505020303" pitchFamily="18" charset="0"/>
                        </a:rPr>
                        <a:t>万</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0.0423</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2.30</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0.0758</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9064</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16541</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10000436</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R w="6350" cap="flat" cmpd="sng" algn="ctr">
                      <a:solidFill>
                        <a:schemeClr val="tx1"/>
                      </a:solidFill>
                      <a:prstDash val="solid"/>
                      <a:round/>
                      <a:headEnd type="none" w="med" len="med"/>
                      <a:tailEnd type="none" w="med" len="med"/>
                    </a:lnR>
                    <a:noFill/>
                  </a:tcPr>
                </a:tc>
                <a:extLst>
                  <a:ext uri="{0D108BD9-81ED-4DB2-BD59-A6C34878D82A}">
                    <a16:rowId xmlns="" xmlns:a16="http://schemas.microsoft.com/office/drawing/2014/main" val="10008"/>
                  </a:ext>
                </a:extLst>
              </a:tr>
              <a:tr h="373443">
                <a:tc>
                  <a:txBody>
                    <a:bodyPr/>
                    <a:lstStyle/>
                    <a:p>
                      <a:pPr algn="ctr">
                        <a:spcAft>
                          <a:spcPts val="0"/>
                        </a:spcAft>
                      </a:pPr>
                      <a:r>
                        <a:rPr lang="en-US" sz="1400" kern="0" dirty="0">
                          <a:solidFill>
                            <a:schemeClr val="tx1"/>
                          </a:solidFill>
                          <a:effectLst/>
                        </a:rPr>
                        <a:t>10000441</a:t>
                      </a:r>
                      <a:endParaRPr lang="zh-CN" sz="1400" kern="100" dirty="0">
                        <a:solidFill>
                          <a:schemeClr val="tx1"/>
                        </a:solidFill>
                        <a:effectLst/>
                        <a:latin typeface="Calibri"/>
                        <a:ea typeface="宋体"/>
                        <a:cs typeface="Times New Roman"/>
                      </a:endParaRPr>
                    </a:p>
                  </a:txBody>
                  <a:tcPr marL="68580" marR="68580" marT="0" marB="0" anchor="ctr">
                    <a:lnL w="6350" cap="flat" cmpd="sng" algn="ctr">
                      <a:solidFill>
                        <a:schemeClr val="tx1"/>
                      </a:solidFill>
                      <a:prstDash val="solid"/>
                      <a:round/>
                      <a:headEnd type="none" w="med" len="med"/>
                      <a:tailEnd type="none" w="med" len="med"/>
                    </a:lnL>
                    <a:noFill/>
                  </a:tcPr>
                </a:tc>
                <a:tc>
                  <a:txBody>
                    <a:bodyPr/>
                    <a:lstStyle/>
                    <a:p>
                      <a:pPr algn="ctr">
                        <a:spcAft>
                          <a:spcPts val="0"/>
                        </a:spcAft>
                      </a:pPr>
                      <a:r>
                        <a:rPr lang="en-US" sz="1600" kern="0">
                          <a:solidFill>
                            <a:schemeClr val="tx1"/>
                          </a:solidFill>
                          <a:effectLst/>
                          <a:latin typeface="Euclid" panose="02020503060505020303" pitchFamily="18" charset="0"/>
                        </a:rPr>
                        <a:t>16967</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a:solidFill>
                            <a:schemeClr val="tx1"/>
                          </a:solidFill>
                          <a:effectLst/>
                          <a:latin typeface="Euclid" panose="02020503060505020303" pitchFamily="18" charset="0"/>
                        </a:rPr>
                        <a:t>5271</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0.0241</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2.35</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a:solidFill>
                            <a:schemeClr val="tx1"/>
                          </a:solidFill>
                          <a:effectLst/>
                          <a:latin typeface="Euclid" panose="02020503060505020303" pitchFamily="18" charset="0"/>
                        </a:rPr>
                        <a:t>0.1123</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3172</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a:solidFill>
                            <a:schemeClr val="tx1"/>
                          </a:solidFill>
                          <a:effectLst/>
                          <a:latin typeface="Euclid" panose="02020503060505020303" pitchFamily="18" charset="0"/>
                        </a:rPr>
                        <a:t>9086</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a:solidFill>
                            <a:schemeClr val="tx1"/>
                          </a:solidFill>
                          <a:effectLst/>
                          <a:latin typeface="Euclid" panose="02020503060505020303" pitchFamily="18" charset="0"/>
                        </a:rPr>
                        <a:t>10000443</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lnR w="6350" cap="flat" cmpd="sng" algn="ctr">
                      <a:solidFill>
                        <a:schemeClr val="tx1"/>
                      </a:solidFill>
                      <a:prstDash val="solid"/>
                      <a:round/>
                      <a:headEnd type="none" w="med" len="med"/>
                      <a:tailEnd type="none" w="med" len="med"/>
                    </a:lnR>
                    <a:noFill/>
                  </a:tcPr>
                </a:tc>
                <a:extLst>
                  <a:ext uri="{0D108BD9-81ED-4DB2-BD59-A6C34878D82A}">
                    <a16:rowId xmlns="" xmlns:a16="http://schemas.microsoft.com/office/drawing/2014/main" val="10009"/>
                  </a:ext>
                </a:extLst>
              </a:tr>
              <a:tr h="373443">
                <a:tc>
                  <a:txBody>
                    <a:bodyPr/>
                    <a:lstStyle/>
                    <a:p>
                      <a:pPr algn="ctr">
                        <a:spcAft>
                          <a:spcPts val="0"/>
                        </a:spcAft>
                      </a:pPr>
                      <a:r>
                        <a:rPr lang="en-US" sz="1400" kern="0" dirty="0">
                          <a:solidFill>
                            <a:schemeClr val="tx1"/>
                          </a:solidFill>
                          <a:effectLst/>
                        </a:rPr>
                        <a:t>10000442</a:t>
                      </a:r>
                      <a:endParaRPr lang="zh-CN" sz="1400" kern="100" dirty="0">
                        <a:solidFill>
                          <a:schemeClr val="tx1"/>
                        </a:solidFill>
                        <a:effectLst/>
                        <a:latin typeface="Calibri"/>
                        <a:ea typeface="宋体"/>
                        <a:cs typeface="Times New Roman"/>
                      </a:endParaRPr>
                    </a:p>
                  </a:txBody>
                  <a:tcPr marL="68580" marR="68580" marT="0" marB="0" anchor="ctr">
                    <a:lnL w="6350" cap="flat" cmpd="sng" algn="ctr">
                      <a:solidFill>
                        <a:schemeClr val="tx1"/>
                      </a:solidFill>
                      <a:prstDash val="solid"/>
                      <a:round/>
                      <a:headEnd type="none" w="med" len="med"/>
                      <a:tailEnd type="none" w="med" len="med"/>
                    </a:lnL>
                    <a:noFill/>
                  </a:tcPr>
                </a:tc>
                <a:tc>
                  <a:txBody>
                    <a:bodyPr/>
                    <a:lstStyle/>
                    <a:p>
                      <a:pPr algn="ctr">
                        <a:spcAft>
                          <a:spcPts val="0"/>
                        </a:spcAft>
                      </a:pPr>
                      <a:r>
                        <a:rPr lang="en-US" sz="1600" kern="0">
                          <a:solidFill>
                            <a:schemeClr val="tx1"/>
                          </a:solidFill>
                          <a:effectLst/>
                          <a:latin typeface="Euclid" panose="02020503060505020303" pitchFamily="18" charset="0"/>
                        </a:rPr>
                        <a:t>15250</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a:solidFill>
                            <a:schemeClr val="tx1"/>
                          </a:solidFill>
                          <a:effectLst/>
                          <a:latin typeface="Euclid" panose="02020503060505020303" pitchFamily="18" charset="0"/>
                        </a:rPr>
                        <a:t>3949</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a:solidFill>
                            <a:schemeClr val="tx1"/>
                          </a:solidFill>
                          <a:effectLst/>
                          <a:latin typeface="Euclid" panose="02020503060505020303" pitchFamily="18" charset="0"/>
                        </a:rPr>
                        <a:t>0.0151</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2.40</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a:solidFill>
                            <a:schemeClr val="tx1"/>
                          </a:solidFill>
                          <a:effectLst/>
                          <a:latin typeface="Euclid" panose="02020503060505020303" pitchFamily="18" charset="0"/>
                        </a:rPr>
                        <a:t>0.1554</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1334</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dirty="0">
                          <a:solidFill>
                            <a:schemeClr val="tx1"/>
                          </a:solidFill>
                          <a:effectLst/>
                          <a:latin typeface="Euclid" panose="02020503060505020303" pitchFamily="18" charset="0"/>
                        </a:rPr>
                        <a:t>2904</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noFill/>
                  </a:tcPr>
                </a:tc>
                <a:tc>
                  <a:txBody>
                    <a:bodyPr/>
                    <a:lstStyle/>
                    <a:p>
                      <a:pPr algn="ctr">
                        <a:spcAft>
                          <a:spcPts val="0"/>
                        </a:spcAft>
                      </a:pPr>
                      <a:r>
                        <a:rPr lang="en-US" sz="1600" kern="0">
                          <a:solidFill>
                            <a:schemeClr val="tx1"/>
                          </a:solidFill>
                          <a:effectLst/>
                          <a:latin typeface="Euclid" panose="02020503060505020303" pitchFamily="18" charset="0"/>
                        </a:rPr>
                        <a:t>10000444</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lnR w="6350" cap="flat" cmpd="sng" algn="ctr">
                      <a:solidFill>
                        <a:schemeClr val="tx1"/>
                      </a:solidFill>
                      <a:prstDash val="solid"/>
                      <a:round/>
                      <a:headEnd type="none" w="med" len="med"/>
                      <a:tailEnd type="none" w="med" len="med"/>
                    </a:lnR>
                    <a:noFill/>
                  </a:tcPr>
                </a:tc>
                <a:extLst>
                  <a:ext uri="{0D108BD9-81ED-4DB2-BD59-A6C34878D82A}">
                    <a16:rowId xmlns="" xmlns:a16="http://schemas.microsoft.com/office/drawing/2014/main" val="10010"/>
                  </a:ext>
                </a:extLst>
              </a:tr>
              <a:tr h="373443">
                <a:tc>
                  <a:txBody>
                    <a:bodyPr/>
                    <a:lstStyle/>
                    <a:p>
                      <a:pPr algn="ctr">
                        <a:spcAft>
                          <a:spcPts val="0"/>
                        </a:spcAft>
                      </a:pPr>
                      <a:r>
                        <a:rPr lang="en-US" sz="1400" kern="0" dirty="0">
                          <a:solidFill>
                            <a:schemeClr val="tx1"/>
                          </a:solidFill>
                          <a:effectLst/>
                        </a:rPr>
                        <a:t>10000447</a:t>
                      </a:r>
                      <a:endParaRPr lang="zh-CN" sz="1400" kern="100" dirty="0">
                        <a:solidFill>
                          <a:schemeClr val="tx1"/>
                        </a:solidFill>
                        <a:effectLst/>
                        <a:latin typeface="Calibri"/>
                        <a:ea typeface="宋体"/>
                        <a:cs typeface="Times New Roman"/>
                      </a:endParaRPr>
                    </a:p>
                  </a:txBody>
                  <a:tcPr marL="68580" marR="68580" marT="0" marB="0" anchor="ct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600" kern="0" dirty="0">
                          <a:solidFill>
                            <a:schemeClr val="tx1"/>
                          </a:solidFill>
                          <a:effectLst/>
                          <a:latin typeface="Euclid" panose="02020503060505020303" pitchFamily="18" charset="0"/>
                        </a:rPr>
                        <a:t>12565</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600" kern="0" dirty="0">
                          <a:solidFill>
                            <a:schemeClr val="tx1"/>
                          </a:solidFill>
                          <a:effectLst/>
                          <a:latin typeface="Euclid" panose="02020503060505020303" pitchFamily="18" charset="0"/>
                        </a:rPr>
                        <a:t>4698</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600" kern="0" dirty="0">
                          <a:solidFill>
                            <a:schemeClr val="tx1"/>
                          </a:solidFill>
                          <a:effectLst/>
                          <a:latin typeface="Euclid" panose="02020503060505020303" pitchFamily="18" charset="0"/>
                        </a:rPr>
                        <a:t>0.0085</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600" kern="0" dirty="0">
                          <a:solidFill>
                            <a:schemeClr val="tx1"/>
                          </a:solidFill>
                          <a:effectLst/>
                          <a:latin typeface="Euclid" panose="02020503060505020303" pitchFamily="18" charset="0"/>
                        </a:rPr>
                        <a:t>2.45</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600" kern="0">
                          <a:solidFill>
                            <a:schemeClr val="tx1"/>
                          </a:solidFill>
                          <a:effectLst/>
                          <a:latin typeface="Euclid" panose="02020503060505020303" pitchFamily="18" charset="0"/>
                        </a:rPr>
                        <a:t>0.1951</a:t>
                      </a:r>
                      <a:endParaRPr lang="zh-CN" sz="1600" kern="100">
                        <a:solidFill>
                          <a:schemeClr val="tx1"/>
                        </a:solidFill>
                        <a:effectLst/>
                        <a:latin typeface="Euclid" panose="02020503060505020303" pitchFamily="18" charset="0"/>
                        <a:ea typeface="宋体"/>
                        <a:cs typeface="Times New Roman"/>
                      </a:endParaRPr>
                    </a:p>
                  </a:txBody>
                  <a:tcPr marL="68580" marR="68580" marT="0" marB="0" anchor="ctr">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600" kern="0" dirty="0">
                          <a:solidFill>
                            <a:schemeClr val="tx1"/>
                          </a:solidFill>
                          <a:effectLst/>
                          <a:latin typeface="Euclid" panose="02020503060505020303" pitchFamily="18" charset="0"/>
                        </a:rPr>
                        <a:t>782</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600" kern="0" dirty="0">
                          <a:solidFill>
                            <a:schemeClr val="tx1"/>
                          </a:solidFill>
                          <a:effectLst/>
                          <a:latin typeface="Euclid" panose="02020503060505020303" pitchFamily="18" charset="0"/>
                        </a:rPr>
                        <a:t>1626</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B w="6350" cap="flat" cmpd="sng" algn="ctr">
                      <a:solidFill>
                        <a:schemeClr val="tx1"/>
                      </a:solidFill>
                      <a:prstDash val="solid"/>
                      <a:round/>
                      <a:headEnd type="none" w="med" len="med"/>
                      <a:tailEnd type="none" w="med" len="med"/>
                    </a:lnB>
                    <a:noFill/>
                  </a:tcPr>
                </a:tc>
                <a:tc>
                  <a:txBody>
                    <a:bodyPr/>
                    <a:lstStyle/>
                    <a:p>
                      <a:pPr algn="ctr">
                        <a:spcAft>
                          <a:spcPts val="0"/>
                        </a:spcAft>
                      </a:pPr>
                      <a:r>
                        <a:rPr lang="en-US" sz="1600" kern="0" dirty="0">
                          <a:solidFill>
                            <a:schemeClr val="tx1"/>
                          </a:solidFill>
                          <a:effectLst/>
                          <a:latin typeface="Euclid" panose="02020503060505020303" pitchFamily="18" charset="0"/>
                        </a:rPr>
                        <a:t>10000448</a:t>
                      </a:r>
                      <a:endParaRPr lang="zh-CN" sz="1600" kern="100" dirty="0">
                        <a:solidFill>
                          <a:schemeClr val="tx1"/>
                        </a:solidFill>
                        <a:effectLst/>
                        <a:latin typeface="Euclid" panose="02020503060505020303" pitchFamily="18" charset="0"/>
                        <a:ea typeface="宋体"/>
                        <a:cs typeface="Times New Roman"/>
                      </a:endParaRPr>
                    </a:p>
                  </a:txBody>
                  <a:tcPr marL="68580" marR="68580" marT="0" marB="0"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1"/>
                  </a:ext>
                </a:extLst>
              </a:tr>
              <a:tr h="210584">
                <a:tc gridSpan="9">
                  <a:txBody>
                    <a:bodyPr/>
                    <a:lstStyle/>
                    <a:p>
                      <a:pPr algn="ctr">
                        <a:spcAft>
                          <a:spcPts val="0"/>
                        </a:spcAft>
                      </a:pPr>
                      <a:r>
                        <a:rPr lang="en-US" sz="1400" kern="0" dirty="0">
                          <a:solidFill>
                            <a:schemeClr val="tx1"/>
                          </a:solidFill>
                          <a:effectLst/>
                        </a:rPr>
                        <a:t>2015</a:t>
                      </a:r>
                      <a:r>
                        <a:rPr lang="zh-CN" sz="1400" kern="0" dirty="0">
                          <a:solidFill>
                            <a:schemeClr val="tx1"/>
                          </a:solidFill>
                          <a:effectLst/>
                        </a:rPr>
                        <a:t>年</a:t>
                      </a:r>
                      <a:r>
                        <a:rPr lang="en-US" sz="1400" kern="0" dirty="0">
                          <a:solidFill>
                            <a:schemeClr val="tx1"/>
                          </a:solidFill>
                          <a:effectLst/>
                        </a:rPr>
                        <a:t>12</a:t>
                      </a:r>
                      <a:r>
                        <a:rPr lang="zh-CN" sz="1400" kern="0" dirty="0">
                          <a:solidFill>
                            <a:schemeClr val="tx1"/>
                          </a:solidFill>
                          <a:effectLst/>
                        </a:rPr>
                        <a:t>月</a:t>
                      </a:r>
                      <a:r>
                        <a:rPr lang="en-US" sz="1400" kern="0" dirty="0">
                          <a:solidFill>
                            <a:schemeClr val="tx1"/>
                          </a:solidFill>
                          <a:effectLst/>
                        </a:rPr>
                        <a:t>23</a:t>
                      </a:r>
                      <a:r>
                        <a:rPr lang="zh-CN" sz="1400" kern="0" dirty="0">
                          <a:solidFill>
                            <a:schemeClr val="tx1"/>
                          </a:solidFill>
                          <a:effectLst/>
                        </a:rPr>
                        <a:t>日到期</a:t>
                      </a:r>
                      <a:endParaRPr lang="zh-CN" sz="1400" kern="100" dirty="0">
                        <a:solidFill>
                          <a:schemeClr val="tx1"/>
                        </a:solidFill>
                        <a:effectLst/>
                        <a:latin typeface="Calibri"/>
                        <a:ea typeface="宋体"/>
                        <a:cs typeface="Times New Roman"/>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 xmlns:a16="http://schemas.microsoft.com/office/drawing/2014/main" val="10012"/>
                  </a:ext>
                </a:extLst>
              </a:tr>
              <a:tr h="373443">
                <a:tc>
                  <a:txBody>
                    <a:bodyPr/>
                    <a:lstStyle/>
                    <a:p>
                      <a:pPr algn="ctr">
                        <a:spcAft>
                          <a:spcPts val="0"/>
                        </a:spcAft>
                      </a:pPr>
                      <a:r>
                        <a:rPr lang="en-US" sz="1400" kern="0" dirty="0">
                          <a:solidFill>
                            <a:schemeClr val="tx1"/>
                          </a:solidFill>
                          <a:effectLst/>
                        </a:rPr>
                        <a:t>10000393</a:t>
                      </a:r>
                      <a:endParaRPr lang="zh-CN" sz="1400" kern="100" dirty="0">
                        <a:solidFill>
                          <a:schemeClr val="tx1"/>
                        </a:solidFill>
                        <a:effectLst/>
                        <a:latin typeface="Calibri"/>
                        <a:ea typeface="宋体"/>
                        <a:cs typeface="Times New Roman"/>
                      </a:endParaRPr>
                    </a:p>
                  </a:txBody>
                  <a:tcPr marL="68580" marR="68580" marT="0" marB="0"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2800</a:t>
                      </a:r>
                      <a:endParaRPr lang="zh-CN" sz="1600" kern="0" dirty="0">
                        <a:solidFill>
                          <a:schemeClr val="tx1"/>
                        </a:solidFill>
                        <a:effectLst/>
                        <a:latin typeface="Euclid" panose="02020503060505020303" pitchFamily="18" charset="0"/>
                        <a:ea typeface="+mn-ea"/>
                        <a:cs typeface="+mn-cs"/>
                      </a:endParaRPr>
                    </a:p>
                  </a:txBody>
                  <a:tcPr marL="68580" marR="68580" marT="0" marB="0" anchor="ctr">
                    <a:lnT w="635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156</a:t>
                      </a:r>
                      <a:endParaRPr lang="zh-CN" sz="1600" kern="0" dirty="0">
                        <a:solidFill>
                          <a:schemeClr val="tx1"/>
                        </a:solidFill>
                        <a:effectLst/>
                        <a:latin typeface="Euclid" panose="02020503060505020303" pitchFamily="18" charset="0"/>
                        <a:ea typeface="+mn-ea"/>
                        <a:cs typeface="+mn-cs"/>
                      </a:endParaRPr>
                    </a:p>
                  </a:txBody>
                  <a:tcPr marL="68580" marR="68580" marT="0" marB="0" anchor="ctr">
                    <a:lnT w="635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spcAft>
                          <a:spcPts val="0"/>
                        </a:spcAft>
                      </a:pPr>
                      <a:r>
                        <a:rPr lang="en-US" sz="1600" kern="0">
                          <a:solidFill>
                            <a:schemeClr val="tx1"/>
                          </a:solidFill>
                          <a:effectLst/>
                          <a:latin typeface="Euclid" panose="02020503060505020303" pitchFamily="18" charset="0"/>
                          <a:ea typeface="+mn-ea"/>
                          <a:cs typeface="+mn-cs"/>
                        </a:rPr>
                        <a:t>0.4498</a:t>
                      </a:r>
                      <a:endParaRPr lang="zh-CN" sz="1600" kern="0">
                        <a:solidFill>
                          <a:schemeClr val="tx1"/>
                        </a:solidFill>
                        <a:effectLst/>
                        <a:latin typeface="Euclid" panose="02020503060505020303" pitchFamily="18" charset="0"/>
                        <a:ea typeface="+mn-ea"/>
                        <a:cs typeface="+mn-cs"/>
                      </a:endParaRPr>
                    </a:p>
                  </a:txBody>
                  <a:tcPr marL="68580" marR="68580" marT="0" marB="0" anchor="ctr">
                    <a:lnT w="635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spcAft>
                          <a:spcPts val="0"/>
                        </a:spcAft>
                      </a:pPr>
                      <a:r>
                        <a:rPr lang="en-US" sz="1600" kern="0">
                          <a:solidFill>
                            <a:schemeClr val="tx1"/>
                          </a:solidFill>
                          <a:effectLst/>
                          <a:latin typeface="Euclid" panose="02020503060505020303" pitchFamily="18" charset="0"/>
                          <a:ea typeface="+mn-ea"/>
                          <a:cs typeface="+mn-cs"/>
                        </a:rPr>
                        <a:t>1.8</a:t>
                      </a:r>
                      <a:endParaRPr lang="zh-CN" sz="1600" kern="0">
                        <a:solidFill>
                          <a:schemeClr val="tx1"/>
                        </a:solidFill>
                        <a:effectLst/>
                        <a:latin typeface="Euclid" panose="02020503060505020303" pitchFamily="18" charset="0"/>
                        <a:ea typeface="+mn-ea"/>
                        <a:cs typeface="+mn-cs"/>
                      </a:endParaRPr>
                    </a:p>
                  </a:txBody>
                  <a:tcPr marL="68580" marR="68580" marT="0" marB="0" anchor="ctr">
                    <a:lnT w="635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0.0031</a:t>
                      </a:r>
                      <a:endParaRPr lang="zh-CN" sz="1600" kern="0" dirty="0">
                        <a:solidFill>
                          <a:schemeClr val="tx1"/>
                        </a:solidFill>
                        <a:effectLst/>
                        <a:latin typeface="Euclid" panose="02020503060505020303" pitchFamily="18" charset="0"/>
                        <a:ea typeface="+mn-ea"/>
                        <a:cs typeface="+mn-cs"/>
                      </a:endParaRPr>
                    </a:p>
                  </a:txBody>
                  <a:tcPr marL="68580" marR="68580" marT="0" marB="0" anchor="ctr">
                    <a:lnT w="635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543</a:t>
                      </a:r>
                      <a:endParaRPr lang="zh-CN" sz="1600" kern="0" dirty="0">
                        <a:solidFill>
                          <a:schemeClr val="tx1"/>
                        </a:solidFill>
                        <a:effectLst/>
                        <a:latin typeface="Euclid" panose="02020503060505020303" pitchFamily="18" charset="0"/>
                        <a:ea typeface="+mn-ea"/>
                        <a:cs typeface="+mn-cs"/>
                      </a:endParaRPr>
                    </a:p>
                  </a:txBody>
                  <a:tcPr marL="68580" marR="68580" marT="0" marB="0" anchor="ctr">
                    <a:lnT w="635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7096</a:t>
                      </a:r>
                      <a:endParaRPr lang="zh-CN" sz="1600" kern="0" dirty="0">
                        <a:solidFill>
                          <a:schemeClr val="tx1"/>
                        </a:solidFill>
                        <a:effectLst/>
                        <a:latin typeface="Euclid" panose="02020503060505020303" pitchFamily="18" charset="0"/>
                        <a:ea typeface="+mn-ea"/>
                        <a:cs typeface="+mn-cs"/>
                      </a:endParaRPr>
                    </a:p>
                  </a:txBody>
                  <a:tcPr marL="68580" marR="68580" marT="0" marB="0" anchor="ctr">
                    <a:lnT w="6350" cap="flat" cmpd="sng" algn="ctr">
                      <a:solidFill>
                        <a:schemeClr val="tx1"/>
                      </a:solidFill>
                      <a:prstDash val="solid"/>
                      <a:round/>
                      <a:headEnd type="none" w="med" len="med"/>
                      <a:tailEnd type="none" w="med" len="med"/>
                    </a:lnT>
                    <a:noFill/>
                  </a:tcPr>
                </a:tc>
                <a:tc>
                  <a:txBody>
                    <a:bodyPr/>
                    <a:lstStyle/>
                    <a:p>
                      <a:pPr marL="0" algn="ctr" defTabSz="914400" rtl="0" eaLnBrk="1" latinLnBrk="0" hangingPunct="1">
                        <a:spcAft>
                          <a:spcPts val="0"/>
                        </a:spcAft>
                      </a:pPr>
                      <a:r>
                        <a:rPr lang="en-US" sz="1600" kern="0">
                          <a:solidFill>
                            <a:schemeClr val="tx1"/>
                          </a:solidFill>
                          <a:effectLst/>
                          <a:latin typeface="Euclid" panose="02020503060505020303" pitchFamily="18" charset="0"/>
                          <a:ea typeface="+mn-ea"/>
                          <a:cs typeface="+mn-cs"/>
                        </a:rPr>
                        <a:t>10000396</a:t>
                      </a:r>
                      <a:endParaRPr lang="zh-CN" sz="1600" kern="0">
                        <a:solidFill>
                          <a:schemeClr val="tx1"/>
                        </a:solidFill>
                        <a:effectLst/>
                        <a:latin typeface="Euclid" panose="02020503060505020303" pitchFamily="18" charset="0"/>
                        <a:ea typeface="+mn-ea"/>
                        <a:cs typeface="+mn-cs"/>
                      </a:endParaRPr>
                    </a:p>
                  </a:txBody>
                  <a:tcPr marL="68580" marR="68580" marT="0" marB="0" anchor="ctr">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noFill/>
                  </a:tcPr>
                </a:tc>
                <a:extLst>
                  <a:ext uri="{0D108BD9-81ED-4DB2-BD59-A6C34878D82A}">
                    <a16:rowId xmlns="" xmlns:a16="http://schemas.microsoft.com/office/drawing/2014/main" val="10013"/>
                  </a:ext>
                </a:extLst>
              </a:tr>
              <a:tr h="373443">
                <a:tc>
                  <a:txBody>
                    <a:bodyPr/>
                    <a:lstStyle/>
                    <a:p>
                      <a:pPr algn="ctr">
                        <a:spcAft>
                          <a:spcPts val="0"/>
                        </a:spcAft>
                      </a:pPr>
                      <a:r>
                        <a:rPr lang="en-US" sz="1400" kern="0" dirty="0">
                          <a:solidFill>
                            <a:schemeClr val="tx1"/>
                          </a:solidFill>
                          <a:effectLst/>
                        </a:rPr>
                        <a:t>10000394</a:t>
                      </a:r>
                      <a:endParaRPr lang="zh-CN" sz="1400" kern="100" dirty="0">
                        <a:solidFill>
                          <a:schemeClr val="tx1"/>
                        </a:solidFill>
                        <a:effectLst/>
                        <a:latin typeface="Calibri"/>
                        <a:ea typeface="宋体"/>
                        <a:cs typeface="Times New Roman"/>
                      </a:endParaRPr>
                    </a:p>
                  </a:txBody>
                  <a:tcPr marL="68580" marR="68580" marT="0" marB="0" anchor="ctr">
                    <a:lnL w="6350" cap="flat" cmpd="sng" algn="ctr">
                      <a:solidFill>
                        <a:schemeClr val="tx1"/>
                      </a:solidFill>
                      <a:prstDash val="solid"/>
                      <a:round/>
                      <a:headEnd type="none" w="med" len="med"/>
                      <a:tailEnd type="none" w="med" len="med"/>
                    </a:lnL>
                    <a:noFill/>
                  </a:tcPr>
                </a:tc>
                <a:tc>
                  <a:txBody>
                    <a:bodyPr/>
                    <a:lstStyle/>
                    <a:p>
                      <a:pPr marL="0" algn="ctr" defTabSz="914400" rtl="0" eaLnBrk="1" latinLnBrk="0" hangingPunct="1">
                        <a:spcAft>
                          <a:spcPts val="0"/>
                        </a:spcAft>
                      </a:pPr>
                      <a:r>
                        <a:rPr lang="en-US" sz="1600" kern="0">
                          <a:solidFill>
                            <a:schemeClr val="tx1"/>
                          </a:solidFill>
                          <a:effectLst/>
                          <a:latin typeface="Euclid" panose="02020503060505020303" pitchFamily="18" charset="0"/>
                          <a:ea typeface="+mn-ea"/>
                          <a:cs typeface="+mn-cs"/>
                        </a:rPr>
                        <a:t>871</a:t>
                      </a:r>
                      <a:endParaRPr lang="zh-CN" sz="1600" kern="0">
                        <a:solidFill>
                          <a:schemeClr val="tx1"/>
                        </a:solidFill>
                        <a:effectLst/>
                        <a:latin typeface="Euclid" panose="02020503060505020303" pitchFamily="18" charset="0"/>
                        <a:ea typeface="+mn-ea"/>
                        <a:cs typeface="+mn-cs"/>
                      </a:endParaRPr>
                    </a:p>
                  </a:txBody>
                  <a:tcPr marL="68580" marR="68580" marT="0" marB="0" anchor="ctr">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35</a:t>
                      </a:r>
                      <a:endParaRPr lang="zh-CN" sz="1600" kern="0" dirty="0">
                        <a:solidFill>
                          <a:schemeClr val="tx1"/>
                        </a:solidFill>
                        <a:effectLst/>
                        <a:latin typeface="Euclid" panose="02020503060505020303" pitchFamily="18" charset="0"/>
                        <a:ea typeface="+mn-ea"/>
                        <a:cs typeface="+mn-cs"/>
                      </a:endParaRPr>
                    </a:p>
                  </a:txBody>
                  <a:tcPr marL="68580" marR="68580" marT="0" marB="0" anchor="ctr">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0.4050</a:t>
                      </a:r>
                      <a:endParaRPr lang="zh-CN" sz="1600" kern="0" dirty="0">
                        <a:solidFill>
                          <a:schemeClr val="tx1"/>
                        </a:solidFill>
                        <a:effectLst/>
                        <a:latin typeface="Euclid" panose="02020503060505020303" pitchFamily="18" charset="0"/>
                        <a:ea typeface="+mn-ea"/>
                        <a:cs typeface="+mn-cs"/>
                      </a:endParaRPr>
                    </a:p>
                  </a:txBody>
                  <a:tcPr marL="68580" marR="68580" marT="0" marB="0" anchor="ctr">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1.85</a:t>
                      </a:r>
                      <a:endParaRPr lang="zh-CN" sz="1600" kern="0" dirty="0">
                        <a:solidFill>
                          <a:schemeClr val="tx1"/>
                        </a:solidFill>
                        <a:effectLst/>
                        <a:latin typeface="Euclid" panose="02020503060505020303" pitchFamily="18" charset="0"/>
                        <a:ea typeface="+mn-ea"/>
                        <a:cs typeface="+mn-cs"/>
                      </a:endParaRPr>
                    </a:p>
                  </a:txBody>
                  <a:tcPr marL="68580" marR="68580" marT="0" marB="0" anchor="ctr">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0.0055</a:t>
                      </a:r>
                      <a:endParaRPr lang="zh-CN" sz="1600" kern="0" dirty="0">
                        <a:solidFill>
                          <a:schemeClr val="tx1"/>
                        </a:solidFill>
                        <a:effectLst/>
                        <a:latin typeface="Euclid" panose="02020503060505020303" pitchFamily="18" charset="0"/>
                        <a:ea typeface="+mn-ea"/>
                        <a:cs typeface="+mn-cs"/>
                      </a:endParaRPr>
                    </a:p>
                  </a:txBody>
                  <a:tcPr marL="68580" marR="68580" marT="0" marB="0" anchor="ctr">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283</a:t>
                      </a:r>
                      <a:endParaRPr lang="zh-CN" sz="1600" kern="0" dirty="0">
                        <a:solidFill>
                          <a:schemeClr val="tx1"/>
                        </a:solidFill>
                        <a:effectLst/>
                        <a:latin typeface="Euclid" panose="02020503060505020303" pitchFamily="18" charset="0"/>
                        <a:ea typeface="+mn-ea"/>
                        <a:cs typeface="+mn-cs"/>
                      </a:endParaRPr>
                    </a:p>
                  </a:txBody>
                  <a:tcPr marL="68580" marR="68580" marT="0" marB="0" anchor="ctr">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3043</a:t>
                      </a:r>
                      <a:endParaRPr lang="zh-CN" sz="1600" kern="0" dirty="0">
                        <a:solidFill>
                          <a:schemeClr val="tx1"/>
                        </a:solidFill>
                        <a:effectLst/>
                        <a:latin typeface="Euclid" panose="02020503060505020303" pitchFamily="18" charset="0"/>
                        <a:ea typeface="+mn-ea"/>
                        <a:cs typeface="+mn-cs"/>
                      </a:endParaRPr>
                    </a:p>
                  </a:txBody>
                  <a:tcPr marL="68580" marR="68580" marT="0" marB="0" anchor="ctr">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10000397</a:t>
                      </a:r>
                      <a:endParaRPr lang="zh-CN" sz="1600" kern="0" dirty="0">
                        <a:solidFill>
                          <a:schemeClr val="tx1"/>
                        </a:solidFill>
                        <a:effectLst/>
                        <a:latin typeface="Euclid" panose="02020503060505020303" pitchFamily="18" charset="0"/>
                        <a:ea typeface="+mn-ea"/>
                        <a:cs typeface="+mn-cs"/>
                      </a:endParaRPr>
                    </a:p>
                  </a:txBody>
                  <a:tcPr marL="68580" marR="68580" marT="0" marB="0" anchor="ctr">
                    <a:lnR w="6350" cap="flat" cmpd="sng" algn="ctr">
                      <a:solidFill>
                        <a:schemeClr val="tx1"/>
                      </a:solidFill>
                      <a:prstDash val="solid"/>
                      <a:round/>
                      <a:headEnd type="none" w="med" len="med"/>
                      <a:tailEnd type="none" w="med" len="med"/>
                    </a:lnR>
                    <a:noFill/>
                  </a:tcPr>
                </a:tc>
                <a:extLst>
                  <a:ext uri="{0D108BD9-81ED-4DB2-BD59-A6C34878D82A}">
                    <a16:rowId xmlns="" xmlns:a16="http://schemas.microsoft.com/office/drawing/2014/main" val="10014"/>
                  </a:ext>
                </a:extLst>
              </a:tr>
              <a:tr h="373443">
                <a:tc>
                  <a:txBody>
                    <a:bodyPr/>
                    <a:lstStyle/>
                    <a:p>
                      <a:pPr algn="ctr">
                        <a:spcAft>
                          <a:spcPts val="0"/>
                        </a:spcAft>
                      </a:pPr>
                      <a:r>
                        <a:rPr lang="en-US" sz="1400" kern="0" dirty="0">
                          <a:solidFill>
                            <a:schemeClr val="tx1"/>
                          </a:solidFill>
                          <a:effectLst/>
                        </a:rPr>
                        <a:t>10000395</a:t>
                      </a:r>
                      <a:endParaRPr lang="zh-CN" sz="1400" kern="100" dirty="0">
                        <a:solidFill>
                          <a:schemeClr val="tx1"/>
                        </a:solidFill>
                        <a:effectLst/>
                        <a:latin typeface="Calibri"/>
                        <a:ea typeface="宋体"/>
                        <a:cs typeface="Times New Roman"/>
                      </a:endParaRPr>
                    </a:p>
                  </a:txBody>
                  <a:tcPr marL="68580" marR="68580" marT="0" marB="0" anchor="ctr">
                    <a:lnL w="6350" cap="flat" cmpd="sng" algn="ctr">
                      <a:solidFill>
                        <a:schemeClr val="tx1"/>
                      </a:solidFill>
                      <a:prstDash val="solid"/>
                      <a:round/>
                      <a:headEnd type="none" w="med" len="med"/>
                      <a:tailEnd type="none" w="med" len="med"/>
                    </a:lnL>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Aft>
                          <a:spcPts val="0"/>
                        </a:spcAft>
                      </a:pPr>
                      <a:r>
                        <a:rPr lang="en-US" sz="1600" kern="0">
                          <a:solidFill>
                            <a:schemeClr val="tx1"/>
                          </a:solidFill>
                          <a:effectLst/>
                          <a:latin typeface="Euclid" panose="02020503060505020303" pitchFamily="18" charset="0"/>
                          <a:ea typeface="+mn-ea"/>
                          <a:cs typeface="+mn-cs"/>
                        </a:rPr>
                        <a:t>771</a:t>
                      </a:r>
                      <a:endParaRPr lang="zh-CN" sz="1600" kern="0">
                        <a:solidFill>
                          <a:schemeClr val="tx1"/>
                        </a:solidFill>
                        <a:effectLst/>
                        <a:latin typeface="Euclid" panose="02020503060505020303" pitchFamily="18" charset="0"/>
                        <a:ea typeface="+mn-ea"/>
                        <a:cs typeface="+mn-cs"/>
                      </a:endParaRPr>
                    </a:p>
                  </a:txBody>
                  <a:tcPr marL="68580" marR="68580" marT="0" marB="0" anchor="ctr">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Aft>
                          <a:spcPts val="0"/>
                        </a:spcAft>
                      </a:pPr>
                      <a:r>
                        <a:rPr lang="en-US" sz="1600" kern="0">
                          <a:solidFill>
                            <a:schemeClr val="tx1"/>
                          </a:solidFill>
                          <a:effectLst/>
                          <a:latin typeface="Euclid" panose="02020503060505020303" pitchFamily="18" charset="0"/>
                          <a:ea typeface="+mn-ea"/>
                          <a:cs typeface="+mn-cs"/>
                        </a:rPr>
                        <a:t>46</a:t>
                      </a:r>
                      <a:endParaRPr lang="zh-CN" sz="1600" kern="0">
                        <a:solidFill>
                          <a:schemeClr val="tx1"/>
                        </a:solidFill>
                        <a:effectLst/>
                        <a:latin typeface="Euclid" panose="02020503060505020303" pitchFamily="18" charset="0"/>
                        <a:ea typeface="+mn-ea"/>
                        <a:cs typeface="+mn-cs"/>
                      </a:endParaRPr>
                    </a:p>
                  </a:txBody>
                  <a:tcPr marL="68580" marR="68580" marT="0" marB="0" anchor="ctr">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Aft>
                          <a:spcPts val="0"/>
                        </a:spcAft>
                      </a:pPr>
                      <a:r>
                        <a:rPr lang="en-US" sz="1600" kern="0">
                          <a:solidFill>
                            <a:schemeClr val="tx1"/>
                          </a:solidFill>
                          <a:effectLst/>
                          <a:latin typeface="Euclid" panose="02020503060505020303" pitchFamily="18" charset="0"/>
                          <a:ea typeface="+mn-ea"/>
                          <a:cs typeface="+mn-cs"/>
                        </a:rPr>
                        <a:t>0.3592</a:t>
                      </a:r>
                      <a:endParaRPr lang="zh-CN" sz="1600" kern="0">
                        <a:solidFill>
                          <a:schemeClr val="tx1"/>
                        </a:solidFill>
                        <a:effectLst/>
                        <a:latin typeface="Euclid" panose="02020503060505020303" pitchFamily="18" charset="0"/>
                        <a:ea typeface="+mn-ea"/>
                        <a:cs typeface="+mn-cs"/>
                      </a:endParaRPr>
                    </a:p>
                  </a:txBody>
                  <a:tcPr marL="68580" marR="68580" marT="0" marB="0" anchor="ctr">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Aft>
                          <a:spcPts val="0"/>
                        </a:spcAft>
                      </a:pPr>
                      <a:r>
                        <a:rPr lang="en-US" sz="1600" kern="0">
                          <a:solidFill>
                            <a:schemeClr val="tx1"/>
                          </a:solidFill>
                          <a:effectLst/>
                          <a:latin typeface="Euclid" panose="02020503060505020303" pitchFamily="18" charset="0"/>
                          <a:ea typeface="+mn-ea"/>
                          <a:cs typeface="+mn-cs"/>
                        </a:rPr>
                        <a:t>1.90</a:t>
                      </a:r>
                      <a:endParaRPr lang="zh-CN" sz="1600" kern="0">
                        <a:solidFill>
                          <a:schemeClr val="tx1"/>
                        </a:solidFill>
                        <a:effectLst/>
                        <a:latin typeface="Euclid" panose="02020503060505020303" pitchFamily="18" charset="0"/>
                        <a:ea typeface="+mn-ea"/>
                        <a:cs typeface="+mn-cs"/>
                      </a:endParaRPr>
                    </a:p>
                  </a:txBody>
                  <a:tcPr marL="68580" marR="68580" marT="0" marB="0" anchor="ctr">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0.0076</a:t>
                      </a:r>
                      <a:endParaRPr lang="zh-CN" sz="1600" kern="0" dirty="0">
                        <a:solidFill>
                          <a:schemeClr val="tx1"/>
                        </a:solidFill>
                        <a:effectLst/>
                        <a:latin typeface="Euclid" panose="02020503060505020303" pitchFamily="18" charset="0"/>
                        <a:ea typeface="+mn-ea"/>
                        <a:cs typeface="+mn-cs"/>
                      </a:endParaRPr>
                    </a:p>
                  </a:txBody>
                  <a:tcPr marL="68580" marR="68580" marT="0" marB="0" anchor="ctr">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133</a:t>
                      </a:r>
                      <a:endParaRPr lang="zh-CN" sz="1600" kern="0" dirty="0">
                        <a:solidFill>
                          <a:schemeClr val="tx1"/>
                        </a:solidFill>
                        <a:effectLst/>
                        <a:latin typeface="Euclid" panose="02020503060505020303" pitchFamily="18" charset="0"/>
                        <a:ea typeface="+mn-ea"/>
                        <a:cs typeface="+mn-cs"/>
                      </a:endParaRPr>
                    </a:p>
                  </a:txBody>
                  <a:tcPr marL="68580" marR="68580" marT="0" marB="0" anchor="ctr">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2386</a:t>
                      </a:r>
                      <a:endParaRPr lang="zh-CN" sz="1600" kern="0" dirty="0">
                        <a:solidFill>
                          <a:schemeClr val="tx1"/>
                        </a:solidFill>
                        <a:effectLst/>
                        <a:latin typeface="Euclid" panose="02020503060505020303" pitchFamily="18" charset="0"/>
                        <a:ea typeface="+mn-ea"/>
                        <a:cs typeface="+mn-cs"/>
                      </a:endParaRPr>
                    </a:p>
                  </a:txBody>
                  <a:tcPr marL="68580" marR="68580" marT="0" marB="0" anchor="ctr">
                    <a:lnB w="6350" cap="flat" cmpd="sng" algn="ctr">
                      <a:solidFill>
                        <a:schemeClr val="tx1"/>
                      </a:solidFill>
                      <a:prstDash val="solid"/>
                      <a:round/>
                      <a:headEnd type="none" w="med" len="med"/>
                      <a:tailEnd type="none" w="med" len="med"/>
                    </a:lnB>
                    <a:noFill/>
                  </a:tcPr>
                </a:tc>
                <a:tc>
                  <a:txBody>
                    <a:bodyPr/>
                    <a:lstStyle/>
                    <a:p>
                      <a:pPr marL="0" algn="ctr" defTabSz="914400" rtl="0" eaLnBrk="1" latinLnBrk="0" hangingPunct="1">
                        <a:spcAft>
                          <a:spcPts val="0"/>
                        </a:spcAft>
                      </a:pPr>
                      <a:r>
                        <a:rPr lang="en-US" sz="1600" kern="0" dirty="0">
                          <a:solidFill>
                            <a:schemeClr val="tx1"/>
                          </a:solidFill>
                          <a:effectLst/>
                          <a:latin typeface="Euclid" panose="02020503060505020303" pitchFamily="18" charset="0"/>
                          <a:ea typeface="+mn-ea"/>
                          <a:cs typeface="+mn-cs"/>
                        </a:rPr>
                        <a:t>10000398</a:t>
                      </a:r>
                      <a:endParaRPr lang="zh-CN" sz="1600" kern="0" dirty="0">
                        <a:solidFill>
                          <a:schemeClr val="tx1"/>
                        </a:solidFill>
                        <a:effectLst/>
                        <a:latin typeface="Euclid" panose="02020503060505020303" pitchFamily="18" charset="0"/>
                        <a:ea typeface="+mn-ea"/>
                        <a:cs typeface="+mn-cs"/>
                      </a:endParaRPr>
                    </a:p>
                  </a:txBody>
                  <a:tcPr marL="68580" marR="68580" marT="0" marB="0" anchor="ctr">
                    <a:lnR w="6350" cap="flat" cmpd="sng" algn="ctr">
                      <a:solidFill>
                        <a:schemeClr val="tx1"/>
                      </a:solidFill>
                      <a:prstDash val="solid"/>
                      <a:round/>
                      <a:headEnd type="none" w="med" len="med"/>
                      <a:tailEnd type="none" w="med" len="med"/>
                    </a:lnR>
                    <a:lnB w="635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5"/>
                  </a:ext>
                </a:extLst>
              </a:tr>
            </a:tbl>
          </a:graphicData>
        </a:graphic>
      </p:graphicFrame>
      <p:sp>
        <p:nvSpPr>
          <p:cNvPr id="187396" name="灯片编号占位符 6"/>
          <p:cNvSpPr>
            <a:spLocks noGrp="1"/>
          </p:cNvSpPr>
          <p:nvPr>
            <p:ph type="sldNum" sz="quarter" idx="12"/>
          </p:nvPr>
        </p:nvSpPr>
        <p:spPr/>
        <p:txBody>
          <a:bodyPr/>
          <a:lstStyle/>
          <a:p>
            <a:pPr>
              <a:defRPr/>
            </a:pPr>
            <a:fld id="{308F7037-3F95-4BB8-8BE3-A7A62BBF7180}" type="slidenum">
              <a:rPr lang="en-US" altLang="zh-CN"/>
              <a:pPr>
                <a:defRPr/>
              </a:pPr>
              <a:t>43</a:t>
            </a:fld>
            <a:endParaRPr lang="en-US" altLang="zh-CN"/>
          </a:p>
        </p:txBody>
      </p:sp>
    </p:spTree>
    <p:extLst>
      <p:ext uri="{BB962C8B-B14F-4D97-AF65-F5344CB8AC3E}">
        <p14:creationId xmlns:p14="http://schemas.microsoft.com/office/powerpoint/2010/main" val="3370697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期权做市商</a:t>
            </a:r>
            <a:r>
              <a:rPr lang="zh-CN" altLang="en-US" dirty="0" smtClean="0"/>
              <a:t>制度（课后阅读）</a:t>
            </a:r>
            <a:endParaRPr lang="en-US" dirty="0"/>
          </a:p>
        </p:txBody>
      </p:sp>
      <p:sp>
        <p:nvSpPr>
          <p:cNvPr id="3" name="内容占位符 2"/>
          <p:cNvSpPr>
            <a:spLocks noGrp="1"/>
          </p:cNvSpPr>
          <p:nvPr>
            <p:ph idx="1"/>
          </p:nvPr>
        </p:nvSpPr>
        <p:spPr/>
        <p:txBody>
          <a:bodyPr>
            <a:normAutofit fontScale="70000" lnSpcReduction="20000"/>
          </a:bodyPr>
          <a:lstStyle/>
          <a:p>
            <a:r>
              <a:rPr lang="zh-CN" altLang="en-US" dirty="0"/>
              <a:t>做市商义务：主做市商</a:t>
            </a:r>
            <a:r>
              <a:rPr lang="en-US" altLang="zh-CN" dirty="0"/>
              <a:t>/</a:t>
            </a:r>
            <a:r>
              <a:rPr lang="zh-CN" altLang="en-US" dirty="0"/>
              <a:t>一般做市商</a:t>
            </a:r>
            <a:endParaRPr lang="en-US" altLang="zh-CN" dirty="0"/>
          </a:p>
          <a:p>
            <a:pPr lvl="1"/>
            <a:r>
              <a:rPr lang="zh-CN" altLang="en-US" dirty="0"/>
              <a:t>向投资者提供双边持续报价；</a:t>
            </a:r>
          </a:p>
          <a:p>
            <a:pPr lvl="1"/>
            <a:r>
              <a:rPr lang="zh-CN" altLang="en-US" dirty="0"/>
              <a:t>对投资者询价提供双边回应报价；</a:t>
            </a:r>
          </a:p>
          <a:p>
            <a:pPr lvl="1"/>
            <a:r>
              <a:rPr lang="zh-CN" altLang="en-US" dirty="0"/>
              <a:t>本所规定或者做市协议约定的其他业务。</a:t>
            </a:r>
            <a:endParaRPr lang="en-US" altLang="zh-CN" dirty="0"/>
          </a:p>
          <a:p>
            <a:r>
              <a:rPr lang="zh-CN" altLang="en-US" dirty="0"/>
              <a:t>做市指标</a:t>
            </a:r>
            <a:endParaRPr lang="en-US" altLang="zh-CN" dirty="0"/>
          </a:p>
          <a:p>
            <a:pPr lvl="1"/>
            <a:r>
              <a:rPr lang="zh-CN" altLang="en-US" dirty="0"/>
              <a:t>最大买卖价差</a:t>
            </a:r>
            <a:r>
              <a:rPr lang="en-US" altLang="zh-CN" dirty="0"/>
              <a:t>/</a:t>
            </a:r>
            <a:r>
              <a:rPr lang="zh-CN" altLang="en-US" dirty="0"/>
              <a:t>最小报价数量</a:t>
            </a:r>
            <a:r>
              <a:rPr lang="en-US" altLang="zh-CN" dirty="0"/>
              <a:t>/</a:t>
            </a:r>
            <a:r>
              <a:rPr lang="zh-CN" altLang="en-US" dirty="0"/>
              <a:t>参与率</a:t>
            </a:r>
            <a:r>
              <a:rPr lang="en-US" altLang="zh-CN" dirty="0"/>
              <a:t>/</a:t>
            </a:r>
            <a:r>
              <a:rPr lang="zh-CN" altLang="en-US" dirty="0"/>
              <a:t>合约覆盖率</a:t>
            </a:r>
            <a:r>
              <a:rPr lang="en-US" altLang="zh-CN" dirty="0"/>
              <a:t>/</a:t>
            </a:r>
            <a:r>
              <a:rPr lang="zh-CN" altLang="en-US" dirty="0"/>
              <a:t>回应报价的最长回应时间以及最短保留时间</a:t>
            </a:r>
            <a:r>
              <a:rPr lang="en-US" altLang="zh-CN" dirty="0"/>
              <a:t>/</a:t>
            </a:r>
            <a:r>
              <a:rPr lang="zh-CN" altLang="en-US" dirty="0"/>
              <a:t>其他</a:t>
            </a:r>
            <a:endParaRPr lang="en-US" altLang="zh-CN" dirty="0"/>
          </a:p>
          <a:p>
            <a:r>
              <a:rPr lang="zh-CN" altLang="en-US" dirty="0"/>
              <a:t>做市商权利（流动性提供方）：较高持仓限额</a:t>
            </a:r>
            <a:r>
              <a:rPr lang="en-US" altLang="zh-CN" dirty="0"/>
              <a:t>/</a:t>
            </a:r>
            <a:r>
              <a:rPr lang="zh-CN" altLang="en-US" dirty="0"/>
              <a:t>低交易费用</a:t>
            </a:r>
            <a:r>
              <a:rPr lang="en-US" altLang="zh-CN" dirty="0"/>
              <a:t>/</a:t>
            </a:r>
            <a:r>
              <a:rPr lang="zh-CN" altLang="en-US" dirty="0"/>
              <a:t>奖励</a:t>
            </a:r>
            <a:endParaRPr lang="en-US" altLang="zh-CN" dirty="0"/>
          </a:p>
          <a:p>
            <a:r>
              <a:rPr lang="zh-CN" altLang="en-US" dirty="0"/>
              <a:t>保护与豁免</a:t>
            </a:r>
            <a:endParaRPr lang="en-US" altLang="zh-CN" dirty="0"/>
          </a:p>
          <a:p>
            <a:pPr lvl="1"/>
            <a:r>
              <a:rPr lang="zh-CN" altLang="en-US" dirty="0"/>
              <a:t>期权合约交易价格达到涨停或者跌停价格，做市商可以仅提供单边报价。</a:t>
            </a:r>
            <a:endParaRPr lang="en-US" dirty="0"/>
          </a:p>
          <a:p>
            <a:pPr lvl="1"/>
            <a:r>
              <a:rPr lang="zh-CN" altLang="en-US" dirty="0"/>
              <a:t>当合约标的为股票的期权合约的交易价格小于</a:t>
            </a:r>
            <a:r>
              <a:rPr lang="en-US" dirty="0"/>
              <a:t>0.005</a:t>
            </a:r>
            <a:r>
              <a:rPr lang="zh-CN" altLang="en-US" dirty="0"/>
              <a:t>元，或者合约标的为交易所交易型开放式指数基金的期权合约的交易价格小于</a:t>
            </a:r>
            <a:r>
              <a:rPr lang="en-US" dirty="0"/>
              <a:t>0.001</a:t>
            </a:r>
            <a:r>
              <a:rPr lang="zh-CN" altLang="en-US" dirty="0"/>
              <a:t>元时，做市商可以暂停对该合约提供买入报价。</a:t>
            </a:r>
            <a:endParaRPr lang="en-US" dirty="0"/>
          </a:p>
          <a:p>
            <a:pPr lvl="1"/>
            <a:r>
              <a:rPr lang="zh-CN" altLang="en-US" dirty="0"/>
              <a:t>不可抗力、意外事件或者技术故障等</a:t>
            </a:r>
            <a:endParaRPr lang="en-US" altLang="zh-CN" dirty="0"/>
          </a:p>
          <a:p>
            <a:r>
              <a:rPr lang="zh-CN" altLang="en-US" dirty="0"/>
              <a:t>单个合约品种可以有多个做市商提供做市服务</a:t>
            </a:r>
            <a:endParaRPr lang="en-US" altLang="zh-CN" dirty="0"/>
          </a:p>
          <a:p>
            <a:r>
              <a:rPr lang="zh-CN" altLang="en-US" dirty="0"/>
              <a:t>交易所可以要求主做市商对特定期权合约提供相应的做市服务</a:t>
            </a:r>
            <a:endParaRPr lang="en-US" dirty="0"/>
          </a:p>
          <a:p>
            <a:endParaRPr lang="zh-CN" altLang="en-US" dirty="0"/>
          </a:p>
          <a:p>
            <a:pPr lvl="1"/>
            <a:endParaRPr 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44</a:t>
            </a:fld>
            <a:endParaRPr lang="zh-CN" altLang="en-US" dirty="0"/>
          </a:p>
        </p:txBody>
      </p:sp>
    </p:spTree>
    <p:extLst>
      <p:ext uri="{BB962C8B-B14F-4D97-AF65-F5344CB8AC3E}">
        <p14:creationId xmlns:p14="http://schemas.microsoft.com/office/powerpoint/2010/main" val="421868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zh-CN" altLang="en-US" dirty="0"/>
              <a:t>取消对特定合约品种的做市资格</a:t>
            </a:r>
            <a:endParaRPr lang="en-US" altLang="zh-CN" dirty="0"/>
          </a:p>
          <a:p>
            <a:pPr lvl="1"/>
            <a:r>
              <a:rPr lang="zh-CN" altLang="en-US" dirty="0"/>
              <a:t>对负责做市的合约品种， </a:t>
            </a:r>
            <a:r>
              <a:rPr lang="en-US" dirty="0"/>
              <a:t>6</a:t>
            </a:r>
            <a:r>
              <a:rPr lang="zh-CN" altLang="en-US" dirty="0"/>
              <a:t>个月中任意</a:t>
            </a:r>
            <a:r>
              <a:rPr lang="en-US" dirty="0"/>
              <a:t>2</a:t>
            </a:r>
            <a:r>
              <a:rPr lang="zh-CN" altLang="en-US" dirty="0"/>
              <a:t>个月未达到本所规定以及做市协议约定的做市要求，或连续</a:t>
            </a:r>
            <a:r>
              <a:rPr lang="en-US" dirty="0"/>
              <a:t>6</a:t>
            </a:r>
            <a:r>
              <a:rPr lang="zh-CN" altLang="en-US" dirty="0"/>
              <a:t>个月均未获得</a:t>
            </a:r>
            <a:r>
              <a:rPr lang="en-US" dirty="0"/>
              <a:t>A</a:t>
            </a:r>
            <a:r>
              <a:rPr lang="zh-CN" altLang="en-US" dirty="0"/>
              <a:t>及以上评价。</a:t>
            </a:r>
            <a:endParaRPr lang="en-US" dirty="0"/>
          </a:p>
          <a:p>
            <a:pPr lvl="1"/>
            <a:r>
              <a:rPr lang="zh-CN" altLang="en-US" dirty="0"/>
              <a:t>对交易所指定其做市的特定期权合约，连续</a:t>
            </a:r>
            <a:r>
              <a:rPr lang="en-US" dirty="0"/>
              <a:t>6</a:t>
            </a:r>
            <a:r>
              <a:rPr lang="zh-CN" altLang="en-US" dirty="0"/>
              <a:t>个月未达到交易所及做市协议约定的做市要求；期权合约存续期不足</a:t>
            </a:r>
            <a:r>
              <a:rPr lang="en-US" dirty="0"/>
              <a:t>6</a:t>
            </a:r>
            <a:r>
              <a:rPr lang="zh-CN" altLang="en-US" dirty="0"/>
              <a:t>个月的，在其承担做市义务的存续期内均未达到交易所及做市协议约定的做市要求。</a:t>
            </a:r>
            <a:endParaRPr lang="en-US" dirty="0"/>
          </a:p>
          <a:p>
            <a:pPr lvl="1"/>
            <a:r>
              <a:rPr lang="zh-CN" altLang="en-US" dirty="0"/>
              <a:t>在单个合约品种做市情况年度评价排名中处于末位</a:t>
            </a:r>
            <a:r>
              <a:rPr lang="en-US" dirty="0"/>
              <a:t>20%</a:t>
            </a:r>
            <a:r>
              <a:rPr lang="zh-CN" altLang="en-US" dirty="0"/>
              <a:t>，但其单个合约品种年度做市评价在</a:t>
            </a:r>
            <a:r>
              <a:rPr lang="en-US" dirty="0"/>
              <a:t>A</a:t>
            </a:r>
            <a:r>
              <a:rPr lang="zh-CN" altLang="en-US" dirty="0"/>
              <a:t>及以上的除外。</a:t>
            </a:r>
            <a:endParaRPr lang="en-US" dirty="0"/>
          </a:p>
          <a:p>
            <a:pPr lvl="1"/>
            <a:r>
              <a:rPr lang="zh-CN" altLang="en-US" dirty="0"/>
              <a:t>交易所规定或做市协议约定的其他情形。</a:t>
            </a:r>
            <a:endParaRPr lang="en-US" dirty="0"/>
          </a:p>
          <a:p>
            <a:endParaRPr 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45</a:t>
            </a:fld>
            <a:endParaRPr lang="zh-CN" altLang="en-US" dirty="0"/>
          </a:p>
        </p:txBody>
      </p:sp>
    </p:spTree>
    <p:extLst>
      <p:ext uri="{BB962C8B-B14F-4D97-AF65-F5344CB8AC3E}">
        <p14:creationId xmlns:p14="http://schemas.microsoft.com/office/powerpoint/2010/main" val="410902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496944" cy="846931"/>
          </a:xfrm>
        </p:spPr>
        <p:txBody>
          <a:bodyPr/>
          <a:lstStyle/>
          <a:p>
            <a:r>
              <a:rPr lang="zh-CN" altLang="en-US" sz="4000" dirty="0"/>
              <a:t>上证</a:t>
            </a:r>
            <a:r>
              <a:rPr lang="en-US" altLang="zh-CN" sz="4000" dirty="0"/>
              <a:t>50ETF</a:t>
            </a:r>
            <a:r>
              <a:rPr lang="zh-CN" altLang="en-US" sz="4000" dirty="0"/>
              <a:t>期权做市</a:t>
            </a:r>
            <a:r>
              <a:rPr lang="zh-CN" altLang="en-US" sz="4000" dirty="0" smtClean="0"/>
              <a:t>商（课后阅读）</a:t>
            </a:r>
            <a:endParaRPr lang="en-US" sz="4000" dirty="0"/>
          </a:p>
        </p:txBody>
      </p:sp>
      <p:sp>
        <p:nvSpPr>
          <p:cNvPr id="3" name="内容占位符 2"/>
          <p:cNvSpPr>
            <a:spLocks noGrp="1"/>
          </p:cNvSpPr>
          <p:nvPr>
            <p:ph idx="1"/>
          </p:nvPr>
        </p:nvSpPr>
        <p:spPr/>
        <p:txBody>
          <a:bodyPr/>
          <a:lstStyle/>
          <a:p>
            <a:r>
              <a:rPr lang="zh-CN" altLang="en-US" dirty="0"/>
              <a:t>主做市商（</a:t>
            </a:r>
            <a:r>
              <a:rPr lang="en-US" altLang="zh-CN" dirty="0"/>
              <a:t>10</a:t>
            </a:r>
            <a:r>
              <a:rPr lang="zh-CN" altLang="en-US" dirty="0"/>
              <a:t>家）</a:t>
            </a:r>
            <a:endParaRPr lang="en-US" altLang="zh-CN" dirty="0"/>
          </a:p>
          <a:p>
            <a:pPr lvl="1"/>
            <a:r>
              <a:rPr lang="zh-CN" altLang="en-US" dirty="0"/>
              <a:t>光大证券、广发证券、国泰君安证券、国信证券、海通证券、华泰证券、招商证券、中泰证券、中信建投证券、中信证券</a:t>
            </a:r>
            <a:endParaRPr lang="en-US" altLang="zh-CN" dirty="0"/>
          </a:p>
          <a:p>
            <a:r>
              <a:rPr lang="zh-CN" altLang="en-US" dirty="0"/>
              <a:t>一般做市商（</a:t>
            </a:r>
            <a:r>
              <a:rPr lang="en-US" altLang="zh-CN" dirty="0"/>
              <a:t>3</a:t>
            </a:r>
            <a:r>
              <a:rPr lang="zh-CN" altLang="en-US" dirty="0"/>
              <a:t>家）</a:t>
            </a:r>
            <a:endParaRPr lang="en-US" altLang="zh-CN" dirty="0"/>
          </a:p>
          <a:p>
            <a:pPr lvl="1"/>
            <a:r>
              <a:rPr lang="zh-CN" altLang="en-US" dirty="0"/>
              <a:t>长江证券、东方证券、西部证券</a:t>
            </a:r>
            <a:endParaRPr 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46</a:t>
            </a:fld>
            <a:endParaRPr lang="zh-CN" altLang="en-US" dirty="0"/>
          </a:p>
        </p:txBody>
      </p:sp>
    </p:spTree>
    <p:extLst>
      <p:ext uri="{BB962C8B-B14F-4D97-AF65-F5344CB8AC3E}">
        <p14:creationId xmlns:p14="http://schemas.microsoft.com/office/powerpoint/2010/main" val="33190871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目录</a:t>
            </a:r>
          </a:p>
        </p:txBody>
      </p:sp>
      <p:sp>
        <p:nvSpPr>
          <p:cNvPr id="3" name="内容占位符 2"/>
          <p:cNvSpPr>
            <a:spLocks noGrp="1"/>
          </p:cNvSpPr>
          <p:nvPr>
            <p:ph idx="1"/>
          </p:nvPr>
        </p:nvSpPr>
        <p:spPr>
          <a:xfrm>
            <a:off x="539552" y="1052736"/>
            <a:ext cx="8229600" cy="4530725"/>
          </a:xfrm>
        </p:spPr>
        <p:txBody>
          <a:bodyPr>
            <a:normAutofit/>
          </a:bodyPr>
          <a:lstStyle/>
          <a:p>
            <a:pPr>
              <a:lnSpc>
                <a:spcPct val="150000"/>
              </a:lnSpc>
            </a:pPr>
            <a:endParaRPr lang="en-US" altLang="zh-CN" dirty="0"/>
          </a:p>
          <a:p>
            <a:pPr>
              <a:lnSpc>
                <a:spcPct val="150000"/>
              </a:lnSpc>
              <a:buNone/>
            </a:pPr>
            <a:r>
              <a:rPr lang="zh-CN" altLang="en-US" dirty="0">
                <a:solidFill>
                  <a:schemeClr val="bg1">
                    <a:lumMod val="75000"/>
                  </a:schemeClr>
                </a:solidFill>
              </a:rPr>
              <a:t>期权的定义与种类</a:t>
            </a:r>
          </a:p>
          <a:p>
            <a:pPr>
              <a:lnSpc>
                <a:spcPct val="150000"/>
              </a:lnSpc>
              <a:buNone/>
            </a:pPr>
            <a:r>
              <a:rPr lang="zh-CN" altLang="en-US" dirty="0">
                <a:solidFill>
                  <a:schemeClr val="bg1">
                    <a:lumMod val="75000"/>
                  </a:schemeClr>
                </a:solidFill>
              </a:rPr>
              <a:t>期权市场</a:t>
            </a:r>
          </a:p>
          <a:p>
            <a:pPr>
              <a:lnSpc>
                <a:spcPct val="150000"/>
              </a:lnSpc>
              <a:buNone/>
            </a:pPr>
            <a:r>
              <a:rPr lang="zh-CN" altLang="en-US" dirty="0">
                <a:solidFill>
                  <a:schemeClr val="bg1">
                    <a:lumMod val="75000"/>
                  </a:schemeClr>
                </a:solidFill>
              </a:rPr>
              <a:t>期权交易机制</a:t>
            </a:r>
          </a:p>
          <a:p>
            <a:pPr>
              <a:lnSpc>
                <a:spcPct val="150000"/>
              </a:lnSpc>
              <a:buNone/>
            </a:pPr>
            <a:r>
              <a:rPr lang="zh-CN" altLang="en-US" dirty="0">
                <a:solidFill>
                  <a:srgbClr val="002060"/>
                </a:solidFill>
              </a:rPr>
              <a:t>期权与其他衍生产品的区别与联系</a:t>
            </a:r>
          </a:p>
        </p:txBody>
      </p:sp>
      <p:sp>
        <p:nvSpPr>
          <p:cNvPr id="5" name="灯片编号占位符 4"/>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47</a:t>
            </a:fld>
            <a:endParaRPr lang="en-US" altLang="zh-CN">
              <a:solidFill>
                <a:srgbClr val="000000"/>
              </a:solidFill>
            </a:endParaRPr>
          </a:p>
        </p:txBody>
      </p:sp>
    </p:spTree>
    <p:extLst>
      <p:ext uri="{BB962C8B-B14F-4D97-AF65-F5344CB8AC3E}">
        <p14:creationId xmlns:p14="http://schemas.microsoft.com/office/powerpoint/2010/main" val="1694285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期权与期货</a:t>
            </a:r>
          </a:p>
        </p:txBody>
      </p:sp>
      <p:sp>
        <p:nvSpPr>
          <p:cNvPr id="3" name="内容占位符 2"/>
          <p:cNvSpPr>
            <a:spLocks noGrp="1"/>
          </p:cNvSpPr>
          <p:nvPr>
            <p:ph idx="1"/>
          </p:nvPr>
        </p:nvSpPr>
        <p:spPr/>
        <p:txBody>
          <a:bodyPr/>
          <a:lstStyle/>
          <a:p>
            <a:endParaRPr lang="en-US" altLang="zh-CN" dirty="0"/>
          </a:p>
          <a:p>
            <a:r>
              <a:rPr lang="zh-CN" altLang="en-US" dirty="0"/>
              <a:t>权利和义务</a:t>
            </a:r>
          </a:p>
          <a:p>
            <a:r>
              <a:rPr lang="zh-CN" altLang="en-US" dirty="0"/>
              <a:t>标准化</a:t>
            </a:r>
          </a:p>
          <a:p>
            <a:r>
              <a:rPr lang="zh-CN" altLang="en-US" dirty="0"/>
              <a:t>盈亏风险</a:t>
            </a:r>
          </a:p>
          <a:p>
            <a:r>
              <a:rPr lang="zh-CN" altLang="en-US" dirty="0"/>
              <a:t>保证金</a:t>
            </a:r>
          </a:p>
          <a:p>
            <a:r>
              <a:rPr lang="zh-CN" altLang="en-US" dirty="0"/>
              <a:t>套期保值</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48</a:t>
            </a:fld>
            <a:endParaRPr lang="en-US" altLang="zh-CN">
              <a:solidFill>
                <a:srgbClr val="000000"/>
              </a:solidFill>
            </a:endParaRPr>
          </a:p>
        </p:txBody>
      </p:sp>
    </p:spTree>
    <p:extLst>
      <p:ext uri="{BB962C8B-B14F-4D97-AF65-F5344CB8AC3E}">
        <p14:creationId xmlns:p14="http://schemas.microsoft.com/office/powerpoint/2010/main" val="4375296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权证（</a:t>
            </a:r>
            <a:r>
              <a:rPr lang="en-US" altLang="zh-CN" dirty="0"/>
              <a:t>Warrants</a:t>
            </a:r>
            <a:r>
              <a:rPr lang="zh-CN" altLang="en-US" dirty="0"/>
              <a:t>）</a:t>
            </a:r>
          </a:p>
        </p:txBody>
      </p:sp>
      <p:sp>
        <p:nvSpPr>
          <p:cNvPr id="3" name="内容占位符 2"/>
          <p:cNvSpPr>
            <a:spLocks noGrp="1"/>
          </p:cNvSpPr>
          <p:nvPr>
            <p:ph idx="1"/>
          </p:nvPr>
        </p:nvSpPr>
        <p:spPr>
          <a:xfrm>
            <a:off x="539552" y="1340768"/>
            <a:ext cx="8229600" cy="5040560"/>
          </a:xfrm>
        </p:spPr>
        <p:txBody>
          <a:bodyPr>
            <a:normAutofit/>
          </a:bodyPr>
          <a:lstStyle/>
          <a:p>
            <a:r>
              <a:rPr lang="zh-CN" altLang="en-US" dirty="0"/>
              <a:t>权证是发行人与持有者之间的一种契约，其发行人可以是上市公司，也可以是上市公司股东或投资银行等第三方。</a:t>
            </a:r>
            <a:endParaRPr lang="en-US" altLang="zh-CN" dirty="0"/>
          </a:p>
          <a:p>
            <a:r>
              <a:rPr lang="zh-CN" altLang="en-US" dirty="0"/>
              <a:t>权证允许持有人在约定的时间（行权时间），可以用约定的价格（行权价）向发行人购买或出售一定数量的标的资产。</a:t>
            </a:r>
          </a:p>
          <a:p>
            <a:r>
              <a:rPr lang="zh-CN" altLang="en-US" dirty="0"/>
              <a:t>权证分类</a:t>
            </a:r>
          </a:p>
          <a:p>
            <a:pPr lvl="1"/>
            <a:r>
              <a:rPr lang="zh-CN" altLang="en-US" dirty="0"/>
              <a:t>认购权证</a:t>
            </a:r>
            <a:r>
              <a:rPr lang="en-US" altLang="zh-CN" dirty="0"/>
              <a:t>/</a:t>
            </a:r>
            <a:r>
              <a:rPr lang="zh-CN" altLang="en-US" dirty="0"/>
              <a:t>认沽权证</a:t>
            </a:r>
          </a:p>
          <a:p>
            <a:pPr lvl="1"/>
            <a:r>
              <a:rPr lang="zh-CN" altLang="en-US" dirty="0"/>
              <a:t>股本权证</a:t>
            </a:r>
            <a:r>
              <a:rPr lang="en-US" altLang="zh-CN" dirty="0"/>
              <a:t>/</a:t>
            </a:r>
            <a:r>
              <a:rPr lang="zh-CN" altLang="en-US" dirty="0"/>
              <a:t>备兑权证（衍生权证）</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49</a:t>
            </a:fld>
            <a:endParaRPr lang="en-US" altLang="zh-CN">
              <a:solidFill>
                <a:srgbClr val="000000"/>
              </a:solidFill>
            </a:endParaRPr>
          </a:p>
        </p:txBody>
      </p:sp>
    </p:spTree>
    <p:extLst>
      <p:ext uri="{BB962C8B-B14F-4D97-AF65-F5344CB8AC3E}">
        <p14:creationId xmlns:p14="http://schemas.microsoft.com/office/powerpoint/2010/main" val="8920975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496944" cy="846931"/>
          </a:xfrm>
        </p:spPr>
        <p:txBody>
          <a:bodyPr/>
          <a:lstStyle/>
          <a:p>
            <a:r>
              <a:rPr lang="zh-CN" altLang="en-US" dirty="0"/>
              <a:t>期权的分类</a:t>
            </a:r>
            <a:r>
              <a:rPr lang="en-US" altLang="zh-CN" dirty="0"/>
              <a:t>I</a:t>
            </a:r>
            <a:r>
              <a:rPr lang="zh-CN" altLang="en-US" dirty="0"/>
              <a:t>：期权多头的不同权利</a:t>
            </a:r>
            <a:endParaRPr lang="en-US" dirty="0"/>
          </a:p>
        </p:txBody>
      </p:sp>
      <p:sp>
        <p:nvSpPr>
          <p:cNvPr id="3" name="内容占位符 2"/>
          <p:cNvSpPr>
            <a:spLocks noGrp="1"/>
          </p:cNvSpPr>
          <p:nvPr>
            <p:ph idx="1"/>
          </p:nvPr>
        </p:nvSpPr>
        <p:spPr>
          <a:xfrm>
            <a:off x="3491880" y="1112363"/>
            <a:ext cx="5400600" cy="5472608"/>
          </a:xfrm>
        </p:spPr>
        <p:txBody>
          <a:bodyPr/>
          <a:lstStyle/>
          <a:p>
            <a:endParaRPr lang="en-US" altLang="zh-CN" dirty="0"/>
          </a:p>
          <a:p>
            <a:r>
              <a:rPr lang="zh-CN" altLang="en-US" dirty="0">
                <a:solidFill>
                  <a:srgbClr val="FF0000"/>
                </a:solidFill>
              </a:rPr>
              <a:t>看涨期权</a:t>
            </a:r>
            <a:r>
              <a:rPr lang="en-US" altLang="zh-CN" dirty="0">
                <a:solidFill>
                  <a:srgbClr val="FF0000"/>
                </a:solidFill>
              </a:rPr>
              <a:t>/</a:t>
            </a:r>
            <a:r>
              <a:rPr lang="zh-CN" altLang="en-US" dirty="0">
                <a:solidFill>
                  <a:srgbClr val="FF0000"/>
                </a:solidFill>
              </a:rPr>
              <a:t>认购期权</a:t>
            </a:r>
            <a:r>
              <a:rPr lang="en-US" altLang="zh-CN" dirty="0">
                <a:solidFill>
                  <a:srgbClr val="FF0000"/>
                </a:solidFill>
              </a:rPr>
              <a:t>/</a:t>
            </a:r>
            <a:r>
              <a:rPr lang="zh-CN" altLang="en-US" dirty="0">
                <a:solidFill>
                  <a:srgbClr val="FF0000"/>
                </a:solidFill>
              </a:rPr>
              <a:t>买权</a:t>
            </a:r>
            <a:endParaRPr lang="en-US" altLang="zh-CN" dirty="0">
              <a:solidFill>
                <a:srgbClr val="FF0000"/>
              </a:solidFill>
            </a:endParaRPr>
          </a:p>
          <a:p>
            <a:pPr lvl="1"/>
            <a:r>
              <a:rPr lang="zh-CN" altLang="en-US" dirty="0"/>
              <a:t>未来有权利买资产</a:t>
            </a:r>
            <a:endParaRPr lang="en-US" altLang="zh-CN" dirty="0"/>
          </a:p>
          <a:p>
            <a:pPr lvl="1"/>
            <a:r>
              <a:rPr lang="zh-CN" altLang="en-US" dirty="0"/>
              <a:t>上涨时期权多头盈利</a:t>
            </a:r>
            <a:endParaRPr lang="en-US" altLang="zh-CN" dirty="0"/>
          </a:p>
          <a:p>
            <a:pPr lvl="1"/>
            <a:endParaRPr lang="en-US" altLang="zh-CN" dirty="0"/>
          </a:p>
          <a:p>
            <a:pPr lvl="1"/>
            <a:endParaRPr lang="en-US" altLang="zh-CN" dirty="0"/>
          </a:p>
          <a:p>
            <a:r>
              <a:rPr lang="zh-CN" altLang="en-US" dirty="0">
                <a:solidFill>
                  <a:srgbClr val="007635"/>
                </a:solidFill>
              </a:rPr>
              <a:t>看跌期权</a:t>
            </a:r>
            <a:r>
              <a:rPr lang="en-US" altLang="zh-CN" dirty="0">
                <a:solidFill>
                  <a:srgbClr val="007635"/>
                </a:solidFill>
              </a:rPr>
              <a:t>/</a:t>
            </a:r>
            <a:r>
              <a:rPr lang="zh-CN" altLang="en-US" dirty="0">
                <a:solidFill>
                  <a:srgbClr val="007635"/>
                </a:solidFill>
              </a:rPr>
              <a:t>认沽期权</a:t>
            </a:r>
            <a:r>
              <a:rPr lang="en-US" altLang="zh-CN" dirty="0">
                <a:solidFill>
                  <a:srgbClr val="007635"/>
                </a:solidFill>
              </a:rPr>
              <a:t>/</a:t>
            </a:r>
            <a:r>
              <a:rPr lang="zh-CN" altLang="en-US" dirty="0">
                <a:solidFill>
                  <a:srgbClr val="007635"/>
                </a:solidFill>
              </a:rPr>
              <a:t>卖权</a:t>
            </a:r>
            <a:endParaRPr lang="en-US" altLang="zh-CN" dirty="0">
              <a:solidFill>
                <a:srgbClr val="007635"/>
              </a:solidFill>
            </a:endParaRPr>
          </a:p>
          <a:p>
            <a:pPr lvl="1"/>
            <a:r>
              <a:rPr lang="zh-CN" altLang="en-US" dirty="0"/>
              <a:t>未来有权利卖资产</a:t>
            </a:r>
            <a:endParaRPr lang="en-US" altLang="zh-CN" dirty="0"/>
          </a:p>
          <a:p>
            <a:pPr lvl="1"/>
            <a:r>
              <a:rPr lang="zh-CN" altLang="en-US" dirty="0"/>
              <a:t>下跌时期权多头盈利</a:t>
            </a:r>
            <a:endParaRPr lang="en-US" altLang="zh-CN" dirty="0"/>
          </a:p>
          <a:p>
            <a:pPr lvl="8"/>
            <a:endParaRPr 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5</a:t>
            </a:fld>
            <a:endParaRPr lang="zh-CN" altLang="en-US" dirty="0"/>
          </a:p>
        </p:txBody>
      </p:sp>
      <p:sp>
        <p:nvSpPr>
          <p:cNvPr id="5" name="箭头: 上 4"/>
          <p:cNvSpPr/>
          <p:nvPr/>
        </p:nvSpPr>
        <p:spPr>
          <a:xfrm>
            <a:off x="1118266" y="1556792"/>
            <a:ext cx="2160240" cy="2016224"/>
          </a:xfrm>
          <a:prstGeom prst="upArrow">
            <a:avLst/>
          </a:prstGeom>
          <a:noFill/>
          <a:ln>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箭头: 上 5"/>
          <p:cNvSpPr/>
          <p:nvPr/>
        </p:nvSpPr>
        <p:spPr>
          <a:xfrm rot="10800000">
            <a:off x="1115617" y="4221088"/>
            <a:ext cx="2160240" cy="2016000"/>
          </a:xfrm>
          <a:prstGeom prst="upArrow">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文本框 6"/>
          <p:cNvSpPr txBox="1"/>
          <p:nvPr/>
        </p:nvSpPr>
        <p:spPr>
          <a:xfrm>
            <a:off x="1907704" y="2420888"/>
            <a:ext cx="720080" cy="553998"/>
          </a:xfrm>
          <a:prstGeom prst="rect">
            <a:avLst/>
          </a:prstGeom>
          <a:noFill/>
        </p:spPr>
        <p:txBody>
          <a:bodyPr wrap="square" rtlCol="0">
            <a:spAutoFit/>
          </a:bodyPr>
          <a:lstStyle/>
          <a:p>
            <a:r>
              <a:rPr lang="zh-CN" altLang="en-US" sz="3000" dirty="0">
                <a:solidFill>
                  <a:srgbClr val="FF0000"/>
                </a:solidFill>
                <a:latin typeface="黑体" panose="02010609060101010101" pitchFamily="49" charset="-122"/>
                <a:ea typeface="黑体" panose="02010609060101010101" pitchFamily="49" charset="-122"/>
              </a:rPr>
              <a:t>涨</a:t>
            </a:r>
            <a:endParaRPr lang="en-US" sz="3000" dirty="0">
              <a:solidFill>
                <a:srgbClr val="FF0000"/>
              </a:solidFill>
              <a:latin typeface="黑体" panose="02010609060101010101" pitchFamily="49" charset="-122"/>
              <a:ea typeface="黑体" panose="02010609060101010101" pitchFamily="49" charset="-122"/>
            </a:endParaRPr>
          </a:p>
        </p:txBody>
      </p:sp>
      <p:sp>
        <p:nvSpPr>
          <p:cNvPr id="8" name="文本框 7"/>
          <p:cNvSpPr txBox="1"/>
          <p:nvPr/>
        </p:nvSpPr>
        <p:spPr>
          <a:xfrm>
            <a:off x="1907704" y="4509120"/>
            <a:ext cx="720080" cy="553998"/>
          </a:xfrm>
          <a:prstGeom prst="rect">
            <a:avLst/>
          </a:prstGeom>
          <a:noFill/>
        </p:spPr>
        <p:txBody>
          <a:bodyPr wrap="square" rtlCol="0">
            <a:spAutoFit/>
          </a:bodyPr>
          <a:lstStyle/>
          <a:p>
            <a:r>
              <a:rPr lang="zh-CN" altLang="en-US" sz="3000" dirty="0">
                <a:solidFill>
                  <a:schemeClr val="accent6">
                    <a:lumMod val="75000"/>
                  </a:schemeClr>
                </a:solidFill>
                <a:latin typeface="黑体" panose="02010609060101010101" pitchFamily="49" charset="-122"/>
                <a:ea typeface="黑体" panose="02010609060101010101" pitchFamily="49" charset="-122"/>
              </a:rPr>
              <a:t>跌</a:t>
            </a:r>
            <a:endParaRPr lang="en-US" sz="3000" dirty="0">
              <a:solidFill>
                <a:schemeClr val="accent6">
                  <a:lumMod val="75000"/>
                </a:schemeClr>
              </a:solidFill>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2736215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股本权证与备兑权证</a:t>
            </a:r>
          </a:p>
        </p:txBody>
      </p:sp>
      <p:sp>
        <p:nvSpPr>
          <p:cNvPr id="3" name="内容占位符 2"/>
          <p:cNvSpPr>
            <a:spLocks noGrp="1"/>
          </p:cNvSpPr>
          <p:nvPr>
            <p:ph idx="1"/>
          </p:nvPr>
        </p:nvSpPr>
        <p:spPr/>
        <p:txBody>
          <a:bodyPr>
            <a:normAutofit/>
          </a:bodyPr>
          <a:lstStyle/>
          <a:p>
            <a:r>
              <a:rPr lang="zh-CN" altLang="en-US" dirty="0"/>
              <a:t>股本权证：上市公司自己发行</a:t>
            </a:r>
          </a:p>
          <a:p>
            <a:pPr lvl="1"/>
            <a:r>
              <a:rPr lang="zh-CN" altLang="en-US" dirty="0"/>
              <a:t>期限通常较长</a:t>
            </a:r>
          </a:p>
          <a:p>
            <a:pPr lvl="1"/>
            <a:r>
              <a:rPr lang="zh-CN" altLang="en-US" dirty="0"/>
              <a:t>持有者执行权证时，会导致股本变动</a:t>
            </a:r>
          </a:p>
          <a:p>
            <a:r>
              <a:rPr lang="zh-CN" altLang="en-US" dirty="0"/>
              <a:t>备兑权证：独立的第三方发行</a:t>
            </a:r>
          </a:p>
          <a:p>
            <a:pPr lvl="1"/>
            <a:r>
              <a:rPr lang="zh-CN" altLang="en-US" dirty="0"/>
              <a:t>还可能以股指、一揽子股票或其他资产作为标的</a:t>
            </a:r>
          </a:p>
          <a:p>
            <a:r>
              <a:rPr lang="zh-CN" altLang="en-US" dirty="0"/>
              <a:t>差别</a:t>
            </a:r>
          </a:p>
          <a:p>
            <a:pPr lvl="1"/>
            <a:r>
              <a:rPr lang="zh-CN" altLang="en-US" dirty="0"/>
              <a:t>发行目的不同</a:t>
            </a:r>
          </a:p>
          <a:p>
            <a:pPr lvl="1"/>
            <a:r>
              <a:rPr lang="zh-CN" altLang="en-US" dirty="0"/>
              <a:t>发行人不同</a:t>
            </a:r>
          </a:p>
          <a:p>
            <a:pPr lvl="1"/>
            <a:r>
              <a:rPr lang="zh-CN" altLang="en-US" dirty="0"/>
              <a:t>是否影响总股本</a:t>
            </a:r>
          </a:p>
          <a:p>
            <a:pPr lvl="1"/>
            <a:r>
              <a:rPr lang="zh-CN" altLang="en-US" dirty="0"/>
              <a:t>目前多为备兑权证</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50</a:t>
            </a:fld>
            <a:endParaRPr lang="en-US" altLang="zh-CN">
              <a:solidFill>
                <a:srgbClr val="000000"/>
              </a:solidFill>
            </a:endParaRPr>
          </a:p>
        </p:txBody>
      </p:sp>
    </p:spTree>
    <p:extLst>
      <p:ext uri="{BB962C8B-B14F-4D97-AF65-F5344CB8AC3E}">
        <p14:creationId xmlns:p14="http://schemas.microsoft.com/office/powerpoint/2010/main" val="6944962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股票期权与权证</a:t>
            </a:r>
          </a:p>
        </p:txBody>
      </p:sp>
      <p:sp>
        <p:nvSpPr>
          <p:cNvPr id="3" name="内容占位符 2"/>
          <p:cNvSpPr>
            <a:spLocks noGrp="1"/>
          </p:cNvSpPr>
          <p:nvPr>
            <p:ph idx="1"/>
          </p:nvPr>
        </p:nvSpPr>
        <p:spPr>
          <a:xfrm>
            <a:off x="539552" y="1124744"/>
            <a:ext cx="8229600" cy="4530725"/>
          </a:xfrm>
        </p:spPr>
        <p:txBody>
          <a:bodyPr/>
          <a:lstStyle/>
          <a:p>
            <a:endParaRPr lang="en-US" altLang="zh-CN" dirty="0"/>
          </a:p>
          <a:p>
            <a:r>
              <a:rPr lang="zh-CN" altLang="en-US" dirty="0"/>
              <a:t>股票期权</a:t>
            </a:r>
            <a:r>
              <a:rPr lang="en-US" altLang="zh-CN" dirty="0"/>
              <a:t>/</a:t>
            </a:r>
            <a:r>
              <a:rPr lang="zh-CN" altLang="en-US" dirty="0"/>
              <a:t>股本权证</a:t>
            </a:r>
          </a:p>
          <a:p>
            <a:pPr lvl="1"/>
            <a:r>
              <a:rPr lang="zh-CN" altLang="en-US" dirty="0"/>
              <a:t>有无发行环节</a:t>
            </a:r>
          </a:p>
          <a:p>
            <a:pPr lvl="1"/>
            <a:r>
              <a:rPr lang="zh-CN" altLang="en-US" dirty="0"/>
              <a:t>数量是否有限</a:t>
            </a:r>
          </a:p>
          <a:p>
            <a:pPr lvl="1"/>
            <a:r>
              <a:rPr lang="zh-CN" altLang="en-US" dirty="0"/>
              <a:t>是否影响总股本</a:t>
            </a:r>
            <a:endParaRPr lang="en-US" altLang="zh-CN" dirty="0"/>
          </a:p>
          <a:p>
            <a:pPr lvl="1">
              <a:buNone/>
            </a:pPr>
            <a:endParaRPr lang="zh-CN" altLang="en-US" dirty="0"/>
          </a:p>
          <a:p>
            <a:r>
              <a:rPr lang="zh-CN" altLang="en-US" dirty="0"/>
              <a:t>股票期权</a:t>
            </a:r>
            <a:r>
              <a:rPr lang="en-US" altLang="zh-CN" dirty="0"/>
              <a:t>/</a:t>
            </a:r>
            <a:r>
              <a:rPr lang="zh-CN" altLang="en-US" dirty="0"/>
              <a:t>备兑期权</a:t>
            </a:r>
          </a:p>
          <a:p>
            <a:pPr lvl="1"/>
            <a:r>
              <a:rPr lang="zh-CN" altLang="en-US" dirty="0"/>
              <a:t>有无发行环节</a:t>
            </a:r>
          </a:p>
          <a:p>
            <a:pPr lvl="1"/>
            <a:r>
              <a:rPr lang="zh-CN" altLang="en-US" dirty="0"/>
              <a:t>数量是否有限</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51</a:t>
            </a:fld>
            <a:endParaRPr lang="en-US" altLang="zh-CN">
              <a:solidFill>
                <a:srgbClr val="000000"/>
              </a:solidFill>
            </a:endParaRPr>
          </a:p>
        </p:txBody>
      </p:sp>
    </p:spTree>
    <p:extLst>
      <p:ext uri="{BB962C8B-B14F-4D97-AF65-F5344CB8AC3E}">
        <p14:creationId xmlns:p14="http://schemas.microsoft.com/office/powerpoint/2010/main" val="367745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中国权证市场</a:t>
            </a:r>
            <a:endParaRPr lang="en-US" dirty="0"/>
          </a:p>
        </p:txBody>
      </p:sp>
      <p:sp>
        <p:nvSpPr>
          <p:cNvPr id="3" name="内容占位符 2"/>
          <p:cNvSpPr>
            <a:spLocks noGrp="1"/>
          </p:cNvSpPr>
          <p:nvPr>
            <p:ph idx="1"/>
          </p:nvPr>
        </p:nvSpPr>
        <p:spPr>
          <a:xfrm>
            <a:off x="467544" y="1340768"/>
            <a:ext cx="8496944" cy="5184576"/>
          </a:xfrm>
        </p:spPr>
        <p:txBody>
          <a:bodyPr/>
          <a:lstStyle/>
          <a:p>
            <a:r>
              <a:rPr lang="en-US" altLang="zh-CN" dirty="0"/>
              <a:t>1992-1996</a:t>
            </a:r>
            <a:r>
              <a:rPr lang="zh-CN" altLang="en-US" dirty="0"/>
              <a:t>年：认购股本权证</a:t>
            </a:r>
            <a:endParaRPr lang="en-US" altLang="zh-CN" dirty="0"/>
          </a:p>
          <a:p>
            <a:r>
              <a:rPr lang="en-US" altLang="zh-CN" sz="3200" dirty="0"/>
              <a:t>2005-2011</a:t>
            </a:r>
            <a:r>
              <a:rPr lang="zh-CN" altLang="en-US" sz="3200" dirty="0"/>
              <a:t>年</a:t>
            </a:r>
            <a:endParaRPr lang="en-US" altLang="zh-CN" sz="3200" dirty="0"/>
          </a:p>
          <a:p>
            <a:pPr lvl="1"/>
            <a:r>
              <a:rPr lang="zh-CN" altLang="en-US" sz="2800" dirty="0"/>
              <a:t>股本权证：深发</a:t>
            </a:r>
            <a:r>
              <a:rPr lang="en-US" altLang="zh-CN" sz="2800" dirty="0"/>
              <a:t>SFC1/</a:t>
            </a:r>
            <a:r>
              <a:rPr lang="zh-CN" altLang="en-US" sz="2800" dirty="0"/>
              <a:t>深发</a:t>
            </a:r>
            <a:r>
              <a:rPr lang="en-US" altLang="zh-CN" sz="2800" dirty="0"/>
              <a:t>SFC2/</a:t>
            </a:r>
            <a:r>
              <a:rPr lang="zh-CN" altLang="en-US" sz="2800" dirty="0"/>
              <a:t>云化</a:t>
            </a:r>
            <a:r>
              <a:rPr lang="en-US" altLang="zh-CN" sz="2800" dirty="0"/>
              <a:t>CWB1/</a:t>
            </a:r>
            <a:r>
              <a:rPr lang="zh-CN" altLang="en-US" sz="2800" dirty="0"/>
              <a:t>马钢</a:t>
            </a:r>
            <a:r>
              <a:rPr lang="en-US" altLang="zh-CN" sz="2800" dirty="0"/>
              <a:t>CWB1</a:t>
            </a:r>
          </a:p>
          <a:p>
            <a:pPr lvl="1"/>
            <a:r>
              <a:rPr lang="zh-CN" altLang="en-US" sz="2800" dirty="0"/>
              <a:t>股权分置改革中的备兑权证：五粮</a:t>
            </a:r>
            <a:r>
              <a:rPr lang="en-US" altLang="zh-CN" sz="2800" dirty="0"/>
              <a:t>YGC1/</a:t>
            </a:r>
            <a:r>
              <a:rPr lang="zh-CN" altLang="en-US" sz="2800" dirty="0"/>
              <a:t>招行</a:t>
            </a:r>
            <a:r>
              <a:rPr lang="en-US" altLang="zh-CN" sz="2800" dirty="0"/>
              <a:t>CMP1</a:t>
            </a:r>
          </a:p>
          <a:p>
            <a:pPr lvl="1"/>
            <a:r>
              <a:rPr lang="zh-CN" altLang="en-US" sz="2800" dirty="0"/>
              <a:t>券商创设的备兑权证</a:t>
            </a:r>
            <a:endParaRPr lang="en-US" altLang="zh-CN" sz="2800" dirty="0"/>
          </a:p>
          <a:p>
            <a:pPr lvl="1"/>
            <a:endParaRPr lang="en-US" altLang="zh-CN" sz="2800" dirty="0"/>
          </a:p>
          <a:p>
            <a:pPr lvl="1"/>
            <a:endParaRPr lang="en-US" altLang="zh-CN" dirty="0"/>
          </a:p>
          <a:p>
            <a:endParaRPr lang="en-US" altLang="zh-CN" dirty="0"/>
          </a:p>
          <a:p>
            <a:endParaRPr lang="zh-CN" altLang="en-US" dirty="0"/>
          </a:p>
          <a:p>
            <a:endParaRPr 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52</a:t>
            </a:fld>
            <a:endParaRPr lang="zh-CN" altLang="en-US" dirty="0"/>
          </a:p>
        </p:txBody>
      </p:sp>
    </p:spTree>
    <p:extLst>
      <p:ext uri="{BB962C8B-B14F-4D97-AF65-F5344CB8AC3E}">
        <p14:creationId xmlns:p14="http://schemas.microsoft.com/office/powerpoint/2010/main" val="131347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内嵌期权</a:t>
            </a:r>
          </a:p>
        </p:txBody>
      </p:sp>
      <p:sp>
        <p:nvSpPr>
          <p:cNvPr id="3" name="内容占位符 2"/>
          <p:cNvSpPr>
            <a:spLocks noGrp="1"/>
          </p:cNvSpPr>
          <p:nvPr>
            <p:ph idx="1"/>
          </p:nvPr>
        </p:nvSpPr>
        <p:spPr/>
        <p:txBody>
          <a:bodyPr/>
          <a:lstStyle/>
          <a:p>
            <a:pPr>
              <a:buNone/>
            </a:pPr>
            <a:endParaRPr lang="en-US" altLang="zh-CN" dirty="0"/>
          </a:p>
          <a:p>
            <a:r>
              <a:rPr lang="zh-CN" altLang="en-US" dirty="0"/>
              <a:t>普通金融产品中加上期权条款</a:t>
            </a:r>
          </a:p>
          <a:p>
            <a:endParaRPr lang="zh-CN" altLang="en-US" dirty="0"/>
          </a:p>
          <a:p>
            <a:r>
              <a:rPr lang="zh-CN" altLang="en-US" dirty="0"/>
              <a:t>例子：可转债</a:t>
            </a:r>
            <a:r>
              <a:rPr lang="en-US" altLang="zh-CN" dirty="0"/>
              <a:t>/</a:t>
            </a:r>
            <a:r>
              <a:rPr lang="zh-CN" altLang="en-US" dirty="0"/>
              <a:t>可赎回债</a:t>
            </a:r>
            <a:r>
              <a:rPr lang="en-US" altLang="zh-CN" dirty="0"/>
              <a:t>/</a:t>
            </a:r>
            <a:r>
              <a:rPr lang="zh-CN" altLang="en-US" dirty="0"/>
              <a:t>可回售债</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53</a:t>
            </a:fld>
            <a:endParaRPr lang="en-US" altLang="zh-CN">
              <a:solidFill>
                <a:srgbClr val="000000"/>
              </a:solidFill>
            </a:endParaRPr>
          </a:p>
        </p:txBody>
      </p:sp>
    </p:spTree>
    <p:extLst>
      <p:ext uri="{BB962C8B-B14F-4D97-AF65-F5344CB8AC3E}">
        <p14:creationId xmlns:p14="http://schemas.microsoft.com/office/powerpoint/2010/main" val="1585392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内嵌期权案例</a:t>
            </a:r>
          </a:p>
        </p:txBody>
      </p:sp>
      <p:graphicFrame>
        <p:nvGraphicFramePr>
          <p:cNvPr id="3" name="内容占位符 2"/>
          <p:cNvGraphicFramePr>
            <a:graphicFrameLocks noGrp="1"/>
          </p:cNvGraphicFramePr>
          <p:nvPr>
            <p:ph idx="1"/>
            <p:extLst>
              <p:ext uri="{D42A27DB-BD31-4B8C-83A1-F6EECF244321}">
                <p14:modId xmlns:p14="http://schemas.microsoft.com/office/powerpoint/2010/main" val="1986706923"/>
              </p:ext>
            </p:extLst>
          </p:nvPr>
        </p:nvGraphicFramePr>
        <p:xfrm>
          <a:off x="683568" y="1700808"/>
          <a:ext cx="7776863" cy="4104456"/>
        </p:xfrm>
        <a:graphic>
          <a:graphicData uri="http://schemas.openxmlformats.org/drawingml/2006/table">
            <a:tbl>
              <a:tblPr firstRow="1" firstCol="1" bandRow="1">
                <a:tableStyleId>{21E4AEA4-8DFA-4A89-87EB-49C32662AFE0}</a:tableStyleId>
              </a:tblPr>
              <a:tblGrid>
                <a:gridCol w="1656184">
                  <a:extLst>
                    <a:ext uri="{9D8B030D-6E8A-4147-A177-3AD203B41FA5}">
                      <a16:colId xmlns="" xmlns:a16="http://schemas.microsoft.com/office/drawing/2014/main" val="3628633088"/>
                    </a:ext>
                  </a:extLst>
                </a:gridCol>
                <a:gridCol w="6120679">
                  <a:extLst>
                    <a:ext uri="{9D8B030D-6E8A-4147-A177-3AD203B41FA5}">
                      <a16:colId xmlns="" xmlns:a16="http://schemas.microsoft.com/office/drawing/2014/main" val="1447392376"/>
                    </a:ext>
                  </a:extLst>
                </a:gridCol>
              </a:tblGrid>
              <a:tr h="321636">
                <a:tc>
                  <a:txBody>
                    <a:bodyPr/>
                    <a:lstStyle/>
                    <a:p>
                      <a:pPr algn="ctr">
                        <a:spcAft>
                          <a:spcPts val="0"/>
                        </a:spcAft>
                      </a:pPr>
                      <a:r>
                        <a:rPr lang="zh-CN" sz="1800" dirty="0">
                          <a:effectLst/>
                        </a:rPr>
                        <a:t>债券代码</a:t>
                      </a:r>
                      <a:endParaRPr lang="en-US" sz="1800" dirty="0">
                        <a:effectLst/>
                        <a:latin typeface="+mj-lt"/>
                        <a:ea typeface="宋体" panose="02010600030101010101" pitchFamily="2" charset="-122"/>
                      </a:endParaRPr>
                    </a:p>
                  </a:txBody>
                  <a:tcPr marL="68580" marR="68580" marT="0" marB="0" anchor="ctr"/>
                </a:tc>
                <a:tc>
                  <a:txBody>
                    <a:bodyPr/>
                    <a:lstStyle/>
                    <a:p>
                      <a:pPr algn="ctr">
                        <a:spcAft>
                          <a:spcPts val="0"/>
                        </a:spcAft>
                      </a:pPr>
                      <a:r>
                        <a:rPr lang="en-US" sz="1800" dirty="0">
                          <a:effectLst/>
                        </a:rPr>
                        <a:t>02</a:t>
                      </a:r>
                      <a:r>
                        <a:rPr lang="zh-CN" sz="1800" dirty="0">
                          <a:effectLst/>
                        </a:rPr>
                        <a:t>国开</a:t>
                      </a:r>
                      <a:r>
                        <a:rPr lang="en-US" sz="1800" dirty="0">
                          <a:effectLst/>
                        </a:rPr>
                        <a:t>06</a:t>
                      </a:r>
                      <a:endParaRPr lang="en-US" sz="1800" dirty="0">
                        <a:effectLst/>
                        <a:latin typeface="+mj-lt"/>
                        <a:ea typeface="宋体" panose="02010600030101010101" pitchFamily="2" charset="-122"/>
                      </a:endParaRPr>
                    </a:p>
                  </a:txBody>
                  <a:tcPr marL="68580" marR="68580" marT="0" marB="0" anchor="ctr"/>
                </a:tc>
                <a:extLst>
                  <a:ext uri="{0D108BD9-81ED-4DB2-BD59-A6C34878D82A}">
                    <a16:rowId xmlns="" xmlns:a16="http://schemas.microsoft.com/office/drawing/2014/main" val="1343084659"/>
                  </a:ext>
                </a:extLst>
              </a:tr>
              <a:tr h="321636">
                <a:tc>
                  <a:txBody>
                    <a:bodyPr/>
                    <a:lstStyle/>
                    <a:p>
                      <a:pPr algn="ctr">
                        <a:spcAft>
                          <a:spcPts val="0"/>
                        </a:spcAft>
                      </a:pPr>
                      <a:r>
                        <a:rPr lang="zh-CN" sz="1800">
                          <a:effectLst/>
                        </a:rPr>
                        <a:t>发行人</a:t>
                      </a:r>
                      <a:endParaRPr lang="en-US" sz="1800">
                        <a:effectLst/>
                        <a:latin typeface="+mj-lt"/>
                        <a:ea typeface="宋体" panose="02010600030101010101" pitchFamily="2" charset="-122"/>
                      </a:endParaRPr>
                    </a:p>
                  </a:txBody>
                  <a:tcPr marL="68580" marR="68580" marT="0" marB="0" anchor="ctr"/>
                </a:tc>
                <a:tc>
                  <a:txBody>
                    <a:bodyPr/>
                    <a:lstStyle/>
                    <a:p>
                      <a:pPr algn="ctr">
                        <a:spcAft>
                          <a:spcPts val="0"/>
                        </a:spcAft>
                      </a:pPr>
                      <a:r>
                        <a:rPr lang="zh-CN" sz="1800">
                          <a:effectLst/>
                        </a:rPr>
                        <a:t>国家开发银行</a:t>
                      </a:r>
                      <a:endParaRPr lang="en-US" sz="1800">
                        <a:effectLst/>
                        <a:latin typeface="+mj-lt"/>
                        <a:ea typeface="宋体" panose="02010600030101010101" pitchFamily="2" charset="-122"/>
                      </a:endParaRPr>
                    </a:p>
                  </a:txBody>
                  <a:tcPr marL="68580" marR="68580" marT="0" marB="0" anchor="ctr"/>
                </a:tc>
                <a:extLst>
                  <a:ext uri="{0D108BD9-81ED-4DB2-BD59-A6C34878D82A}">
                    <a16:rowId xmlns="" xmlns:a16="http://schemas.microsoft.com/office/drawing/2014/main" val="1319433157"/>
                  </a:ext>
                </a:extLst>
              </a:tr>
              <a:tr h="321636">
                <a:tc>
                  <a:txBody>
                    <a:bodyPr/>
                    <a:lstStyle/>
                    <a:p>
                      <a:pPr algn="ctr">
                        <a:spcAft>
                          <a:spcPts val="0"/>
                        </a:spcAft>
                      </a:pPr>
                      <a:r>
                        <a:rPr lang="zh-CN" sz="1800">
                          <a:effectLst/>
                        </a:rPr>
                        <a:t>期限</a:t>
                      </a:r>
                      <a:endParaRPr lang="en-US" sz="1800">
                        <a:effectLst/>
                        <a:latin typeface="+mj-lt"/>
                        <a:ea typeface="宋体" panose="02010600030101010101" pitchFamily="2" charset="-122"/>
                      </a:endParaRPr>
                    </a:p>
                  </a:txBody>
                  <a:tcPr marL="68580" marR="68580" marT="0" marB="0" anchor="ctr"/>
                </a:tc>
                <a:tc>
                  <a:txBody>
                    <a:bodyPr/>
                    <a:lstStyle/>
                    <a:p>
                      <a:pPr algn="ctr">
                        <a:spcAft>
                          <a:spcPts val="0"/>
                        </a:spcAft>
                      </a:pPr>
                      <a:r>
                        <a:rPr lang="en-US" sz="1800">
                          <a:effectLst/>
                        </a:rPr>
                        <a:t>10</a:t>
                      </a:r>
                      <a:r>
                        <a:rPr lang="zh-CN" sz="1800">
                          <a:effectLst/>
                        </a:rPr>
                        <a:t>年期</a:t>
                      </a:r>
                      <a:endParaRPr lang="en-US" sz="1800">
                        <a:effectLst/>
                        <a:latin typeface="+mj-lt"/>
                        <a:ea typeface="宋体" panose="02010600030101010101" pitchFamily="2" charset="-122"/>
                      </a:endParaRPr>
                    </a:p>
                  </a:txBody>
                  <a:tcPr marL="68580" marR="68580" marT="0" marB="0" anchor="ctr"/>
                </a:tc>
                <a:extLst>
                  <a:ext uri="{0D108BD9-81ED-4DB2-BD59-A6C34878D82A}">
                    <a16:rowId xmlns="" xmlns:a16="http://schemas.microsoft.com/office/drawing/2014/main" val="4129341058"/>
                  </a:ext>
                </a:extLst>
              </a:tr>
              <a:tr h="321636">
                <a:tc>
                  <a:txBody>
                    <a:bodyPr/>
                    <a:lstStyle/>
                    <a:p>
                      <a:pPr algn="ctr">
                        <a:spcAft>
                          <a:spcPts val="0"/>
                        </a:spcAft>
                      </a:pPr>
                      <a:r>
                        <a:rPr lang="zh-CN" sz="1800">
                          <a:effectLst/>
                        </a:rPr>
                        <a:t>起息日</a:t>
                      </a:r>
                      <a:endParaRPr lang="en-US" sz="1800">
                        <a:effectLst/>
                        <a:latin typeface="+mj-lt"/>
                        <a:ea typeface="宋体" panose="02010600030101010101" pitchFamily="2" charset="-122"/>
                      </a:endParaRPr>
                    </a:p>
                  </a:txBody>
                  <a:tcPr marL="68580" marR="68580" marT="0" marB="0" anchor="ctr"/>
                </a:tc>
                <a:tc>
                  <a:txBody>
                    <a:bodyPr/>
                    <a:lstStyle/>
                    <a:p>
                      <a:pPr algn="ctr">
                        <a:spcAft>
                          <a:spcPts val="0"/>
                        </a:spcAft>
                      </a:pPr>
                      <a:r>
                        <a:rPr lang="en-US" sz="1800">
                          <a:effectLst/>
                        </a:rPr>
                        <a:t>2002</a:t>
                      </a:r>
                      <a:r>
                        <a:rPr lang="zh-CN" sz="1800">
                          <a:effectLst/>
                        </a:rPr>
                        <a:t>年</a:t>
                      </a:r>
                      <a:r>
                        <a:rPr lang="en-US" sz="1800">
                          <a:effectLst/>
                        </a:rPr>
                        <a:t>6</a:t>
                      </a:r>
                      <a:r>
                        <a:rPr lang="zh-CN" sz="1800">
                          <a:effectLst/>
                        </a:rPr>
                        <a:t>月</a:t>
                      </a:r>
                      <a:r>
                        <a:rPr lang="en-US" sz="1800">
                          <a:effectLst/>
                        </a:rPr>
                        <a:t>16</a:t>
                      </a:r>
                      <a:r>
                        <a:rPr lang="zh-CN" sz="1800">
                          <a:effectLst/>
                        </a:rPr>
                        <a:t>日</a:t>
                      </a:r>
                      <a:endParaRPr lang="en-US" sz="1800">
                        <a:effectLst/>
                        <a:latin typeface="+mj-lt"/>
                        <a:ea typeface="宋体" panose="02010600030101010101" pitchFamily="2" charset="-122"/>
                      </a:endParaRPr>
                    </a:p>
                  </a:txBody>
                  <a:tcPr marL="68580" marR="68580" marT="0" marB="0" anchor="ctr"/>
                </a:tc>
                <a:extLst>
                  <a:ext uri="{0D108BD9-81ED-4DB2-BD59-A6C34878D82A}">
                    <a16:rowId xmlns="" xmlns:a16="http://schemas.microsoft.com/office/drawing/2014/main" val="4068303808"/>
                  </a:ext>
                </a:extLst>
              </a:tr>
              <a:tr h="321636">
                <a:tc>
                  <a:txBody>
                    <a:bodyPr/>
                    <a:lstStyle/>
                    <a:p>
                      <a:pPr algn="ctr">
                        <a:spcAft>
                          <a:spcPts val="0"/>
                        </a:spcAft>
                      </a:pPr>
                      <a:r>
                        <a:rPr lang="zh-CN" sz="1800" dirty="0">
                          <a:effectLst/>
                        </a:rPr>
                        <a:t>面额</a:t>
                      </a:r>
                      <a:endParaRPr lang="en-US" sz="1800" dirty="0">
                        <a:effectLst/>
                        <a:latin typeface="+mj-lt"/>
                        <a:ea typeface="宋体" panose="02010600030101010101" pitchFamily="2" charset="-122"/>
                      </a:endParaRPr>
                    </a:p>
                  </a:txBody>
                  <a:tcPr marL="68580" marR="68580" marT="0" marB="0" anchor="ctr"/>
                </a:tc>
                <a:tc>
                  <a:txBody>
                    <a:bodyPr/>
                    <a:lstStyle/>
                    <a:p>
                      <a:pPr algn="ctr">
                        <a:spcAft>
                          <a:spcPts val="0"/>
                        </a:spcAft>
                      </a:pPr>
                      <a:r>
                        <a:rPr lang="en-US" sz="1800">
                          <a:effectLst/>
                        </a:rPr>
                        <a:t>100</a:t>
                      </a:r>
                      <a:r>
                        <a:rPr lang="zh-CN" sz="1800">
                          <a:effectLst/>
                        </a:rPr>
                        <a:t>元</a:t>
                      </a:r>
                      <a:endParaRPr lang="en-US" sz="1800">
                        <a:effectLst/>
                        <a:latin typeface="+mj-lt"/>
                        <a:ea typeface="宋体" panose="02010600030101010101" pitchFamily="2" charset="-122"/>
                      </a:endParaRPr>
                    </a:p>
                  </a:txBody>
                  <a:tcPr marL="68580" marR="68580" marT="0" marB="0" anchor="ctr"/>
                </a:tc>
                <a:extLst>
                  <a:ext uri="{0D108BD9-81ED-4DB2-BD59-A6C34878D82A}">
                    <a16:rowId xmlns="" xmlns:a16="http://schemas.microsoft.com/office/drawing/2014/main" val="683893722"/>
                  </a:ext>
                </a:extLst>
              </a:tr>
              <a:tr h="321636">
                <a:tc>
                  <a:txBody>
                    <a:bodyPr/>
                    <a:lstStyle/>
                    <a:p>
                      <a:pPr algn="ctr">
                        <a:spcAft>
                          <a:spcPts val="0"/>
                        </a:spcAft>
                      </a:pPr>
                      <a:r>
                        <a:rPr lang="zh-CN" sz="1800" dirty="0">
                          <a:effectLst/>
                        </a:rPr>
                        <a:t>发行规模</a:t>
                      </a:r>
                      <a:endParaRPr lang="en-US" sz="1800" dirty="0">
                        <a:effectLst/>
                        <a:latin typeface="+mj-lt"/>
                        <a:ea typeface="宋体" panose="02010600030101010101" pitchFamily="2" charset="-122"/>
                      </a:endParaRPr>
                    </a:p>
                  </a:txBody>
                  <a:tcPr marL="68580" marR="68580" marT="0" marB="0" anchor="ctr"/>
                </a:tc>
                <a:tc>
                  <a:txBody>
                    <a:bodyPr/>
                    <a:lstStyle/>
                    <a:p>
                      <a:pPr algn="ctr">
                        <a:spcAft>
                          <a:spcPts val="0"/>
                        </a:spcAft>
                      </a:pPr>
                      <a:r>
                        <a:rPr lang="en-US" sz="1800" dirty="0">
                          <a:effectLst/>
                        </a:rPr>
                        <a:t>100</a:t>
                      </a:r>
                      <a:r>
                        <a:rPr lang="zh-CN" sz="1800" dirty="0">
                          <a:effectLst/>
                        </a:rPr>
                        <a:t>亿</a:t>
                      </a:r>
                      <a:endParaRPr lang="en-US" sz="1800" dirty="0">
                        <a:effectLst/>
                        <a:latin typeface="+mj-lt"/>
                        <a:ea typeface="宋体" panose="02010600030101010101" pitchFamily="2" charset="-122"/>
                      </a:endParaRPr>
                    </a:p>
                  </a:txBody>
                  <a:tcPr marL="68580" marR="68580" marT="0" marB="0" anchor="ctr"/>
                </a:tc>
                <a:extLst>
                  <a:ext uri="{0D108BD9-81ED-4DB2-BD59-A6C34878D82A}">
                    <a16:rowId xmlns="" xmlns:a16="http://schemas.microsoft.com/office/drawing/2014/main" val="2001585312"/>
                  </a:ext>
                </a:extLst>
              </a:tr>
              <a:tr h="878496">
                <a:tc>
                  <a:txBody>
                    <a:bodyPr/>
                    <a:lstStyle/>
                    <a:p>
                      <a:pPr algn="ctr">
                        <a:spcAft>
                          <a:spcPts val="0"/>
                        </a:spcAft>
                      </a:pPr>
                      <a:r>
                        <a:rPr lang="zh-CN" sz="1800" dirty="0">
                          <a:effectLst/>
                        </a:rPr>
                        <a:t>利率</a:t>
                      </a:r>
                      <a:endParaRPr lang="en-US" sz="1800" dirty="0">
                        <a:effectLst/>
                        <a:latin typeface="+mj-lt"/>
                        <a:ea typeface="宋体" panose="02010600030101010101" pitchFamily="2" charset="-122"/>
                      </a:endParaRPr>
                    </a:p>
                  </a:txBody>
                  <a:tcPr marL="68580" marR="68580" marT="0" marB="0" anchor="ctr"/>
                </a:tc>
                <a:tc>
                  <a:txBody>
                    <a:bodyPr/>
                    <a:lstStyle/>
                    <a:p>
                      <a:pPr algn="ctr">
                        <a:spcAft>
                          <a:spcPts val="0"/>
                        </a:spcAft>
                      </a:pPr>
                      <a:r>
                        <a:rPr lang="zh-CN" sz="1800" dirty="0">
                          <a:effectLst/>
                        </a:rPr>
                        <a:t>每年付息一次，前五年</a:t>
                      </a:r>
                      <a:r>
                        <a:rPr lang="zh-CN" altLang="en-US" sz="1800" dirty="0">
                          <a:effectLst/>
                        </a:rPr>
                        <a:t>票息</a:t>
                      </a:r>
                      <a:r>
                        <a:rPr lang="en-US" sz="1800" dirty="0">
                          <a:effectLst/>
                        </a:rPr>
                        <a:t>2.1466</a:t>
                      </a:r>
                      <a:r>
                        <a:rPr lang="en-US" altLang="zh-CN" sz="1800" dirty="0">
                          <a:effectLst/>
                        </a:rPr>
                        <a:t>%</a:t>
                      </a:r>
                      <a:r>
                        <a:rPr lang="zh-CN" sz="1800" dirty="0">
                          <a:effectLst/>
                        </a:rPr>
                        <a:t>，后五年</a:t>
                      </a:r>
                      <a:r>
                        <a:rPr lang="zh-CN" altLang="en-US" sz="1800" dirty="0">
                          <a:effectLst/>
                        </a:rPr>
                        <a:t>票息</a:t>
                      </a:r>
                      <a:r>
                        <a:rPr lang="en-US" sz="1800" dirty="0">
                          <a:effectLst/>
                        </a:rPr>
                        <a:t>3.3466</a:t>
                      </a:r>
                      <a:r>
                        <a:rPr lang="en-US" altLang="zh-CN" sz="1800" dirty="0">
                          <a:effectLst/>
                        </a:rPr>
                        <a:t>%</a:t>
                      </a:r>
                      <a:r>
                        <a:rPr lang="zh-CN" sz="1800" dirty="0">
                          <a:effectLst/>
                        </a:rPr>
                        <a:t>。</a:t>
                      </a:r>
                      <a:endParaRPr lang="en-US" sz="1800" dirty="0">
                        <a:effectLst/>
                        <a:latin typeface="+mj-lt"/>
                        <a:ea typeface="宋体" panose="02010600030101010101" pitchFamily="2" charset="-122"/>
                      </a:endParaRPr>
                    </a:p>
                  </a:txBody>
                  <a:tcPr marL="68580" marR="68580" marT="0" marB="0" anchor="ctr"/>
                </a:tc>
                <a:extLst>
                  <a:ext uri="{0D108BD9-81ED-4DB2-BD59-A6C34878D82A}">
                    <a16:rowId xmlns="" xmlns:a16="http://schemas.microsoft.com/office/drawing/2014/main" val="1348449842"/>
                  </a:ext>
                </a:extLst>
              </a:tr>
              <a:tr h="1296144">
                <a:tc>
                  <a:txBody>
                    <a:bodyPr/>
                    <a:lstStyle/>
                    <a:p>
                      <a:pPr algn="ctr">
                        <a:spcAft>
                          <a:spcPts val="0"/>
                        </a:spcAft>
                      </a:pPr>
                      <a:r>
                        <a:rPr lang="zh-CN" sz="1800" dirty="0">
                          <a:effectLst/>
                        </a:rPr>
                        <a:t>特殊赎回条款</a:t>
                      </a:r>
                      <a:endParaRPr lang="en-US" sz="1800" dirty="0">
                        <a:effectLst/>
                        <a:latin typeface="+mj-lt"/>
                        <a:ea typeface="宋体" panose="02010600030101010101" pitchFamily="2" charset="-122"/>
                      </a:endParaRPr>
                    </a:p>
                  </a:txBody>
                  <a:tcPr marL="68580" marR="68580" marT="0" marB="0" anchor="ctr"/>
                </a:tc>
                <a:tc>
                  <a:txBody>
                    <a:bodyPr/>
                    <a:lstStyle/>
                    <a:p>
                      <a:pPr algn="ctr">
                        <a:spcAft>
                          <a:spcPts val="0"/>
                        </a:spcAft>
                      </a:pPr>
                      <a:r>
                        <a:rPr lang="zh-CN" sz="1800" dirty="0">
                          <a:effectLst/>
                        </a:rPr>
                        <a:t>发行人可选择在</a:t>
                      </a:r>
                      <a:r>
                        <a:rPr lang="en-US" sz="1800" dirty="0">
                          <a:effectLst/>
                        </a:rPr>
                        <a:t>2007</a:t>
                      </a:r>
                      <a:r>
                        <a:rPr lang="zh-CN" sz="1800" dirty="0">
                          <a:effectLst/>
                        </a:rPr>
                        <a:t>年</a:t>
                      </a:r>
                      <a:r>
                        <a:rPr lang="en-US" sz="1800" dirty="0">
                          <a:effectLst/>
                        </a:rPr>
                        <a:t>6</a:t>
                      </a:r>
                      <a:r>
                        <a:rPr lang="zh-CN" sz="1800" dirty="0">
                          <a:effectLst/>
                        </a:rPr>
                        <a:t>月</a:t>
                      </a:r>
                      <a:r>
                        <a:rPr lang="en-US" sz="1800" dirty="0">
                          <a:effectLst/>
                        </a:rPr>
                        <a:t>16</a:t>
                      </a:r>
                      <a:r>
                        <a:rPr lang="zh-CN" sz="1800" dirty="0">
                          <a:effectLst/>
                        </a:rPr>
                        <a:t>日以面值全部赎回债券，发行人选择赎回前，将至少提前一个月，即于</a:t>
                      </a:r>
                      <a:r>
                        <a:rPr lang="en-US" sz="1800" dirty="0">
                          <a:effectLst/>
                        </a:rPr>
                        <a:t>2007</a:t>
                      </a:r>
                      <a:r>
                        <a:rPr lang="zh-CN" sz="1800" dirty="0">
                          <a:effectLst/>
                        </a:rPr>
                        <a:t>年</a:t>
                      </a:r>
                      <a:r>
                        <a:rPr lang="en-US" sz="1800" dirty="0">
                          <a:effectLst/>
                        </a:rPr>
                        <a:t>5</a:t>
                      </a:r>
                      <a:r>
                        <a:rPr lang="zh-CN" sz="1800" dirty="0">
                          <a:effectLst/>
                        </a:rPr>
                        <a:t>月</a:t>
                      </a:r>
                      <a:r>
                        <a:rPr lang="en-US" sz="1800" dirty="0">
                          <a:effectLst/>
                        </a:rPr>
                        <a:t>16</a:t>
                      </a:r>
                      <a:r>
                        <a:rPr lang="zh-CN" sz="1800" dirty="0">
                          <a:effectLst/>
                        </a:rPr>
                        <a:t>日之前告知全体债券持有人，同时通知中央国债登记结算有限责任公司。</a:t>
                      </a:r>
                      <a:endParaRPr lang="en-US" sz="1800" dirty="0">
                        <a:effectLst/>
                        <a:latin typeface="+mj-lt"/>
                        <a:ea typeface="宋体" panose="02010600030101010101" pitchFamily="2" charset="-122"/>
                      </a:endParaRPr>
                    </a:p>
                  </a:txBody>
                  <a:tcPr marL="68580" marR="68580" marT="0" marB="0" anchor="ctr"/>
                </a:tc>
                <a:extLst>
                  <a:ext uri="{0D108BD9-81ED-4DB2-BD59-A6C34878D82A}">
                    <a16:rowId xmlns="" xmlns:a16="http://schemas.microsoft.com/office/drawing/2014/main" val="1954140375"/>
                  </a:ext>
                </a:extLst>
              </a:tr>
            </a:tbl>
          </a:graphicData>
        </a:graphic>
      </p:graphicFrame>
      <p:sp>
        <p:nvSpPr>
          <p:cNvPr id="4" name="灯片编号占位符 3"/>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54</a:t>
            </a:fld>
            <a:endParaRPr lang="en-US" altLang="zh-CN">
              <a:solidFill>
                <a:srgbClr val="000000"/>
              </a:solidFill>
            </a:endParaRPr>
          </a:p>
        </p:txBody>
      </p:sp>
    </p:spTree>
    <p:extLst>
      <p:ext uri="{BB962C8B-B14F-4D97-AF65-F5344CB8AC3E}">
        <p14:creationId xmlns:p14="http://schemas.microsoft.com/office/powerpoint/2010/main" val="34574199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实物期权</a:t>
            </a:r>
          </a:p>
        </p:txBody>
      </p:sp>
      <p:sp>
        <p:nvSpPr>
          <p:cNvPr id="3" name="内容占位符 2"/>
          <p:cNvSpPr>
            <a:spLocks noGrp="1"/>
          </p:cNvSpPr>
          <p:nvPr>
            <p:ph idx="1"/>
          </p:nvPr>
        </p:nvSpPr>
        <p:spPr/>
        <p:txBody>
          <a:bodyPr/>
          <a:lstStyle/>
          <a:p>
            <a:pPr marL="0" indent="0">
              <a:buNone/>
            </a:pPr>
            <a:endParaRPr lang="en-US" altLang="zh-CN" dirty="0"/>
          </a:p>
          <a:p>
            <a:r>
              <a:rPr lang="zh-CN" altLang="en-US" dirty="0"/>
              <a:t>只要是一项未来以一定价格出售或购入某种资产的选择权，都可运用实物期权的思想加以分析。</a:t>
            </a:r>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55</a:t>
            </a:fld>
            <a:endParaRPr lang="en-US" altLang="zh-CN">
              <a:solidFill>
                <a:srgbClr val="000000"/>
              </a:solidFill>
            </a:endParaRPr>
          </a:p>
        </p:txBody>
      </p:sp>
    </p:spTree>
    <p:extLst>
      <p:ext uri="{BB962C8B-B14F-4D97-AF65-F5344CB8AC3E}">
        <p14:creationId xmlns:p14="http://schemas.microsoft.com/office/powerpoint/2010/main" val="17617644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实物期权案例：公司投资决策</a:t>
            </a:r>
            <a:endParaRPr lang="en-US" dirty="0"/>
          </a:p>
        </p:txBody>
      </p:sp>
      <p:sp>
        <p:nvSpPr>
          <p:cNvPr id="3" name="内容占位符 2"/>
          <p:cNvSpPr>
            <a:spLocks noGrp="1"/>
          </p:cNvSpPr>
          <p:nvPr>
            <p:ph idx="1"/>
          </p:nvPr>
        </p:nvSpPr>
        <p:spPr/>
        <p:txBody>
          <a:bodyPr/>
          <a:lstStyle/>
          <a:p>
            <a:r>
              <a:rPr lang="en-US" dirty="0"/>
              <a:t>A</a:t>
            </a:r>
            <a:r>
              <a:rPr lang="zh-CN" altLang="en-US" dirty="0"/>
              <a:t>公司实收资本</a:t>
            </a:r>
            <a:r>
              <a:rPr lang="en-US" dirty="0"/>
              <a:t>1</a:t>
            </a:r>
            <a:r>
              <a:rPr lang="zh-CN" altLang="en-US" dirty="0"/>
              <a:t>亿元，经营状况良好，没有负债。目前面临一个投资机会。应如何决策？</a:t>
            </a:r>
            <a:endParaRPr lang="en-US" dirty="0"/>
          </a:p>
          <a:p>
            <a:r>
              <a:rPr lang="en-US" dirty="0"/>
              <a:t>A</a:t>
            </a:r>
            <a:r>
              <a:rPr lang="zh-CN" altLang="en-US" dirty="0"/>
              <a:t>公司有选择一个且只有一个投资项目的权利，这种权利可视为期权。因此应估计出未来各种投资机会好坏的概率分布，并据此计算出该期权的价值。</a:t>
            </a:r>
            <a:endParaRPr lang="en-US" dirty="0"/>
          </a:p>
          <a:p>
            <a:r>
              <a:rPr lang="zh-CN" altLang="en-US" dirty="0"/>
              <a:t>在面临某个投资机会时，按传统方法计算出该项目的净现值。若该项目的净现值大于该期权价值，就决定投资，否则就放弃。</a:t>
            </a:r>
            <a:endParaRPr lang="en-US" dirty="0"/>
          </a:p>
          <a:p>
            <a:endParaRPr lang="en-US"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56</a:t>
            </a:fld>
            <a:endParaRPr lang="zh-CN" altLang="en-US" dirty="0"/>
          </a:p>
        </p:txBody>
      </p:sp>
    </p:spTree>
    <p:extLst>
      <p:ext uri="{BB962C8B-B14F-4D97-AF65-F5344CB8AC3E}">
        <p14:creationId xmlns:p14="http://schemas.microsoft.com/office/powerpoint/2010/main" val="1161567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0"/>
          </p:nvPr>
        </p:nvSpPr>
        <p:spPr/>
        <p:txBody>
          <a:bodyPr/>
          <a:lstStyle/>
          <a:p>
            <a:fld id="{0C913308-F349-4B6D-A68A-DD1791B4A57B}" type="slidenum">
              <a:rPr lang="zh-CN" altLang="en-US" smtClean="0"/>
              <a:pPr/>
              <a:t>57</a:t>
            </a:fld>
            <a:endParaRPr lang="zh-CN" altLang="en-US" dirty="0"/>
          </a:p>
        </p:txBody>
      </p:sp>
    </p:spTree>
    <p:extLst>
      <p:ext uri="{BB962C8B-B14F-4D97-AF65-F5344CB8AC3E}">
        <p14:creationId xmlns:p14="http://schemas.microsoft.com/office/powerpoint/2010/main" val="36405348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4" name="灯片编号占位符 3"/>
          <p:cNvSpPr>
            <a:spLocks noGrp="1"/>
          </p:cNvSpPr>
          <p:nvPr>
            <p:ph type="sldNum" sz="quarter" idx="10"/>
          </p:nvPr>
        </p:nvSpPr>
        <p:spPr/>
        <p:txBody>
          <a:bodyPr/>
          <a:lstStyle/>
          <a:p>
            <a:fld id="{0C913308-F349-4B6D-A68A-DD1791B4A57B}" type="slidenum">
              <a:rPr lang="zh-CN" altLang="en-US" smtClean="0"/>
              <a:pPr/>
              <a:t>58</a:t>
            </a:fld>
            <a:endParaRPr lang="zh-CN" altLang="en-US" dirty="0"/>
          </a:p>
        </p:txBody>
      </p:sp>
    </p:spTree>
    <p:extLst>
      <p:ext uri="{BB962C8B-B14F-4D97-AF65-F5344CB8AC3E}">
        <p14:creationId xmlns:p14="http://schemas.microsoft.com/office/powerpoint/2010/main" val="643358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理解期权：权利的多头</a:t>
            </a:r>
            <a:r>
              <a:rPr lang="en-US" altLang="zh-CN" dirty="0"/>
              <a:t>/</a:t>
            </a:r>
            <a:r>
              <a:rPr lang="zh-CN" altLang="en-US" dirty="0"/>
              <a:t>空头</a:t>
            </a:r>
          </a:p>
        </p:txBody>
      </p:sp>
      <p:graphicFrame>
        <p:nvGraphicFramePr>
          <p:cNvPr id="6" name="内容占位符 5"/>
          <p:cNvGraphicFramePr>
            <a:graphicFrameLocks noGrp="1"/>
          </p:cNvGraphicFramePr>
          <p:nvPr>
            <p:ph idx="1"/>
            <p:extLst>
              <p:ext uri="{D42A27DB-BD31-4B8C-83A1-F6EECF244321}">
                <p14:modId xmlns:p14="http://schemas.microsoft.com/office/powerpoint/2010/main" val="2352135117"/>
              </p:ext>
            </p:extLst>
          </p:nvPr>
        </p:nvGraphicFramePr>
        <p:xfrm>
          <a:off x="467544" y="1556792"/>
          <a:ext cx="8280920" cy="3234553"/>
        </p:xfrm>
        <a:graphic>
          <a:graphicData uri="http://schemas.openxmlformats.org/drawingml/2006/table">
            <a:tbl>
              <a:tblPr firstRow="1" bandRow="1">
                <a:tableStyleId>{21E4AEA4-8DFA-4A89-87EB-49C32662AFE0}</a:tableStyleId>
              </a:tblPr>
              <a:tblGrid>
                <a:gridCol w="1481310">
                  <a:extLst>
                    <a:ext uri="{9D8B030D-6E8A-4147-A177-3AD203B41FA5}">
                      <a16:colId xmlns="" xmlns:a16="http://schemas.microsoft.com/office/drawing/2014/main" val="20000"/>
                    </a:ext>
                  </a:extLst>
                </a:gridCol>
                <a:gridCol w="3299023">
                  <a:extLst>
                    <a:ext uri="{9D8B030D-6E8A-4147-A177-3AD203B41FA5}">
                      <a16:colId xmlns="" xmlns:a16="http://schemas.microsoft.com/office/drawing/2014/main" val="20001"/>
                    </a:ext>
                  </a:extLst>
                </a:gridCol>
                <a:gridCol w="3500587">
                  <a:extLst>
                    <a:ext uri="{9D8B030D-6E8A-4147-A177-3AD203B41FA5}">
                      <a16:colId xmlns="" xmlns:a16="http://schemas.microsoft.com/office/drawing/2014/main" val="20002"/>
                    </a:ext>
                  </a:extLst>
                </a:gridCol>
              </a:tblGrid>
              <a:tr h="0">
                <a:tc>
                  <a:txBody>
                    <a:bodyPr/>
                    <a:lstStyle/>
                    <a:p>
                      <a:pPr algn="ctr"/>
                      <a:r>
                        <a:rPr lang="zh-CN" altLang="en-US" dirty="0">
                          <a:latin typeface="Adobe Jenson Pro" pitchFamily="18" charset="0"/>
                          <a:ea typeface="Adobe 黑体 Std R" pitchFamily="34" charset="-122"/>
                        </a:rPr>
                        <a:t>对比</a:t>
                      </a:r>
                    </a:p>
                  </a:txBody>
                  <a:tcPr anchor="ctr"/>
                </a:tc>
                <a:tc>
                  <a:txBody>
                    <a:bodyPr/>
                    <a:lstStyle/>
                    <a:p>
                      <a:pPr algn="ctr"/>
                      <a:r>
                        <a:rPr lang="zh-CN" altLang="en-US" dirty="0">
                          <a:latin typeface="Adobe Jenson Pro" pitchFamily="18" charset="0"/>
                          <a:ea typeface="Adobe 黑体 Std R" pitchFamily="34" charset="-122"/>
                        </a:rPr>
                        <a:t>期权多头</a:t>
                      </a:r>
                    </a:p>
                  </a:txBody>
                  <a:tcPr anchor="ctr"/>
                </a:tc>
                <a:tc>
                  <a:txBody>
                    <a:bodyPr/>
                    <a:lstStyle/>
                    <a:p>
                      <a:pPr algn="ctr"/>
                      <a:r>
                        <a:rPr lang="zh-CN" altLang="en-US" dirty="0">
                          <a:latin typeface="Adobe Jenson Pro" pitchFamily="18" charset="0"/>
                          <a:ea typeface="Adobe 黑体 Std R" pitchFamily="34" charset="-122"/>
                        </a:rPr>
                        <a:t>期权空头</a:t>
                      </a:r>
                    </a:p>
                  </a:txBody>
                  <a:tcPr anchor="ctr"/>
                </a:tc>
                <a:extLst>
                  <a:ext uri="{0D108BD9-81ED-4DB2-BD59-A6C34878D82A}">
                    <a16:rowId xmlns="" xmlns:a16="http://schemas.microsoft.com/office/drawing/2014/main" val="10000"/>
                  </a:ext>
                </a:extLst>
              </a:tr>
              <a:tr h="443575">
                <a:tc>
                  <a:txBody>
                    <a:bodyPr/>
                    <a:lstStyle/>
                    <a:p>
                      <a:pPr algn="ctr"/>
                      <a:r>
                        <a:rPr lang="zh-CN" altLang="en-US">
                          <a:latin typeface="Adobe Jenson Pro" pitchFamily="18" charset="0"/>
                          <a:ea typeface="Adobe 黑体 Std R" pitchFamily="34" charset="-122"/>
                        </a:rPr>
                        <a:t>义务</a:t>
                      </a:r>
                      <a:endParaRPr lang="zh-CN" altLang="en-US" dirty="0">
                        <a:latin typeface="Adobe Jenson Pro" pitchFamily="18" charset="0"/>
                        <a:ea typeface="Adobe 黑体 Std R" pitchFamily="34" charset="-122"/>
                      </a:endParaRPr>
                    </a:p>
                  </a:txBody>
                  <a:tcPr anchor="ctr"/>
                </a:tc>
                <a:tc>
                  <a:txBody>
                    <a:bodyPr/>
                    <a:lstStyle/>
                    <a:p>
                      <a:pPr algn="ctr"/>
                      <a:r>
                        <a:rPr lang="zh-CN" altLang="en-US" dirty="0">
                          <a:latin typeface="Adobe Jenson Pro" pitchFamily="18" charset="0"/>
                          <a:ea typeface="Adobe 黑体 Std R" pitchFamily="34" charset="-122"/>
                        </a:rPr>
                        <a:t>支付期权费</a:t>
                      </a:r>
                    </a:p>
                  </a:txBody>
                  <a:tcPr anchor="ctr"/>
                </a:tc>
                <a:tc>
                  <a:txBody>
                    <a:bodyPr/>
                    <a:lstStyle/>
                    <a:p>
                      <a:pPr algn="ctr"/>
                      <a:r>
                        <a:rPr lang="zh-CN" altLang="en-US" dirty="0">
                          <a:latin typeface="Adobe Jenson Pro" pitchFamily="18" charset="0"/>
                          <a:ea typeface="Adobe 黑体 Std R" pitchFamily="34" charset="-122"/>
                        </a:rPr>
                        <a:t>配合期权多头行权</a:t>
                      </a:r>
                    </a:p>
                  </a:txBody>
                  <a:tcPr anchor="ctr"/>
                </a:tc>
                <a:extLst>
                  <a:ext uri="{0D108BD9-81ED-4DB2-BD59-A6C34878D82A}">
                    <a16:rowId xmlns="" xmlns:a16="http://schemas.microsoft.com/office/drawing/2014/main" val="10001"/>
                  </a:ext>
                </a:extLst>
              </a:tr>
              <a:tr h="443575">
                <a:tc>
                  <a:txBody>
                    <a:bodyPr/>
                    <a:lstStyle/>
                    <a:p>
                      <a:pPr algn="ctr"/>
                      <a:r>
                        <a:rPr lang="zh-CN" altLang="en-US">
                          <a:latin typeface="Adobe Jenson Pro" pitchFamily="18" charset="0"/>
                          <a:ea typeface="Adobe 黑体 Std R" pitchFamily="34" charset="-122"/>
                        </a:rPr>
                        <a:t>权利</a:t>
                      </a:r>
                      <a:endParaRPr lang="zh-CN" altLang="en-US" dirty="0">
                        <a:latin typeface="Adobe Jenson Pro" pitchFamily="18" charset="0"/>
                        <a:ea typeface="Adobe 黑体 Std R" pitchFamily="34" charset="-122"/>
                      </a:endParaRPr>
                    </a:p>
                  </a:txBody>
                  <a:tcPr anchor="ctr"/>
                </a:tc>
                <a:tc>
                  <a:txBody>
                    <a:bodyPr/>
                    <a:lstStyle/>
                    <a:p>
                      <a:pPr algn="ctr"/>
                      <a:r>
                        <a:rPr lang="zh-CN" altLang="en-US" dirty="0">
                          <a:latin typeface="Adobe Jenson Pro" pitchFamily="18" charset="0"/>
                          <a:ea typeface="Adobe 黑体 Std R" pitchFamily="34" charset="-122"/>
                        </a:rPr>
                        <a:t>决定是否行权</a:t>
                      </a:r>
                    </a:p>
                  </a:txBody>
                  <a:tcPr anchor="ctr"/>
                </a:tc>
                <a:tc>
                  <a:txBody>
                    <a:bodyPr/>
                    <a:lstStyle/>
                    <a:p>
                      <a:pPr algn="ctr"/>
                      <a:r>
                        <a:rPr lang="zh-CN" altLang="en-US" dirty="0">
                          <a:latin typeface="Adobe Jenson Pro" pitchFamily="18" charset="0"/>
                          <a:ea typeface="Adobe 黑体 Std R" pitchFamily="34" charset="-122"/>
                        </a:rPr>
                        <a:t>收取期权费</a:t>
                      </a:r>
                    </a:p>
                  </a:txBody>
                  <a:tcPr anchor="ctr"/>
                </a:tc>
                <a:extLst>
                  <a:ext uri="{0D108BD9-81ED-4DB2-BD59-A6C34878D82A}">
                    <a16:rowId xmlns="" xmlns:a16="http://schemas.microsoft.com/office/drawing/2014/main" val="10002"/>
                  </a:ext>
                </a:extLst>
              </a:tr>
              <a:tr h="769034">
                <a:tc>
                  <a:txBody>
                    <a:bodyPr/>
                    <a:lstStyle/>
                    <a:p>
                      <a:pPr algn="ctr"/>
                      <a:r>
                        <a:rPr lang="zh-CN" altLang="en-US">
                          <a:latin typeface="Adobe Jenson Pro" pitchFamily="18" charset="0"/>
                          <a:ea typeface="Adobe 黑体 Std R" pitchFamily="34" charset="-122"/>
                        </a:rPr>
                        <a:t>最大收益</a:t>
                      </a:r>
                      <a:endParaRPr lang="zh-CN" altLang="en-US" dirty="0">
                        <a:latin typeface="Adobe Jenson Pro" pitchFamily="18" charset="0"/>
                        <a:ea typeface="Adobe 黑体 Std R" pitchFamily="34" charset="-122"/>
                      </a:endParaRPr>
                    </a:p>
                  </a:txBody>
                  <a:tcPr anchor="ctr"/>
                </a:tc>
                <a:tc>
                  <a:txBody>
                    <a:bodyPr/>
                    <a:lstStyle/>
                    <a:p>
                      <a:pPr algn="ctr"/>
                      <a:r>
                        <a:rPr lang="zh-CN" altLang="en-US" dirty="0">
                          <a:latin typeface="Adobe Jenson Pro" pitchFamily="18" charset="0"/>
                          <a:ea typeface="Adobe 黑体 Std R" pitchFamily="34" charset="-122"/>
                        </a:rPr>
                        <a:t>看涨期权：无限</a:t>
                      </a:r>
                      <a:endParaRPr lang="en-US" altLang="zh-CN" dirty="0">
                        <a:latin typeface="Adobe Jenson Pro" pitchFamily="18" charset="0"/>
                        <a:ea typeface="Adobe 黑体 Std R" pitchFamily="34" charset="-122"/>
                      </a:endParaRPr>
                    </a:p>
                    <a:p>
                      <a:pPr algn="ctr"/>
                      <a:r>
                        <a:rPr lang="zh-CN" altLang="en-US" dirty="0">
                          <a:latin typeface="Adobe Jenson Pro" pitchFamily="18" charset="0"/>
                          <a:ea typeface="Adobe 黑体 Std R" pitchFamily="34" charset="-122"/>
                        </a:rPr>
                        <a:t>看跌期权：行权价－期权费</a:t>
                      </a:r>
                    </a:p>
                  </a:txBody>
                  <a:tcPr anchor="ctr"/>
                </a:tc>
                <a:tc>
                  <a:txBody>
                    <a:bodyPr/>
                    <a:lstStyle/>
                    <a:p>
                      <a:pPr algn="ctr"/>
                      <a:r>
                        <a:rPr lang="zh-CN" altLang="en-US" dirty="0">
                          <a:latin typeface="Adobe Jenson Pro" pitchFamily="18" charset="0"/>
                          <a:ea typeface="Adobe 黑体 Std R" pitchFamily="34" charset="-122"/>
                        </a:rPr>
                        <a:t>期权费</a:t>
                      </a:r>
                    </a:p>
                  </a:txBody>
                  <a:tcPr anchor="ctr"/>
                </a:tc>
                <a:extLst>
                  <a:ext uri="{0D108BD9-81ED-4DB2-BD59-A6C34878D82A}">
                    <a16:rowId xmlns="" xmlns:a16="http://schemas.microsoft.com/office/drawing/2014/main" val="10003"/>
                  </a:ext>
                </a:extLst>
              </a:tr>
              <a:tr h="769034">
                <a:tc>
                  <a:txBody>
                    <a:bodyPr/>
                    <a:lstStyle/>
                    <a:p>
                      <a:pPr algn="ctr"/>
                      <a:r>
                        <a:rPr lang="zh-CN" altLang="en-US">
                          <a:latin typeface="Adobe Jenson Pro" pitchFamily="18" charset="0"/>
                          <a:ea typeface="Adobe 黑体 Std R" pitchFamily="34" charset="-122"/>
                        </a:rPr>
                        <a:t>最大亏损</a:t>
                      </a:r>
                      <a:endParaRPr lang="zh-CN" altLang="en-US" dirty="0">
                        <a:latin typeface="Adobe Jenson Pro" pitchFamily="18" charset="0"/>
                        <a:ea typeface="Adobe 黑体 Std R" pitchFamily="34" charset="-122"/>
                      </a:endParaRPr>
                    </a:p>
                  </a:txBody>
                  <a:tcPr anchor="ctr"/>
                </a:tc>
                <a:tc>
                  <a:txBody>
                    <a:bodyPr/>
                    <a:lstStyle/>
                    <a:p>
                      <a:pPr algn="ctr"/>
                      <a:r>
                        <a:rPr lang="zh-CN" altLang="en-US" dirty="0">
                          <a:latin typeface="Adobe Jenson Pro" pitchFamily="18" charset="0"/>
                          <a:ea typeface="Adobe 黑体 Std R" pitchFamily="34" charset="-122"/>
                        </a:rPr>
                        <a:t>期权费（</a:t>
                      </a:r>
                      <a:r>
                        <a:rPr lang="en-US" altLang="zh-CN" dirty="0">
                          <a:latin typeface="Adobe Jenson Pro" pitchFamily="18" charset="0"/>
                          <a:ea typeface="Adobe 黑体 Std R" pitchFamily="34" charset="-122"/>
                        </a:rPr>
                        <a:t>100%)</a:t>
                      </a:r>
                      <a:endParaRPr lang="zh-CN" altLang="en-US" dirty="0">
                        <a:latin typeface="Adobe Jenson Pro" pitchFamily="18" charset="0"/>
                        <a:ea typeface="Adobe 黑体 Std R" pitchFamily="34" charset="-122"/>
                      </a:endParaRPr>
                    </a:p>
                  </a:txBody>
                  <a:tcPr anchor="ctr"/>
                </a:tc>
                <a:tc>
                  <a:txBody>
                    <a:bodyPr/>
                    <a:lstStyle/>
                    <a:p>
                      <a:pPr algn="ctr"/>
                      <a:r>
                        <a:rPr lang="zh-CN" altLang="en-US" dirty="0">
                          <a:latin typeface="Adobe Jenson Pro" pitchFamily="18" charset="0"/>
                          <a:ea typeface="Adobe 黑体 Std R" pitchFamily="34" charset="-122"/>
                        </a:rPr>
                        <a:t>看涨期权：无限</a:t>
                      </a:r>
                      <a:endParaRPr lang="en-US" altLang="zh-CN" dirty="0">
                        <a:latin typeface="Adobe Jenson Pro" pitchFamily="18" charset="0"/>
                        <a:ea typeface="Adobe 黑体 Std R" pitchFamily="34" charset="-122"/>
                      </a:endParaRPr>
                    </a:p>
                    <a:p>
                      <a:pPr algn="ctr"/>
                      <a:r>
                        <a:rPr lang="zh-CN" altLang="en-US" dirty="0">
                          <a:latin typeface="Adobe Jenson Pro" pitchFamily="18" charset="0"/>
                          <a:ea typeface="Adobe 黑体 Std R" pitchFamily="34" charset="-122"/>
                        </a:rPr>
                        <a:t>看跌期权：行权价－期权费</a:t>
                      </a:r>
                    </a:p>
                  </a:txBody>
                  <a:tcPr anchor="ctr"/>
                </a:tc>
                <a:extLst>
                  <a:ext uri="{0D108BD9-81ED-4DB2-BD59-A6C34878D82A}">
                    <a16:rowId xmlns="" xmlns:a16="http://schemas.microsoft.com/office/drawing/2014/main" val="10004"/>
                  </a:ext>
                </a:extLst>
              </a:tr>
              <a:tr h="443575">
                <a:tc>
                  <a:txBody>
                    <a:bodyPr/>
                    <a:lstStyle/>
                    <a:p>
                      <a:pPr algn="ctr"/>
                      <a:r>
                        <a:rPr lang="zh-CN" altLang="en-US" dirty="0">
                          <a:latin typeface="Adobe Jenson Pro" pitchFamily="18" charset="0"/>
                          <a:ea typeface="Adobe 黑体 Std R" pitchFamily="34" charset="-122"/>
                        </a:rPr>
                        <a:t>保证金</a:t>
                      </a:r>
                    </a:p>
                  </a:txBody>
                  <a:tcPr anchor="ctr"/>
                </a:tc>
                <a:tc>
                  <a:txBody>
                    <a:bodyPr/>
                    <a:lstStyle/>
                    <a:p>
                      <a:pPr algn="ctr"/>
                      <a:r>
                        <a:rPr lang="en-US" altLang="zh-CN" dirty="0">
                          <a:latin typeface="Adobe Jenson Pro" pitchFamily="18" charset="0"/>
                          <a:ea typeface="Adobe 黑体 Std R" pitchFamily="34" charset="-122"/>
                        </a:rPr>
                        <a:t>0</a:t>
                      </a:r>
                      <a:endParaRPr lang="zh-CN" altLang="en-US" dirty="0">
                        <a:latin typeface="Adobe Jenson Pro" pitchFamily="18" charset="0"/>
                        <a:ea typeface="Adobe 黑体 Std R" pitchFamily="34" charset="-122"/>
                      </a:endParaRPr>
                    </a:p>
                  </a:txBody>
                  <a:tcPr anchor="ctr"/>
                </a:tc>
                <a:tc>
                  <a:txBody>
                    <a:bodyPr/>
                    <a:lstStyle/>
                    <a:p>
                      <a:pPr algn="ctr"/>
                      <a:r>
                        <a:rPr lang="zh-CN" altLang="en-US" dirty="0">
                          <a:latin typeface="Adobe Jenson Pro" pitchFamily="18" charset="0"/>
                          <a:ea typeface="Adobe 黑体 Std R" pitchFamily="34" charset="-122"/>
                        </a:rPr>
                        <a:t>初始保证金与追加保证金</a:t>
                      </a:r>
                    </a:p>
                  </a:txBody>
                  <a:tcPr anchor="ctr"/>
                </a:tc>
                <a:extLst>
                  <a:ext uri="{0D108BD9-81ED-4DB2-BD59-A6C34878D82A}">
                    <a16:rowId xmlns="" xmlns:a16="http://schemas.microsoft.com/office/drawing/2014/main" val="10005"/>
                  </a:ext>
                </a:extLst>
              </a:tr>
            </a:tbl>
          </a:graphicData>
        </a:graphic>
      </p:graphicFrame>
      <p:sp>
        <p:nvSpPr>
          <p:cNvPr id="4" name="灯片编号占位符 3"/>
          <p:cNvSpPr>
            <a:spLocks noGrp="1"/>
          </p:cNvSpPr>
          <p:nvPr>
            <p:ph type="sldNum" sz="quarter" idx="4294967295"/>
          </p:nvPr>
        </p:nvSpPr>
        <p:spPr>
          <a:xfrm>
            <a:off x="7236296" y="6597352"/>
            <a:ext cx="1801812" cy="331787"/>
          </a:xfrm>
          <a:prstGeom prst="rect">
            <a:avLst/>
          </a:prstGeom>
        </p:spPr>
        <p:txBody>
          <a:bodyPr/>
          <a:lstStyle/>
          <a:p>
            <a:pPr>
              <a:defRPr/>
            </a:pPr>
            <a:r>
              <a:rPr lang="en-US" altLang="zh-CN"/>
              <a:t>- </a:t>
            </a:r>
            <a:fld id="{275D9BD2-0CDD-4BB1-9579-82EA6E7F997F}" type="slidenum">
              <a:rPr lang="en-US" altLang="zh-CN" smtClean="0"/>
              <a:pPr>
                <a:defRPr/>
              </a:pPr>
              <a:t>6</a:t>
            </a:fld>
            <a:r>
              <a:rPr lang="en-US" altLang="zh-CN"/>
              <a:t> -</a:t>
            </a:r>
          </a:p>
        </p:txBody>
      </p:sp>
      <p:sp>
        <p:nvSpPr>
          <p:cNvPr id="3" name="矩形 2"/>
          <p:cNvSpPr/>
          <p:nvPr/>
        </p:nvSpPr>
        <p:spPr>
          <a:xfrm>
            <a:off x="467544" y="5122058"/>
            <a:ext cx="7632848" cy="830997"/>
          </a:xfrm>
          <a:prstGeom prst="rect">
            <a:avLst/>
          </a:prstGeom>
        </p:spPr>
        <p:txBody>
          <a:bodyPr wrap="square">
            <a:spAutoFit/>
          </a:bodyPr>
          <a:lstStyle/>
          <a:p>
            <a:r>
              <a:rPr lang="zh-CN" altLang="en-US" sz="2400" dirty="0"/>
              <a:t>期权多头：支付期权费后，只有权利，没有义务</a:t>
            </a:r>
          </a:p>
          <a:p>
            <a:r>
              <a:rPr lang="zh-CN" altLang="en-US" sz="2400" dirty="0"/>
              <a:t>期权空头：收取期权费后，只有义务，没有权利</a:t>
            </a:r>
          </a:p>
        </p:txBody>
      </p:sp>
    </p:spTree>
    <p:extLst>
      <p:ext uri="{BB962C8B-B14F-4D97-AF65-F5344CB8AC3E}">
        <p14:creationId xmlns:p14="http://schemas.microsoft.com/office/powerpoint/2010/main" val="2344426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理解期权：双重买卖关系</a:t>
            </a:r>
            <a:endParaRPr 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2916524094"/>
              </p:ext>
            </p:extLst>
          </p:nvPr>
        </p:nvGraphicFramePr>
        <p:xfrm>
          <a:off x="467544" y="2183685"/>
          <a:ext cx="8254280" cy="2283020"/>
        </p:xfrm>
        <a:graphic>
          <a:graphicData uri="http://schemas.openxmlformats.org/drawingml/2006/table">
            <a:tbl>
              <a:tblPr firstRow="1" bandRow="1">
                <a:tableStyleId>{912C8C85-51F0-491E-9774-3900AFEF0FD7}</a:tableStyleId>
              </a:tblPr>
              <a:tblGrid>
                <a:gridCol w="2767880">
                  <a:extLst>
                    <a:ext uri="{9D8B030D-6E8A-4147-A177-3AD203B41FA5}">
                      <a16:colId xmlns="" xmlns:a16="http://schemas.microsoft.com/office/drawing/2014/main" val="387161967"/>
                    </a:ext>
                  </a:extLst>
                </a:gridCol>
                <a:gridCol w="2743200">
                  <a:extLst>
                    <a:ext uri="{9D8B030D-6E8A-4147-A177-3AD203B41FA5}">
                      <a16:colId xmlns="" xmlns:a16="http://schemas.microsoft.com/office/drawing/2014/main" val="1358682580"/>
                    </a:ext>
                  </a:extLst>
                </a:gridCol>
                <a:gridCol w="2743200">
                  <a:extLst>
                    <a:ext uri="{9D8B030D-6E8A-4147-A177-3AD203B41FA5}">
                      <a16:colId xmlns="" xmlns:a16="http://schemas.microsoft.com/office/drawing/2014/main" val="2733462218"/>
                    </a:ext>
                  </a:extLst>
                </a:gridCol>
              </a:tblGrid>
              <a:tr h="357530">
                <a:tc>
                  <a:txBody>
                    <a:bodyPr/>
                    <a:lstStyle/>
                    <a:p>
                      <a:pPr algn="ctr"/>
                      <a:endParaRPr lang="en-US" dirty="0"/>
                    </a:p>
                  </a:txBody>
                  <a:tcPr anchor="ctr">
                    <a:lnR w="12700" cap="flat" cmpd="sng" algn="ctr">
                      <a:solidFill>
                        <a:schemeClr val="accent6">
                          <a:lumMod val="75000"/>
                        </a:schemeClr>
                      </a:solidFill>
                      <a:prstDash val="solid"/>
                      <a:round/>
                      <a:headEnd type="none" w="med" len="med"/>
                      <a:tailEnd type="none" w="med" len="med"/>
                    </a:lnR>
                    <a:lnB w="12700" cap="flat" cmpd="sng" algn="ctr">
                      <a:solidFill>
                        <a:schemeClr val="accent6">
                          <a:lumMod val="75000"/>
                        </a:schemeClr>
                      </a:solidFill>
                      <a:prstDash val="solid"/>
                      <a:round/>
                      <a:headEnd type="none" w="med" len="med"/>
                      <a:tailEnd type="none" w="med" len="med"/>
                    </a:lnB>
                  </a:tcPr>
                </a:tc>
                <a:tc>
                  <a:txBody>
                    <a:bodyPr/>
                    <a:lstStyle/>
                    <a:p>
                      <a:pPr algn="ctr"/>
                      <a:r>
                        <a:rPr lang="zh-CN" altLang="en-US" dirty="0"/>
                        <a:t>看涨期权</a:t>
                      </a:r>
                      <a:endParaRPr lang="en-US"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B w="12700" cap="flat" cmpd="sng" algn="ctr">
                      <a:solidFill>
                        <a:schemeClr val="accent6">
                          <a:lumMod val="75000"/>
                        </a:schemeClr>
                      </a:solidFill>
                      <a:prstDash val="solid"/>
                      <a:round/>
                      <a:headEnd type="none" w="med" len="med"/>
                      <a:tailEnd type="none" w="med" len="med"/>
                    </a:lnB>
                  </a:tcPr>
                </a:tc>
                <a:tc>
                  <a:txBody>
                    <a:bodyPr/>
                    <a:lstStyle/>
                    <a:p>
                      <a:pPr algn="ctr"/>
                      <a:r>
                        <a:rPr lang="zh-CN" altLang="en-US" dirty="0"/>
                        <a:t>看跌期权</a:t>
                      </a:r>
                      <a:endParaRPr lang="en-US" dirty="0"/>
                    </a:p>
                  </a:txBody>
                  <a:tcPr anchor="ctr">
                    <a:lnL w="12700" cap="flat" cmpd="sng" algn="ctr">
                      <a:solidFill>
                        <a:schemeClr val="accent6">
                          <a:lumMod val="75000"/>
                        </a:schemeClr>
                      </a:solidFill>
                      <a:prstDash val="solid"/>
                      <a:round/>
                      <a:headEnd type="none" w="med" len="med"/>
                      <a:tailEnd type="none" w="med" len="med"/>
                    </a:lnL>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509550778"/>
                  </a:ext>
                </a:extLst>
              </a:tr>
              <a:tr h="893037">
                <a:tc>
                  <a:txBody>
                    <a:bodyPr/>
                    <a:lstStyle/>
                    <a:p>
                      <a:pPr algn="ctr"/>
                      <a:r>
                        <a:rPr lang="zh-CN" altLang="en-US" dirty="0"/>
                        <a:t>期权买方</a:t>
                      </a:r>
                      <a:endParaRPr lang="en-US" altLang="zh-CN" dirty="0"/>
                    </a:p>
                    <a:p>
                      <a:pPr algn="ctr"/>
                      <a:r>
                        <a:rPr lang="zh-CN" altLang="en-US" dirty="0"/>
                        <a:t>（</a:t>
                      </a:r>
                      <a:r>
                        <a:rPr lang="en-US" altLang="zh-CN" dirty="0"/>
                        <a:t>Buyer or Holder</a:t>
                      </a:r>
                      <a:r>
                        <a:rPr lang="zh-CN" altLang="en-US" dirty="0"/>
                        <a:t>）</a:t>
                      </a:r>
                      <a:endParaRPr lang="en-US" dirty="0"/>
                    </a:p>
                  </a:txBody>
                  <a:tcPr anchor="ctr">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lang="zh-CN" altLang="en-US" dirty="0"/>
                        <a:t>以行权价买入</a:t>
                      </a:r>
                      <a:endParaRPr lang="en-US" altLang="zh-CN" dirty="0"/>
                    </a:p>
                    <a:p>
                      <a:pPr algn="ctr"/>
                      <a:r>
                        <a:rPr lang="zh-CN" altLang="en-US" dirty="0"/>
                        <a:t>标的资产的权利</a:t>
                      </a:r>
                      <a:endParaRPr lang="en-US"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以行权价卖出</a:t>
                      </a:r>
                      <a:endParaRPr lang="en-US" altLang="zh-CN" dirty="0"/>
                    </a:p>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dirty="0"/>
                        <a:t>标的资产的权利</a:t>
                      </a:r>
                      <a:endParaRPr lang="en-US" dirty="0"/>
                    </a:p>
                    <a:p>
                      <a:pPr algn="ctr"/>
                      <a:endParaRPr lang="en-US" dirty="0"/>
                    </a:p>
                  </a:txBody>
                  <a:tcPr anchor="ctr">
                    <a:lnL w="127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 xmlns:a16="http://schemas.microsoft.com/office/drawing/2014/main" val="2265878250"/>
                  </a:ext>
                </a:extLst>
              </a:tr>
              <a:tr h="1002860">
                <a:tc>
                  <a:txBody>
                    <a:bodyPr/>
                    <a:lstStyle/>
                    <a:p>
                      <a:pPr algn="ctr"/>
                      <a:r>
                        <a:rPr lang="zh-CN" altLang="en-US" dirty="0"/>
                        <a:t>期权卖方</a:t>
                      </a:r>
                      <a:endParaRPr lang="en-US" altLang="zh-CN" dirty="0"/>
                    </a:p>
                    <a:p>
                      <a:pPr algn="ctr"/>
                      <a:r>
                        <a:rPr lang="zh-CN" altLang="en-US" dirty="0"/>
                        <a:t>（</a:t>
                      </a:r>
                      <a:r>
                        <a:rPr lang="en-US" altLang="zh-CN" dirty="0"/>
                        <a:t>Seller or Writer</a:t>
                      </a:r>
                      <a:r>
                        <a:rPr lang="zh-CN" altLang="en-US" dirty="0"/>
                        <a:t>）</a:t>
                      </a:r>
                      <a:endParaRPr lang="en-US" dirty="0"/>
                    </a:p>
                  </a:txBody>
                  <a:tcPr anchor="ctr">
                    <a:lnL w="12700" cap="flat" cmpd="sng" algn="ctr">
                      <a:no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tcPr>
                </a:tc>
                <a:tc>
                  <a:txBody>
                    <a:bodyPr/>
                    <a:lstStyle/>
                    <a:p>
                      <a:pPr algn="ctr"/>
                      <a:r>
                        <a:rPr lang="zh-CN" altLang="en-US" dirty="0"/>
                        <a:t>以行权价卖出</a:t>
                      </a:r>
                      <a:endParaRPr lang="en-US" altLang="zh-CN" dirty="0"/>
                    </a:p>
                    <a:p>
                      <a:pPr algn="ctr"/>
                      <a:r>
                        <a:rPr lang="zh-CN" altLang="en-US" dirty="0"/>
                        <a:t>标的资产的义务</a:t>
                      </a:r>
                      <a:endParaRPr lang="en-US" dirty="0"/>
                    </a:p>
                  </a:txBody>
                  <a:tcPr anchor="ctr">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tcPr>
                </a:tc>
                <a:tc>
                  <a:txBody>
                    <a:bodyPr/>
                    <a:lstStyle/>
                    <a:p>
                      <a:pPr algn="ctr"/>
                      <a:r>
                        <a:rPr lang="zh-CN" altLang="en-US" dirty="0"/>
                        <a:t>以行权价买入</a:t>
                      </a:r>
                      <a:endParaRPr lang="en-US" altLang="zh-CN" dirty="0"/>
                    </a:p>
                    <a:p>
                      <a:pPr algn="ctr"/>
                      <a:r>
                        <a:rPr lang="zh-CN" altLang="en-US" dirty="0"/>
                        <a:t>标的资产的义务</a:t>
                      </a:r>
                      <a:endParaRPr lang="en-US" dirty="0"/>
                    </a:p>
                  </a:txBody>
                  <a:tcPr anchor="ctr">
                    <a:lnL w="12700" cap="flat" cmpd="sng" algn="ctr">
                      <a:solidFill>
                        <a:schemeClr val="accent6">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tcPr>
                </a:tc>
                <a:extLst>
                  <a:ext uri="{0D108BD9-81ED-4DB2-BD59-A6C34878D82A}">
                    <a16:rowId xmlns="" xmlns:a16="http://schemas.microsoft.com/office/drawing/2014/main" val="3816654587"/>
                  </a:ext>
                </a:extLst>
              </a:tr>
            </a:tbl>
          </a:graphicData>
        </a:graphic>
      </p:graphicFrame>
      <p:sp>
        <p:nvSpPr>
          <p:cNvPr id="4" name="灯片编号占位符 3"/>
          <p:cNvSpPr>
            <a:spLocks noGrp="1"/>
          </p:cNvSpPr>
          <p:nvPr>
            <p:ph type="sldNum" sz="quarter" idx="12"/>
          </p:nvPr>
        </p:nvSpPr>
        <p:spPr/>
        <p:txBody>
          <a:bodyPr/>
          <a:lstStyle/>
          <a:p>
            <a:fld id="{0C913308-F349-4B6D-A68A-DD1791B4A57B}" type="slidenum">
              <a:rPr lang="zh-CN" altLang="en-US" smtClean="0"/>
              <a:pPr/>
              <a:t>7</a:t>
            </a:fld>
            <a:endParaRPr lang="zh-CN" altLang="en-US" dirty="0"/>
          </a:p>
        </p:txBody>
      </p:sp>
    </p:spTree>
    <p:extLst>
      <p:ext uri="{BB962C8B-B14F-4D97-AF65-F5344CB8AC3E}">
        <p14:creationId xmlns:p14="http://schemas.microsoft.com/office/powerpoint/2010/main" val="3622680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332656"/>
            <a:ext cx="8712968" cy="846931"/>
          </a:xfrm>
        </p:spPr>
        <p:txBody>
          <a:bodyPr/>
          <a:lstStyle/>
          <a:p>
            <a:r>
              <a:rPr lang="zh-CN" altLang="en-US" dirty="0"/>
              <a:t>期权的分类</a:t>
            </a:r>
            <a:r>
              <a:rPr lang="en-US" altLang="zh-CN" dirty="0"/>
              <a:t>II</a:t>
            </a:r>
            <a:r>
              <a:rPr lang="zh-CN" altLang="en-US" dirty="0"/>
              <a:t>：欧式期权与美式期权</a:t>
            </a:r>
            <a:endParaRPr lang="en-US" dirty="0"/>
          </a:p>
        </p:txBody>
      </p:sp>
      <p:graphicFrame>
        <p:nvGraphicFramePr>
          <p:cNvPr id="5" name="内容占位符 4"/>
          <p:cNvGraphicFramePr>
            <a:graphicFrameLocks noGrp="1"/>
          </p:cNvGraphicFramePr>
          <p:nvPr>
            <p:ph idx="1"/>
            <p:extLst>
              <p:ext uri="{D42A27DB-BD31-4B8C-83A1-F6EECF244321}">
                <p14:modId xmlns:p14="http://schemas.microsoft.com/office/powerpoint/2010/main" val="2315967647"/>
              </p:ext>
            </p:extLst>
          </p:nvPr>
        </p:nvGraphicFramePr>
        <p:xfrm>
          <a:off x="502867" y="2060848"/>
          <a:ext cx="8219256" cy="1872000"/>
        </p:xfrm>
        <a:graphic>
          <a:graphicData uri="http://schemas.openxmlformats.org/drawingml/2006/table">
            <a:tbl>
              <a:tblPr firstRow="1" bandRow="1">
                <a:tableStyleId>{93296810-A885-4BE3-A3E7-6D5BEEA58F35}</a:tableStyleId>
              </a:tblPr>
              <a:tblGrid>
                <a:gridCol w="4104456">
                  <a:extLst>
                    <a:ext uri="{9D8B030D-6E8A-4147-A177-3AD203B41FA5}">
                      <a16:colId xmlns="" xmlns:a16="http://schemas.microsoft.com/office/drawing/2014/main" val="1988135463"/>
                    </a:ext>
                  </a:extLst>
                </a:gridCol>
                <a:gridCol w="4114800">
                  <a:extLst>
                    <a:ext uri="{9D8B030D-6E8A-4147-A177-3AD203B41FA5}">
                      <a16:colId xmlns="" xmlns:a16="http://schemas.microsoft.com/office/drawing/2014/main" val="1164797899"/>
                    </a:ext>
                  </a:extLst>
                </a:gridCol>
              </a:tblGrid>
              <a:tr h="468000">
                <a:tc>
                  <a:txBody>
                    <a:bodyPr/>
                    <a:lstStyle/>
                    <a:p>
                      <a:pPr algn="ctr"/>
                      <a:r>
                        <a:rPr lang="zh-CN" altLang="en-US" dirty="0"/>
                        <a:t>期权种类</a:t>
                      </a:r>
                      <a:endParaRPr lang="en-US" dirty="0"/>
                    </a:p>
                  </a:txBody>
                  <a:tcPr anchor="ctr"/>
                </a:tc>
                <a:tc>
                  <a:txBody>
                    <a:bodyPr/>
                    <a:lstStyle/>
                    <a:p>
                      <a:pPr algn="ctr"/>
                      <a:r>
                        <a:rPr lang="zh-CN" altLang="en-US" dirty="0"/>
                        <a:t>不同期权间的差异</a:t>
                      </a:r>
                      <a:endParaRPr lang="en-US" dirty="0"/>
                    </a:p>
                  </a:txBody>
                  <a:tcPr anchor="ctr"/>
                </a:tc>
                <a:extLst>
                  <a:ext uri="{0D108BD9-81ED-4DB2-BD59-A6C34878D82A}">
                    <a16:rowId xmlns="" xmlns:a16="http://schemas.microsoft.com/office/drawing/2014/main" val="358335180"/>
                  </a:ext>
                </a:extLst>
              </a:tr>
              <a:tr h="468000">
                <a:tc>
                  <a:txBody>
                    <a:bodyPr/>
                    <a:lstStyle/>
                    <a:p>
                      <a:pPr algn="ctr"/>
                      <a:r>
                        <a:rPr lang="zh-CN" altLang="en-US" dirty="0"/>
                        <a:t>欧式期权</a:t>
                      </a:r>
                      <a:endParaRPr lang="en-US" dirty="0"/>
                    </a:p>
                  </a:txBody>
                  <a:tcPr anchor="ctr"/>
                </a:tc>
                <a:tc>
                  <a:txBody>
                    <a:bodyPr/>
                    <a:lstStyle/>
                    <a:p>
                      <a:pPr algn="ctr"/>
                      <a:r>
                        <a:rPr lang="zh-CN" altLang="en-US" dirty="0"/>
                        <a:t>在期权到期日才能行权</a:t>
                      </a:r>
                      <a:endParaRPr lang="en-US" dirty="0"/>
                    </a:p>
                  </a:txBody>
                  <a:tcPr anchor="ctr"/>
                </a:tc>
                <a:extLst>
                  <a:ext uri="{0D108BD9-81ED-4DB2-BD59-A6C34878D82A}">
                    <a16:rowId xmlns="" xmlns:a16="http://schemas.microsoft.com/office/drawing/2014/main" val="4093307087"/>
                  </a:ext>
                </a:extLst>
              </a:tr>
              <a:tr h="468000">
                <a:tc>
                  <a:txBody>
                    <a:bodyPr/>
                    <a:lstStyle/>
                    <a:p>
                      <a:pPr algn="ctr"/>
                      <a:r>
                        <a:rPr lang="zh-CN" altLang="en-US" dirty="0"/>
                        <a:t>美式期权</a:t>
                      </a:r>
                      <a:endParaRPr lang="en-US" dirty="0"/>
                    </a:p>
                  </a:txBody>
                  <a:tcPr anchor="ctr"/>
                </a:tc>
                <a:tc>
                  <a:txBody>
                    <a:bodyPr/>
                    <a:lstStyle/>
                    <a:p>
                      <a:pPr algn="ctr"/>
                      <a:r>
                        <a:rPr lang="zh-CN" altLang="en-US" dirty="0"/>
                        <a:t>期权到期前的任意工作日行权</a:t>
                      </a:r>
                      <a:endParaRPr lang="en-US" dirty="0"/>
                    </a:p>
                  </a:txBody>
                  <a:tcPr anchor="ctr"/>
                </a:tc>
                <a:extLst>
                  <a:ext uri="{0D108BD9-81ED-4DB2-BD59-A6C34878D82A}">
                    <a16:rowId xmlns="" xmlns:a16="http://schemas.microsoft.com/office/drawing/2014/main" val="2886175934"/>
                  </a:ext>
                </a:extLst>
              </a:tr>
              <a:tr h="468000">
                <a:tc>
                  <a:txBody>
                    <a:bodyPr/>
                    <a:lstStyle/>
                    <a:p>
                      <a:pPr algn="ctr"/>
                      <a:r>
                        <a:rPr lang="zh-CN" altLang="en-US" dirty="0"/>
                        <a:t>百慕大式期权</a:t>
                      </a:r>
                      <a:endParaRPr lang="en-US" dirty="0"/>
                    </a:p>
                  </a:txBody>
                  <a:tcPr anchor="ctr"/>
                </a:tc>
                <a:tc>
                  <a:txBody>
                    <a:bodyPr/>
                    <a:lstStyle/>
                    <a:p>
                      <a:pPr algn="ctr"/>
                      <a:r>
                        <a:rPr lang="zh-CN" altLang="en-US" dirty="0"/>
                        <a:t>期权到期日前的某一段时间可以行权</a:t>
                      </a:r>
                      <a:endParaRPr lang="en-US" dirty="0"/>
                    </a:p>
                  </a:txBody>
                  <a:tcPr anchor="ctr"/>
                </a:tc>
                <a:extLst>
                  <a:ext uri="{0D108BD9-81ED-4DB2-BD59-A6C34878D82A}">
                    <a16:rowId xmlns="" xmlns:a16="http://schemas.microsoft.com/office/drawing/2014/main" val="2926097485"/>
                  </a:ext>
                </a:extLst>
              </a:tr>
            </a:tbl>
          </a:graphicData>
        </a:graphic>
      </p:graphicFrame>
      <p:sp>
        <p:nvSpPr>
          <p:cNvPr id="4" name="灯片编号占位符 3"/>
          <p:cNvSpPr>
            <a:spLocks noGrp="1"/>
          </p:cNvSpPr>
          <p:nvPr>
            <p:ph type="sldNum" sz="quarter" idx="12"/>
          </p:nvPr>
        </p:nvSpPr>
        <p:spPr/>
        <p:txBody>
          <a:bodyPr/>
          <a:lstStyle/>
          <a:p>
            <a:fld id="{0C913308-F349-4B6D-A68A-DD1791B4A57B}" type="slidenum">
              <a:rPr lang="zh-CN" altLang="en-US" smtClean="0"/>
              <a:pPr/>
              <a:t>8</a:t>
            </a:fld>
            <a:endParaRPr lang="zh-CN" altLang="en-US" dirty="0"/>
          </a:p>
        </p:txBody>
      </p:sp>
    </p:spTree>
    <p:extLst>
      <p:ext uri="{BB962C8B-B14F-4D97-AF65-F5344CB8AC3E}">
        <p14:creationId xmlns:p14="http://schemas.microsoft.com/office/powerpoint/2010/main" val="1180849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期权的分类</a:t>
            </a:r>
            <a:r>
              <a:rPr lang="en-US" altLang="zh-CN" dirty="0"/>
              <a:t>III</a:t>
            </a:r>
            <a:r>
              <a:rPr lang="zh-CN" altLang="en-US" dirty="0"/>
              <a:t>：不同标的资产</a:t>
            </a:r>
          </a:p>
        </p:txBody>
      </p:sp>
      <p:sp>
        <p:nvSpPr>
          <p:cNvPr id="3" name="内容占位符 2"/>
          <p:cNvSpPr>
            <a:spLocks noGrp="1"/>
          </p:cNvSpPr>
          <p:nvPr>
            <p:ph idx="1"/>
          </p:nvPr>
        </p:nvSpPr>
        <p:spPr>
          <a:xfrm>
            <a:off x="539552" y="1268760"/>
            <a:ext cx="8147248" cy="4968552"/>
          </a:xfrm>
        </p:spPr>
        <p:txBody>
          <a:bodyPr/>
          <a:lstStyle/>
          <a:p>
            <a:r>
              <a:rPr lang="zh-CN" altLang="en-US" dirty="0"/>
              <a:t>股票期权</a:t>
            </a:r>
            <a:endParaRPr lang="en-US" altLang="zh-CN" dirty="0"/>
          </a:p>
          <a:p>
            <a:r>
              <a:rPr lang="zh-CN" altLang="en-US" dirty="0"/>
              <a:t>股价指数期权</a:t>
            </a:r>
          </a:p>
          <a:p>
            <a:r>
              <a:rPr lang="zh-CN" altLang="en-US" dirty="0"/>
              <a:t>期货期权</a:t>
            </a:r>
          </a:p>
          <a:p>
            <a:r>
              <a:rPr lang="zh-CN" altLang="en-US" dirty="0"/>
              <a:t>利率期权</a:t>
            </a:r>
          </a:p>
          <a:p>
            <a:r>
              <a:rPr lang="zh-CN" altLang="en-US" dirty="0"/>
              <a:t>信用期权</a:t>
            </a:r>
          </a:p>
          <a:p>
            <a:r>
              <a:rPr lang="zh-CN" altLang="en-US" dirty="0"/>
              <a:t>货币期权</a:t>
            </a:r>
          </a:p>
          <a:p>
            <a:r>
              <a:rPr lang="zh-CN" altLang="en-US" dirty="0"/>
              <a:t>互换期权</a:t>
            </a:r>
          </a:p>
          <a:p>
            <a:r>
              <a:rPr lang="en-US" altLang="zh-CN" dirty="0"/>
              <a:t>ETF </a:t>
            </a:r>
            <a:r>
              <a:rPr lang="zh-CN" altLang="en-US" dirty="0"/>
              <a:t>期权</a:t>
            </a:r>
            <a:endParaRPr lang="en-US" altLang="zh-CN" dirty="0"/>
          </a:p>
          <a:p>
            <a:r>
              <a:rPr lang="zh-CN" altLang="en-US" dirty="0"/>
              <a:t>复合期权等</a:t>
            </a:r>
          </a:p>
          <a:p>
            <a:pPr>
              <a:buNone/>
            </a:pPr>
            <a:endParaRPr lang="zh-CN" altLang="en-US" dirty="0"/>
          </a:p>
        </p:txBody>
      </p:sp>
      <p:sp>
        <p:nvSpPr>
          <p:cNvPr id="6" name="灯片编号占位符 5"/>
          <p:cNvSpPr>
            <a:spLocks noGrp="1"/>
          </p:cNvSpPr>
          <p:nvPr>
            <p:ph type="sldNum" sz="quarter" idx="12"/>
          </p:nvPr>
        </p:nvSpPr>
        <p:spPr/>
        <p:txBody>
          <a:bodyPr/>
          <a:lstStyle/>
          <a:p>
            <a:pPr>
              <a:defRPr/>
            </a:pPr>
            <a:fld id="{19DFB378-7606-41DD-BDB8-11DE839DDBEA}" type="slidenum">
              <a:rPr lang="en-US" altLang="zh-CN" smtClean="0">
                <a:solidFill>
                  <a:srgbClr val="000000"/>
                </a:solidFill>
              </a:rPr>
              <a:pPr>
                <a:defRPr/>
              </a:pPr>
              <a:t>9</a:t>
            </a:fld>
            <a:endParaRPr lang="en-US" altLang="zh-CN">
              <a:solidFill>
                <a:srgbClr val="000000"/>
              </a:solidFill>
            </a:endParaRPr>
          </a:p>
        </p:txBody>
      </p:sp>
    </p:spTree>
    <p:extLst>
      <p:ext uri="{BB962C8B-B14F-4D97-AF65-F5344CB8AC3E}">
        <p14:creationId xmlns:p14="http://schemas.microsoft.com/office/powerpoint/2010/main" val="987024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15933</TotalTime>
  <Words>4505</Words>
  <Application>Microsoft Office PowerPoint</Application>
  <PresentationFormat>全屏显示(4:3)</PresentationFormat>
  <Paragraphs>635</Paragraphs>
  <Slides>58</Slides>
  <Notes>7</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58</vt:i4>
      </vt:variant>
    </vt:vector>
  </HeadingPairs>
  <TitlesOfParts>
    <vt:vector size="61" baseType="lpstr">
      <vt:lpstr>1_Edge</vt:lpstr>
      <vt:lpstr>Macro-Enabled Worksheet</vt:lpstr>
      <vt:lpstr>Equation</vt:lpstr>
      <vt:lpstr>  金融工程 第九章  期权与期权市场</vt:lpstr>
      <vt:lpstr>目录</vt:lpstr>
      <vt:lpstr>目录</vt:lpstr>
      <vt:lpstr>期权（Option）的定义</vt:lpstr>
      <vt:lpstr>期权的分类I：期权多头的不同权利</vt:lpstr>
      <vt:lpstr>理解期权：权利的多头/空头</vt:lpstr>
      <vt:lpstr>理解期权：双重买卖关系</vt:lpstr>
      <vt:lpstr>期权的分类II：欧式期权与美式期权</vt:lpstr>
      <vt:lpstr>期权的分类III：不同标的资产</vt:lpstr>
      <vt:lpstr>股票类期权</vt:lpstr>
      <vt:lpstr>期货期权与利率期权</vt:lpstr>
      <vt:lpstr>目录</vt:lpstr>
      <vt:lpstr>课后阅读</vt:lpstr>
      <vt:lpstr>全球场外衍生品市场：按合约分类</vt:lpstr>
      <vt:lpstr>全球交易所衍生品市场：按合约分类</vt:lpstr>
      <vt:lpstr>全球OTC主要期权品种概况</vt:lpstr>
      <vt:lpstr>1973-2015美国日均期权交易量</vt:lpstr>
      <vt:lpstr>2014年通过美国OCC清算的期权市场份额</vt:lpstr>
      <vt:lpstr>美国交易所主要期权产品</vt:lpstr>
      <vt:lpstr>期权交易的特征和趋势</vt:lpstr>
      <vt:lpstr>目录</vt:lpstr>
      <vt:lpstr>上证50ETF期权合约基本条款</vt:lpstr>
      <vt:lpstr>PowerPoint 演示文稿</vt:lpstr>
      <vt:lpstr>标准化：合约单位</vt:lpstr>
      <vt:lpstr>标准化：到期日（课后阅读）</vt:lpstr>
      <vt:lpstr>标准化：行权价格</vt:lpstr>
      <vt:lpstr>标准化：除权除息的处理</vt:lpstr>
      <vt:lpstr>上交所除权除息的规定</vt:lpstr>
      <vt:lpstr>标准化：行权</vt:lpstr>
      <vt:lpstr>标准化：合约代码和简称（课后阅读）</vt:lpstr>
      <vt:lpstr>头寸限额和执行限额（课后阅读）</vt:lpstr>
      <vt:lpstr>上证50ETF期权持仓限额（课后阅读）</vt:lpstr>
      <vt:lpstr>买卖指令</vt:lpstr>
      <vt:lpstr>委托指令：上交所（课后阅读）</vt:lpstr>
      <vt:lpstr>涨跌停制度：上交所（课后阅读）</vt:lpstr>
      <vt:lpstr>熔断机制：上交所</vt:lpstr>
      <vt:lpstr>竞价与成交（课后阅读）</vt:lpstr>
      <vt:lpstr>保证金制度</vt:lpstr>
      <vt:lpstr>开仓保证金：上交所（课后阅读）</vt:lpstr>
      <vt:lpstr>维持保证金：上交所（课后阅读）</vt:lpstr>
      <vt:lpstr>开仓保证金：一个例子</vt:lpstr>
      <vt:lpstr>结算价的确定（课后阅读）</vt:lpstr>
      <vt:lpstr>上证50ETF期权行情（2015.11.3） 现货收盘价：2.272</vt:lpstr>
      <vt:lpstr>期权做市商制度（课后阅读）</vt:lpstr>
      <vt:lpstr>PowerPoint 演示文稿</vt:lpstr>
      <vt:lpstr>上证50ETF期权做市商（课后阅读）</vt:lpstr>
      <vt:lpstr>目录</vt:lpstr>
      <vt:lpstr>期权与期货</vt:lpstr>
      <vt:lpstr>权证（Warrants）</vt:lpstr>
      <vt:lpstr>股本权证与备兑权证</vt:lpstr>
      <vt:lpstr>股票期权与权证</vt:lpstr>
      <vt:lpstr>中国权证市场</vt:lpstr>
      <vt:lpstr>内嵌期权</vt:lpstr>
      <vt:lpstr>内嵌期权案例</vt:lpstr>
      <vt:lpstr>实物期权</vt:lpstr>
      <vt:lpstr>实物期权案例：公司投资决策</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风险管理 Risk Management</dc:title>
  <dc:creator>aronge</dc:creator>
  <cp:lastModifiedBy>zlzheng</cp:lastModifiedBy>
  <cp:revision>847</cp:revision>
  <cp:lastPrinted>2016-11-13T14:53:29Z</cp:lastPrinted>
  <dcterms:created xsi:type="dcterms:W3CDTF">2007-10-06T10:41:32Z</dcterms:created>
  <dcterms:modified xsi:type="dcterms:W3CDTF">2018-02-23T12:21:29Z</dcterms:modified>
</cp:coreProperties>
</file>