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Lst>
  <p:notesMasterIdLst>
    <p:notesMasterId r:id="rId82"/>
  </p:notesMasterIdLst>
  <p:handoutMasterIdLst>
    <p:handoutMasterId r:id="rId83"/>
  </p:handoutMasterIdLst>
  <p:sldIdLst>
    <p:sldId id="256" r:id="rId2"/>
    <p:sldId id="257" r:id="rId3"/>
    <p:sldId id="303" r:id="rId4"/>
    <p:sldId id="371" r:id="rId5"/>
    <p:sldId id="304" r:id="rId6"/>
    <p:sldId id="308" r:id="rId7"/>
    <p:sldId id="309" r:id="rId8"/>
    <p:sldId id="372" r:id="rId9"/>
    <p:sldId id="452" r:id="rId10"/>
    <p:sldId id="453" r:id="rId11"/>
    <p:sldId id="311" r:id="rId12"/>
    <p:sldId id="374" r:id="rId13"/>
    <p:sldId id="375" r:id="rId14"/>
    <p:sldId id="454"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90" r:id="rId29"/>
    <p:sldId id="391" r:id="rId30"/>
    <p:sldId id="392" r:id="rId31"/>
    <p:sldId id="393" r:id="rId32"/>
    <p:sldId id="397" r:id="rId33"/>
    <p:sldId id="400" r:id="rId34"/>
    <p:sldId id="394" r:id="rId35"/>
    <p:sldId id="396" r:id="rId36"/>
    <p:sldId id="401" r:id="rId37"/>
    <p:sldId id="305" r:id="rId38"/>
    <p:sldId id="399" r:id="rId39"/>
    <p:sldId id="402" r:id="rId40"/>
    <p:sldId id="403" r:id="rId41"/>
    <p:sldId id="404" r:id="rId42"/>
    <p:sldId id="405" r:id="rId43"/>
    <p:sldId id="406" r:id="rId44"/>
    <p:sldId id="407" r:id="rId45"/>
    <p:sldId id="456" r:id="rId46"/>
    <p:sldId id="408" r:id="rId47"/>
    <p:sldId id="409" r:id="rId48"/>
    <p:sldId id="447" r:id="rId49"/>
    <p:sldId id="413" r:id="rId50"/>
    <p:sldId id="414" r:id="rId51"/>
    <p:sldId id="415" r:id="rId52"/>
    <p:sldId id="416" r:id="rId53"/>
    <p:sldId id="417" r:id="rId54"/>
    <p:sldId id="418" r:id="rId55"/>
    <p:sldId id="419" r:id="rId56"/>
    <p:sldId id="420" r:id="rId57"/>
    <p:sldId id="441" r:id="rId58"/>
    <p:sldId id="442" r:id="rId59"/>
    <p:sldId id="443" r:id="rId60"/>
    <p:sldId id="448" r:id="rId61"/>
    <p:sldId id="449" r:id="rId62"/>
    <p:sldId id="450" r:id="rId63"/>
    <p:sldId id="451" r:id="rId64"/>
    <p:sldId id="455" r:id="rId65"/>
    <p:sldId id="426" r:id="rId66"/>
    <p:sldId id="427" r:id="rId67"/>
    <p:sldId id="428" r:id="rId68"/>
    <p:sldId id="429" r:id="rId69"/>
    <p:sldId id="444" r:id="rId70"/>
    <p:sldId id="431" r:id="rId71"/>
    <p:sldId id="432" r:id="rId72"/>
    <p:sldId id="433" r:id="rId73"/>
    <p:sldId id="434" r:id="rId74"/>
    <p:sldId id="435" r:id="rId75"/>
    <p:sldId id="436" r:id="rId76"/>
    <p:sldId id="437" r:id="rId77"/>
    <p:sldId id="438" r:id="rId78"/>
    <p:sldId id="439" r:id="rId79"/>
    <p:sldId id="445" r:id="rId80"/>
    <p:sldId id="446" r:id="rId8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onge" initials="Arong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5808" autoAdjust="0"/>
    <p:restoredTop sz="94660"/>
  </p:normalViewPr>
  <p:slideViewPr>
    <p:cSldViewPr>
      <p:cViewPr varScale="1">
        <p:scale>
          <a:sx n="113" d="100"/>
          <a:sy n="113" d="100"/>
        </p:scale>
        <p:origin x="-1548" y="-4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9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164759471169873E-2"/>
          <c:y val="3.6604947458668116E-2"/>
          <c:w val="0.86655193867348068"/>
          <c:h val="0.87841602505381999"/>
        </c:manualLayout>
      </c:layout>
      <c:scatterChart>
        <c:scatterStyle val="smoothMarker"/>
        <c:varyColors val="0"/>
        <c:ser>
          <c:idx val="0"/>
          <c:order val="0"/>
          <c:tx>
            <c:strRef>
              <c:f>Sheet4!$B$1</c:f>
              <c:strCache>
                <c:ptCount val="1"/>
                <c:pt idx="0">
                  <c:v>C</c:v>
                </c:pt>
              </c:strCache>
            </c:strRef>
          </c:tx>
          <c:marker>
            <c:symbol val="none"/>
          </c:marker>
          <c:xVal>
            <c:numRef>
              <c:f>Sheet4!$A$2:$A$28</c:f>
              <c:numCache>
                <c:formatCode>yyyy"年"m"月";@</c:formatCode>
                <c:ptCount val="27"/>
                <c:pt idx="0">
                  <c:v>41821</c:v>
                </c:pt>
                <c:pt idx="1">
                  <c:v>41853</c:v>
                </c:pt>
                <c:pt idx="2">
                  <c:v>41885</c:v>
                </c:pt>
                <c:pt idx="3">
                  <c:v>41917</c:v>
                </c:pt>
                <c:pt idx="4">
                  <c:v>41949</c:v>
                </c:pt>
                <c:pt idx="5">
                  <c:v>41981</c:v>
                </c:pt>
                <c:pt idx="6">
                  <c:v>42013</c:v>
                </c:pt>
                <c:pt idx="7">
                  <c:v>42045</c:v>
                </c:pt>
                <c:pt idx="8">
                  <c:v>42077</c:v>
                </c:pt>
                <c:pt idx="9">
                  <c:v>42109</c:v>
                </c:pt>
                <c:pt idx="10">
                  <c:v>42141</c:v>
                </c:pt>
                <c:pt idx="11">
                  <c:v>42173</c:v>
                </c:pt>
                <c:pt idx="12">
                  <c:v>42205</c:v>
                </c:pt>
                <c:pt idx="13">
                  <c:v>42237</c:v>
                </c:pt>
                <c:pt idx="14">
                  <c:v>42269</c:v>
                </c:pt>
                <c:pt idx="15">
                  <c:v>42301</c:v>
                </c:pt>
                <c:pt idx="16">
                  <c:v>42333</c:v>
                </c:pt>
                <c:pt idx="17">
                  <c:v>42365</c:v>
                </c:pt>
                <c:pt idx="18">
                  <c:v>42397</c:v>
                </c:pt>
                <c:pt idx="19">
                  <c:v>42429</c:v>
                </c:pt>
                <c:pt idx="20">
                  <c:v>42522</c:v>
                </c:pt>
                <c:pt idx="21">
                  <c:v>42705</c:v>
                </c:pt>
                <c:pt idx="22">
                  <c:v>42887</c:v>
                </c:pt>
                <c:pt idx="23">
                  <c:v>43070</c:v>
                </c:pt>
                <c:pt idx="24">
                  <c:v>43252</c:v>
                </c:pt>
                <c:pt idx="25">
                  <c:v>43435</c:v>
                </c:pt>
                <c:pt idx="26">
                  <c:v>43617</c:v>
                </c:pt>
              </c:numCache>
            </c:numRef>
          </c:xVal>
          <c:yVal>
            <c:numRef>
              <c:f>Sheet4!$B$2:$B$28</c:f>
              <c:numCache>
                <c:formatCode>General</c:formatCode>
                <c:ptCount val="27"/>
                <c:pt idx="0">
                  <c:v>13.49</c:v>
                </c:pt>
                <c:pt idx="1">
                  <c:v>13.25</c:v>
                </c:pt>
                <c:pt idx="2">
                  <c:v>14.17</c:v>
                </c:pt>
                <c:pt idx="3">
                  <c:v>14.53</c:v>
                </c:pt>
                <c:pt idx="4">
                  <c:v>14.66</c:v>
                </c:pt>
                <c:pt idx="5">
                  <c:v>14.98</c:v>
                </c:pt>
                <c:pt idx="6">
                  <c:v>15.12</c:v>
                </c:pt>
                <c:pt idx="7">
                  <c:v>15.32</c:v>
                </c:pt>
                <c:pt idx="8">
                  <c:v>15.37</c:v>
                </c:pt>
                <c:pt idx="9">
                  <c:v>15.43</c:v>
                </c:pt>
                <c:pt idx="10">
                  <c:v>15.47</c:v>
                </c:pt>
                <c:pt idx="11">
                  <c:v>15.38</c:v>
                </c:pt>
                <c:pt idx="12">
                  <c:v>15.57</c:v>
                </c:pt>
                <c:pt idx="13">
                  <c:v>15.6</c:v>
                </c:pt>
                <c:pt idx="14">
                  <c:v>15.57</c:v>
                </c:pt>
                <c:pt idx="15">
                  <c:v>15.73</c:v>
                </c:pt>
                <c:pt idx="16">
                  <c:v>15.8</c:v>
                </c:pt>
                <c:pt idx="17">
                  <c:v>15.82</c:v>
                </c:pt>
                <c:pt idx="18">
                  <c:v>16.04</c:v>
                </c:pt>
                <c:pt idx="19">
                  <c:v>16.09</c:v>
                </c:pt>
                <c:pt idx="20">
                  <c:v>15.87</c:v>
                </c:pt>
                <c:pt idx="21">
                  <c:v>16.260000000000002</c:v>
                </c:pt>
                <c:pt idx="22">
                  <c:v>16.670000000000002</c:v>
                </c:pt>
                <c:pt idx="23">
                  <c:v>16.78</c:v>
                </c:pt>
                <c:pt idx="24">
                  <c:v>16.93</c:v>
                </c:pt>
                <c:pt idx="25">
                  <c:v>17.190000000000001</c:v>
                </c:pt>
                <c:pt idx="26">
                  <c:v>17.420000000000002</c:v>
                </c:pt>
              </c:numCache>
            </c:numRef>
          </c:yVal>
          <c:smooth val="1"/>
          <c:extLst xmlns:c16r2="http://schemas.microsoft.com/office/drawing/2015/06/chart">
            <c:ext xmlns:c16="http://schemas.microsoft.com/office/drawing/2014/chart" uri="{C3380CC4-5D6E-409C-BE32-E72D297353CC}">
              <c16:uniqueId val="{00000000-27F9-4BB9-9A97-08734867F58D}"/>
            </c:ext>
          </c:extLst>
        </c:ser>
        <c:ser>
          <c:idx val="1"/>
          <c:order val="1"/>
          <c:tx>
            <c:strRef>
              <c:f>Sheet4!$C$1</c:f>
              <c:strCache>
                <c:ptCount val="1"/>
                <c:pt idx="0">
                  <c:v>P</c:v>
                </c:pt>
              </c:strCache>
            </c:strRef>
          </c:tx>
          <c:marker>
            <c:symbol val="none"/>
          </c:marker>
          <c:xVal>
            <c:numRef>
              <c:f>Sheet4!$A$2:$A$28</c:f>
              <c:numCache>
                <c:formatCode>yyyy"年"m"月";@</c:formatCode>
                <c:ptCount val="27"/>
                <c:pt idx="0">
                  <c:v>41821</c:v>
                </c:pt>
                <c:pt idx="1">
                  <c:v>41853</c:v>
                </c:pt>
                <c:pt idx="2">
                  <c:v>41885</c:v>
                </c:pt>
                <c:pt idx="3">
                  <c:v>41917</c:v>
                </c:pt>
                <c:pt idx="4">
                  <c:v>41949</c:v>
                </c:pt>
                <c:pt idx="5">
                  <c:v>41981</c:v>
                </c:pt>
                <c:pt idx="6">
                  <c:v>42013</c:v>
                </c:pt>
                <c:pt idx="7">
                  <c:v>42045</c:v>
                </c:pt>
                <c:pt idx="8">
                  <c:v>42077</c:v>
                </c:pt>
                <c:pt idx="9">
                  <c:v>42109</c:v>
                </c:pt>
                <c:pt idx="10">
                  <c:v>42141</c:v>
                </c:pt>
                <c:pt idx="11">
                  <c:v>42173</c:v>
                </c:pt>
                <c:pt idx="12">
                  <c:v>42205</c:v>
                </c:pt>
                <c:pt idx="13">
                  <c:v>42237</c:v>
                </c:pt>
                <c:pt idx="14">
                  <c:v>42269</c:v>
                </c:pt>
                <c:pt idx="15">
                  <c:v>42301</c:v>
                </c:pt>
                <c:pt idx="16">
                  <c:v>42333</c:v>
                </c:pt>
                <c:pt idx="17">
                  <c:v>42365</c:v>
                </c:pt>
                <c:pt idx="18">
                  <c:v>42397</c:v>
                </c:pt>
                <c:pt idx="19">
                  <c:v>42429</c:v>
                </c:pt>
                <c:pt idx="20">
                  <c:v>42522</c:v>
                </c:pt>
                <c:pt idx="21">
                  <c:v>42705</c:v>
                </c:pt>
                <c:pt idx="22">
                  <c:v>42887</c:v>
                </c:pt>
                <c:pt idx="23">
                  <c:v>43070</c:v>
                </c:pt>
                <c:pt idx="24">
                  <c:v>43252</c:v>
                </c:pt>
                <c:pt idx="25">
                  <c:v>43435</c:v>
                </c:pt>
                <c:pt idx="26">
                  <c:v>43617</c:v>
                </c:pt>
              </c:numCache>
            </c:numRef>
          </c:xVal>
          <c:yVal>
            <c:numRef>
              <c:f>Sheet4!$C$2:$C$28</c:f>
              <c:numCache>
                <c:formatCode>General</c:formatCode>
                <c:ptCount val="27"/>
                <c:pt idx="0">
                  <c:v>14.12</c:v>
                </c:pt>
                <c:pt idx="1">
                  <c:v>13.93</c:v>
                </c:pt>
                <c:pt idx="2">
                  <c:v>14.65</c:v>
                </c:pt>
                <c:pt idx="3">
                  <c:v>14.94</c:v>
                </c:pt>
                <c:pt idx="4">
                  <c:v>15.07</c:v>
                </c:pt>
                <c:pt idx="5">
                  <c:v>15.37</c:v>
                </c:pt>
                <c:pt idx="6">
                  <c:v>15.46</c:v>
                </c:pt>
                <c:pt idx="7">
                  <c:v>15.62</c:v>
                </c:pt>
                <c:pt idx="8">
                  <c:v>15.65</c:v>
                </c:pt>
                <c:pt idx="9">
                  <c:v>15.72</c:v>
                </c:pt>
                <c:pt idx="10">
                  <c:v>15.74</c:v>
                </c:pt>
                <c:pt idx="11">
                  <c:v>15.64</c:v>
                </c:pt>
                <c:pt idx="12">
                  <c:v>15.82</c:v>
                </c:pt>
                <c:pt idx="13">
                  <c:v>15.81</c:v>
                </c:pt>
                <c:pt idx="14">
                  <c:v>15.77</c:v>
                </c:pt>
                <c:pt idx="15">
                  <c:v>15.91</c:v>
                </c:pt>
                <c:pt idx="16">
                  <c:v>16.010000000000002</c:v>
                </c:pt>
                <c:pt idx="17">
                  <c:v>16.02</c:v>
                </c:pt>
                <c:pt idx="18">
                  <c:v>16.04</c:v>
                </c:pt>
                <c:pt idx="19">
                  <c:v>16.079999999999998</c:v>
                </c:pt>
                <c:pt idx="20">
                  <c:v>15.94</c:v>
                </c:pt>
                <c:pt idx="21">
                  <c:v>16.2</c:v>
                </c:pt>
                <c:pt idx="22">
                  <c:v>16.559999999999999</c:v>
                </c:pt>
                <c:pt idx="23">
                  <c:v>16.59</c:v>
                </c:pt>
                <c:pt idx="24">
                  <c:v>16.64</c:v>
                </c:pt>
                <c:pt idx="25">
                  <c:v>16.78</c:v>
                </c:pt>
                <c:pt idx="26">
                  <c:v>16.82</c:v>
                </c:pt>
              </c:numCache>
            </c:numRef>
          </c:yVal>
          <c:smooth val="1"/>
          <c:extLst xmlns:c16r2="http://schemas.microsoft.com/office/drawing/2015/06/chart">
            <c:ext xmlns:c16="http://schemas.microsoft.com/office/drawing/2014/chart" uri="{C3380CC4-5D6E-409C-BE32-E72D297353CC}">
              <c16:uniqueId val="{00000001-27F9-4BB9-9A97-08734867F58D}"/>
            </c:ext>
          </c:extLst>
        </c:ser>
        <c:dLbls>
          <c:showLegendKey val="0"/>
          <c:showVal val="0"/>
          <c:showCatName val="0"/>
          <c:showSerName val="0"/>
          <c:showPercent val="0"/>
          <c:showBubbleSize val="0"/>
        </c:dLbls>
        <c:axId val="256790912"/>
        <c:axId val="256792448"/>
      </c:scatterChart>
      <c:valAx>
        <c:axId val="256790912"/>
        <c:scaling>
          <c:orientation val="minMax"/>
        </c:scaling>
        <c:delete val="0"/>
        <c:axPos val="b"/>
        <c:numFmt formatCode="yyyy&quot;年&quot;m&quot;月&quot;;@" sourceLinked="1"/>
        <c:majorTickMark val="out"/>
        <c:minorTickMark val="none"/>
        <c:tickLblPos val="nextTo"/>
        <c:crossAx val="256792448"/>
        <c:crosses val="autoZero"/>
        <c:crossBetween val="midCat"/>
      </c:valAx>
      <c:valAx>
        <c:axId val="256792448"/>
        <c:scaling>
          <c:orientation val="minMax"/>
          <c:min val="13"/>
        </c:scaling>
        <c:delete val="0"/>
        <c:axPos val="l"/>
        <c:majorGridlines/>
        <c:numFmt formatCode="General" sourceLinked="1"/>
        <c:majorTickMark val="out"/>
        <c:minorTickMark val="none"/>
        <c:tickLblPos val="nextTo"/>
        <c:crossAx val="256790912"/>
        <c:crosses val="autoZero"/>
        <c:crossBetween val="midCat"/>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 Id="rId9"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F910D0-BB92-4BFC-AF5E-4FFEA8271541}" type="datetimeFigureOut">
              <a:rPr lang="zh-CN" altLang="en-US" smtClean="0"/>
              <a:pPr/>
              <a:t>2016/12/12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8C07F0-D124-42EB-A7A6-05D491F6BBDE}" type="slidenum">
              <a:rPr lang="zh-CN" altLang="en-US" smtClean="0"/>
              <a:pPr/>
              <a:t>‹#›</a:t>
            </a:fld>
            <a:endParaRPr lang="zh-CN" altLang="en-US"/>
          </a:p>
        </p:txBody>
      </p:sp>
    </p:spTree>
    <p:extLst>
      <p:ext uri="{BB962C8B-B14F-4D97-AF65-F5344CB8AC3E}">
        <p14:creationId xmlns:p14="http://schemas.microsoft.com/office/powerpoint/2010/main" val="286112844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E7387-618B-47F8-94A6-4B8A0E94FC83}" type="datetimeFigureOut">
              <a:rPr lang="zh-CN" altLang="en-US" smtClean="0"/>
              <a:pPr/>
              <a:t>2016/12/12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D4912-9744-409D-8085-B97C9A000F49}" type="slidenum">
              <a:rPr lang="zh-CN" altLang="en-US" smtClean="0"/>
              <a:pPr/>
              <a:t>‹#›</a:t>
            </a:fld>
            <a:endParaRPr lang="zh-CN" altLang="en-US"/>
          </a:p>
        </p:txBody>
      </p:sp>
    </p:spTree>
    <p:extLst>
      <p:ext uri="{BB962C8B-B14F-4D97-AF65-F5344CB8AC3E}">
        <p14:creationId xmlns:p14="http://schemas.microsoft.com/office/powerpoint/2010/main" val="35397215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2</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2016/12/12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76</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2016/12/12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3</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2016/12/12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5</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2016/12/12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可不讲</a:t>
            </a:r>
          </a:p>
        </p:txBody>
      </p:sp>
      <p:sp>
        <p:nvSpPr>
          <p:cNvPr id="4" name="日期占位符 3"/>
          <p:cNvSpPr>
            <a:spLocks noGrp="1"/>
          </p:cNvSpPr>
          <p:nvPr>
            <p:ph type="dt" idx="10"/>
          </p:nvPr>
        </p:nvSpPr>
        <p:spPr/>
        <p:txBody>
          <a:bodyPr/>
          <a:lstStyle/>
          <a:p>
            <a:pPr>
              <a:defRPr/>
            </a:pPr>
            <a:endParaRPr lang="zh-CN" altLang="en-US"/>
          </a:p>
        </p:txBody>
      </p:sp>
    </p:spTree>
    <p:extLst>
      <p:ext uri="{BB962C8B-B14F-4D97-AF65-F5344CB8AC3E}">
        <p14:creationId xmlns:p14="http://schemas.microsoft.com/office/powerpoint/2010/main" val="297267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pPr>
              <a:defRPr/>
            </a:pPr>
            <a:endParaRPr lang="zh-CN" altLang="en-US"/>
          </a:p>
        </p:txBody>
      </p:sp>
    </p:spTree>
    <p:extLst>
      <p:ext uri="{BB962C8B-B14F-4D97-AF65-F5344CB8AC3E}">
        <p14:creationId xmlns:p14="http://schemas.microsoft.com/office/powerpoint/2010/main" val="174697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37</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2016/12/12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585" indent="-285610" eaLnBrk="0" hangingPunct="0">
              <a:defRPr>
                <a:solidFill>
                  <a:schemeClr val="tx1"/>
                </a:solidFill>
                <a:latin typeface="Arial" pitchFamily="34" charset="0"/>
                <a:cs typeface="Arial" pitchFamily="34" charset="0"/>
              </a:defRPr>
            </a:lvl2pPr>
            <a:lvl3pPr marL="1142440" indent="-228489" eaLnBrk="0" hangingPunct="0">
              <a:defRPr>
                <a:solidFill>
                  <a:schemeClr val="tx1"/>
                </a:solidFill>
                <a:latin typeface="Arial" pitchFamily="34" charset="0"/>
                <a:cs typeface="Arial" pitchFamily="34" charset="0"/>
              </a:defRPr>
            </a:lvl3pPr>
            <a:lvl4pPr marL="1599418" indent="-228489" eaLnBrk="0" hangingPunct="0">
              <a:defRPr>
                <a:solidFill>
                  <a:schemeClr val="tx1"/>
                </a:solidFill>
                <a:latin typeface="Arial" pitchFamily="34" charset="0"/>
                <a:cs typeface="Arial" pitchFamily="34" charset="0"/>
              </a:defRPr>
            </a:lvl4pPr>
            <a:lvl5pPr marL="2056392" indent="-228489" eaLnBrk="0" hangingPunct="0">
              <a:defRPr>
                <a:solidFill>
                  <a:schemeClr val="tx1"/>
                </a:solidFill>
                <a:latin typeface="Arial" pitchFamily="34" charset="0"/>
                <a:cs typeface="Arial" pitchFamily="34" charset="0"/>
              </a:defRPr>
            </a:lvl5pPr>
            <a:lvl6pPr marL="2513368" indent="-228489" eaLnBrk="0" fontAlgn="base" hangingPunct="0">
              <a:spcBef>
                <a:spcPct val="0"/>
              </a:spcBef>
              <a:spcAft>
                <a:spcPct val="0"/>
              </a:spcAft>
              <a:defRPr>
                <a:solidFill>
                  <a:schemeClr val="tx1"/>
                </a:solidFill>
                <a:latin typeface="Arial" pitchFamily="34" charset="0"/>
                <a:cs typeface="Arial" pitchFamily="34" charset="0"/>
              </a:defRPr>
            </a:lvl6pPr>
            <a:lvl7pPr marL="2970344" indent="-228489" eaLnBrk="0" fontAlgn="base" hangingPunct="0">
              <a:spcBef>
                <a:spcPct val="0"/>
              </a:spcBef>
              <a:spcAft>
                <a:spcPct val="0"/>
              </a:spcAft>
              <a:defRPr>
                <a:solidFill>
                  <a:schemeClr val="tx1"/>
                </a:solidFill>
                <a:latin typeface="Arial" pitchFamily="34" charset="0"/>
                <a:cs typeface="Arial" pitchFamily="34" charset="0"/>
              </a:defRPr>
            </a:lvl7pPr>
            <a:lvl8pPr marL="3427320" indent="-228489" eaLnBrk="0" fontAlgn="base" hangingPunct="0">
              <a:spcBef>
                <a:spcPct val="0"/>
              </a:spcBef>
              <a:spcAft>
                <a:spcPct val="0"/>
              </a:spcAft>
              <a:defRPr>
                <a:solidFill>
                  <a:schemeClr val="tx1"/>
                </a:solidFill>
                <a:latin typeface="Arial" pitchFamily="34" charset="0"/>
                <a:cs typeface="Arial" pitchFamily="34" charset="0"/>
              </a:defRPr>
            </a:lvl8pPr>
            <a:lvl9pPr marL="3884295" indent="-22848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B07548-5C72-4075-BDA1-93F10BCD9E0F}" type="slidenum">
              <a:rPr lang="en-US" altLang="zh-CN">
                <a:solidFill>
                  <a:prstClr val="black"/>
                </a:solidFill>
                <a:latin typeface="Calibri" pitchFamily="34" charset="0"/>
              </a:rPr>
              <a:pPr eaLnBrk="1" hangingPunct="1"/>
              <a:t>62</a:t>
            </a:fld>
            <a:endParaRPr lang="en-US" altLang="zh-CN">
              <a:solidFill>
                <a:prstClr val="black"/>
              </a:solidFill>
              <a:latin typeface="Calibri" pitchFamily="34" charset="0"/>
            </a:endParaRPr>
          </a:p>
        </p:txBody>
      </p:sp>
      <p:sp>
        <p:nvSpPr>
          <p:cNvPr id="44035"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30" tIns="46016" rIns="92030" bIns="46016" numCol="1" anchor="t" anchorCtr="0" compatLnSpc="1">
            <a:prstTxWarp prst="textNoShape">
              <a:avLst/>
            </a:prstTxWarp>
          </a:bodyPr>
          <a:lstStyle/>
          <a:p>
            <a:pPr eaLnBrk="1" hangingPunct="1">
              <a:spcBef>
                <a:spcPct val="0"/>
              </a:spcBef>
            </a:pPr>
            <a:endParaRPr lang="en-CA" sz="2400"/>
          </a:p>
        </p:txBody>
      </p:sp>
    </p:spTree>
    <p:extLst>
      <p:ext uri="{BB962C8B-B14F-4D97-AF65-F5344CB8AC3E}">
        <p14:creationId xmlns:p14="http://schemas.microsoft.com/office/powerpoint/2010/main" val="394895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792CCB-4AEF-419F-9416-16AF29E6F354}" type="slidenum">
              <a:rPr lang="zh-CN" altLang="en-US" smtClean="0"/>
              <a:t>63</a:t>
            </a:fld>
            <a:endParaRPr lang="zh-CN" altLang="en-US"/>
          </a:p>
        </p:txBody>
      </p:sp>
    </p:spTree>
    <p:extLst>
      <p:ext uri="{BB962C8B-B14F-4D97-AF65-F5344CB8AC3E}">
        <p14:creationId xmlns:p14="http://schemas.microsoft.com/office/powerpoint/2010/main" val="114529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0.56×2</a:t>
            </a:r>
            <a:r>
              <a:rPr lang="zh-CN" altLang="en-US" dirty="0"/>
              <a:t>－</a:t>
            </a:r>
            <a:r>
              <a:rPr lang="en-US" altLang="zh-CN" dirty="0"/>
              <a:t>1</a:t>
            </a:r>
            <a:endParaRPr lang="zh-CN" altLang="en-US" dirty="0"/>
          </a:p>
        </p:txBody>
      </p:sp>
      <p:sp>
        <p:nvSpPr>
          <p:cNvPr id="4" name="日期占位符 3"/>
          <p:cNvSpPr>
            <a:spLocks noGrp="1"/>
          </p:cNvSpPr>
          <p:nvPr>
            <p:ph type="dt" idx="10"/>
          </p:nvPr>
        </p:nvSpPr>
        <p:spPr/>
        <p:txBody>
          <a:bodyPr/>
          <a:lstStyle/>
          <a:p>
            <a:pPr>
              <a:defRPr/>
            </a:pPr>
            <a:endParaRPr lang="zh-CN" altLang="en-US"/>
          </a:p>
        </p:txBody>
      </p:sp>
    </p:spTree>
    <p:extLst>
      <p:ext uri="{BB962C8B-B14F-4D97-AF65-F5344CB8AC3E}">
        <p14:creationId xmlns:p14="http://schemas.microsoft.com/office/powerpoint/2010/main" val="25659152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44376" y="1052736"/>
            <a:ext cx="8229600" cy="1584176"/>
          </a:xfrm>
        </p:spPr>
        <p:txBody>
          <a:bodyPr/>
          <a:lstStyle>
            <a:lvl1pPr algn="ctr" defTabSz="0">
              <a:defRPr sz="3600" b="1">
                <a:solidFill>
                  <a:srgbClr val="006600"/>
                </a:solidFill>
                <a:latin typeface="Adobe Jenson Pro Capt" pitchFamily="18" charset="0"/>
                <a:ea typeface="楷体" pitchFamily="49" charset="-122"/>
              </a:defRPr>
            </a:lvl1pPr>
          </a:lstStyle>
          <a:p>
            <a:r>
              <a:rPr lang="en-US" altLang="zh-CN" dirty="0"/>
              <a:t/>
            </a:r>
            <a:br>
              <a:rPr lang="en-US" altLang="zh-CN" dirty="0"/>
            </a:br>
            <a:r>
              <a:rPr lang="zh-CN" altLang="en-US" dirty="0"/>
              <a:t>单击此处编辑章节标题</a:t>
            </a:r>
            <a:r>
              <a:rPr lang="en-US" altLang="zh-CN" dirty="0"/>
              <a:t/>
            </a:r>
            <a:br>
              <a:rPr lang="en-US" altLang="zh-CN" dirty="0"/>
            </a:br>
            <a:endParaRPr lang="zh-CN" altLang="en-US" dirty="0"/>
          </a:p>
        </p:txBody>
      </p:sp>
      <p:cxnSp>
        <p:nvCxnSpPr>
          <p:cNvPr id="12" name="直接连接符 11"/>
          <p:cNvCxnSpPr/>
          <p:nvPr/>
        </p:nvCxnSpPr>
        <p:spPr>
          <a:xfrm>
            <a:off x="13692" y="6525344"/>
            <a:ext cx="9144000"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14" name="标题 1"/>
          <p:cNvSpPr txBox="1">
            <a:spLocks/>
          </p:cNvSpPr>
          <p:nvPr/>
        </p:nvSpPr>
        <p:spPr bwMode="auto">
          <a:xfrm>
            <a:off x="457200" y="2852936"/>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3600" b="1">
                <a:latin typeface="楷体" pitchFamily="49" charset="-122"/>
                <a:ea typeface="楷体" pitchFamily="49" charset="-122"/>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rgbClr val="2A0015"/>
                </a:solidFill>
                <a:latin typeface="Adobe 楷体 Std R" pitchFamily="18" charset="-122"/>
                <a:ea typeface="Adobe 楷体 Std R" pitchFamily="18" charset="-122"/>
                <a:cs typeface="Arial" pitchFamily="34" charset="0"/>
              </a:rPr>
              <a:t>厦门大学金融系</a:t>
            </a:r>
            <a:endParaRPr lang="en-US" altLang="zh-CN" sz="1800" b="0" dirty="0">
              <a:solidFill>
                <a:srgbClr val="2A0015"/>
              </a:solidFill>
              <a:latin typeface="Adobe 楷体 Std R" pitchFamily="18" charset="-122"/>
              <a:ea typeface="Adobe 楷体 Std R" pitchFamily="18" charset="-12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kern="1200" dirty="0">
                <a:solidFill>
                  <a:srgbClr val="2A0015"/>
                </a:solidFill>
                <a:latin typeface="Adobe 楷体 Std R" pitchFamily="18" charset="-122"/>
                <a:ea typeface="Adobe 楷体 Std R" pitchFamily="18" charset="-122"/>
                <a:cs typeface="Arial" pitchFamily="34" charset="0"/>
              </a:rPr>
              <a:t>郑振龙  陈蓉</a:t>
            </a:r>
            <a:endParaRPr lang="en-US" altLang="zh-CN" sz="1800" b="0" kern="1200" dirty="0">
              <a:solidFill>
                <a:srgbClr val="2A0015"/>
              </a:solidFill>
              <a:latin typeface="Adobe 楷体 Std R" pitchFamily="18" charset="-122"/>
              <a:ea typeface="Adobe 楷体 Std R" pitchFamily="18" charset="-12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baseline="0"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0015"/>
                </a:solidFill>
                <a:latin typeface="Adobe Jenson Pro Capt" pitchFamily="18" charset="0"/>
                <a:cs typeface="Arial" pitchFamily="34" charset="0"/>
              </a:rPr>
              <a:t>http:// </a:t>
            </a:r>
            <a:r>
              <a:rPr lang="en-US" altLang="zh-CN" sz="1800" b="1" dirty="0" err="1">
                <a:solidFill>
                  <a:srgbClr val="2A0015"/>
                </a:solidFill>
                <a:latin typeface="Adobe Jenson Pro Capt" pitchFamily="18" charset="0"/>
                <a:cs typeface="Arial" pitchFamily="34" charset="0"/>
              </a:rPr>
              <a:t>efinance.org.cn</a:t>
            </a:r>
            <a:endParaRPr lang="en-US" altLang="zh-CN" sz="1800" b="1"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0015"/>
                </a:solidFill>
                <a:latin typeface="Adobe Jenson Pro Capt" pitchFamily="18" charset="0"/>
                <a:cs typeface="Arial" pitchFamily="34" charset="0"/>
              </a:rPr>
              <a:t>http://</a:t>
            </a:r>
            <a:r>
              <a:rPr lang="en-US" altLang="zh-CN" sz="1800" b="1" baseline="0" dirty="0">
                <a:solidFill>
                  <a:srgbClr val="2A0015"/>
                </a:solidFill>
                <a:latin typeface="Adobe Jenson Pro Capt" pitchFamily="18" charset="0"/>
                <a:cs typeface="Arial" pitchFamily="34" charset="0"/>
              </a:rPr>
              <a:t> </a:t>
            </a:r>
            <a:r>
              <a:rPr lang="en-US" altLang="zh-CN" sz="1800" b="1" baseline="0" dirty="0" err="1">
                <a:solidFill>
                  <a:srgbClr val="2A0015"/>
                </a:solidFill>
                <a:latin typeface="Adobe Jenson Pro Capt" pitchFamily="18" charset="0"/>
                <a:cs typeface="Arial" pitchFamily="34" charset="0"/>
              </a:rPr>
              <a:t>aronge.net</a:t>
            </a:r>
            <a:r>
              <a:rPr lang="en-US" altLang="zh-CN" sz="1800" b="1" baseline="0" dirty="0">
                <a:solidFill>
                  <a:srgbClr val="2A0015"/>
                </a:solidFill>
                <a:latin typeface="Adobe Jenson Pro Capt" pitchFamily="18" charset="0"/>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chemeClr val="tx1">
                  <a:lumMod val="75000"/>
                  <a:lumOff val="25000"/>
                </a:schemeClr>
              </a:solidFill>
              <a:latin typeface="Adobe Jenson Pro Cap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schemeClr val="tx2"/>
              </a:solidFill>
              <a:effectLst/>
              <a:uLnTx/>
              <a:uFillTx/>
              <a:latin typeface="Adobe Jenson Pro" pitchFamily="18" charset="0"/>
              <a:ea typeface="Adobe 黑体 Std R"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schemeClr val="tx2"/>
              </a:solidFill>
              <a:effectLst/>
              <a:uLnTx/>
              <a:uFillTx/>
              <a:latin typeface="楷体" pitchFamily="49" charset="-122"/>
              <a:ea typeface="楷体" pitchFamily="49" charset="-122"/>
              <a:cs typeface="+mj-cs"/>
            </a:endParaRPr>
          </a:p>
        </p:txBody>
      </p:sp>
      <p:pic>
        <p:nvPicPr>
          <p:cNvPr id="29" name="图片 28" descr="11824837100.jpg"/>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sharpenSoften amount="50000"/>
                    </a14:imgEffect>
                    <a14:imgEffect>
                      <a14:saturation sat="400000"/>
                    </a14:imgEffect>
                  </a14:imgLayer>
                </a14:imgProps>
              </a:ext>
            </a:extLst>
          </a:blip>
          <a:stretch>
            <a:fillRect/>
          </a:stretch>
        </p:blipFill>
        <p:spPr>
          <a:xfrm>
            <a:off x="3851920" y="4653136"/>
            <a:ext cx="1556792" cy="1556792"/>
          </a:xfrm>
          <a:prstGeom prst="rect">
            <a:avLst/>
          </a:prstGeom>
          <a:ln>
            <a:noFill/>
          </a:ln>
        </p:spPr>
      </p:pic>
      <p:sp>
        <p:nvSpPr>
          <p:cNvPr id="30" name="TextBox 29"/>
          <p:cNvSpPr txBox="1"/>
          <p:nvPr userDrawn="1"/>
        </p:nvSpPr>
        <p:spPr>
          <a:xfrm>
            <a:off x="2019168" y="6577607"/>
            <a:ext cx="5217128" cy="307777"/>
          </a:xfrm>
          <a:prstGeom prst="rect">
            <a:avLst/>
          </a:prstGeom>
          <a:noFill/>
        </p:spPr>
        <p:txBody>
          <a:bodyPr wrap="square" rtlCol="0">
            <a:spAutoFit/>
          </a:bodyPr>
          <a:lstStyle/>
          <a:p>
            <a:pPr algn="ctr"/>
            <a:r>
              <a:rPr lang="en-US" altLang="zh-CN" sz="1400" dirty="0">
                <a:latin typeface="Adobe Jenson Pro Capt" pitchFamily="18" charset="0"/>
                <a:ea typeface="Adobe 黑体 Std R" pitchFamily="34" charset="-122"/>
              </a:rPr>
              <a:t>Copyright © 2016 Zheng, </a:t>
            </a:r>
            <a:r>
              <a:rPr lang="en-US" altLang="zh-CN" sz="1400" dirty="0" err="1">
                <a:latin typeface="Adobe Jenson Pro Capt" pitchFamily="18" charset="0"/>
                <a:ea typeface="Adobe 黑体 Std R" pitchFamily="34" charset="-122"/>
              </a:rPr>
              <a:t>Zhenlong</a:t>
            </a:r>
            <a:r>
              <a:rPr lang="en-US" altLang="zh-CN" sz="1400" dirty="0">
                <a:latin typeface="Adobe Jenson Pro Capt" pitchFamily="18" charset="0"/>
                <a:ea typeface="Adobe 黑体 Std R" pitchFamily="34" charset="-122"/>
              </a:rPr>
              <a:t> &amp; Chen, </a:t>
            </a:r>
            <a:r>
              <a:rPr lang="en-US" altLang="zh-CN" sz="1400" dirty="0" err="1">
                <a:latin typeface="Adobe Jenson Pro Capt" pitchFamily="18" charset="0"/>
                <a:ea typeface="Adobe 黑体 Std R" pitchFamily="34" charset="-122"/>
              </a:rPr>
              <a:t>Rong</a:t>
            </a:r>
            <a:r>
              <a:rPr lang="en-US" altLang="zh-CN" sz="1400" dirty="0">
                <a:latin typeface="Adobe Jenson Pro Capt" pitchFamily="18" charset="0"/>
                <a:ea typeface="Adobe 黑体 Std R" pitchFamily="34" charset="-122"/>
              </a:rPr>
              <a:t>,</a:t>
            </a:r>
            <a:r>
              <a:rPr lang="en-US" altLang="zh-CN" sz="1400" baseline="0" dirty="0">
                <a:latin typeface="Adobe Jenson Pro Capt" pitchFamily="18" charset="0"/>
                <a:ea typeface="Adobe 黑体 Std R" pitchFamily="34" charset="-122"/>
              </a:rPr>
              <a:t> XMU</a:t>
            </a:r>
            <a:endParaRPr lang="en-US" altLang="zh-CN" sz="1400" dirty="0">
              <a:latin typeface="Adobe Jenson Pro Capt" pitchFamily="18" charset="0"/>
              <a:ea typeface="Adobe 黑体 Std R" pitchFamily="34" charset="-122"/>
            </a:endParaRPr>
          </a:p>
        </p:txBody>
      </p:sp>
    </p:spTree>
    <p:extLst>
      <p:ext uri="{BB962C8B-B14F-4D97-AF65-F5344CB8AC3E}">
        <p14:creationId xmlns:p14="http://schemas.microsoft.com/office/powerpoint/2010/main" val="247191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35CF32DA-4DFA-4153-A3DC-79EF9AF8212A}" type="datetime10">
              <a:rPr lang="zh-CN" altLang="en-US" smtClean="0"/>
              <a:t>09:03</a:t>
            </a:fld>
            <a:endParaRPr lang="zh-CN" altLang="en-US"/>
          </a:p>
        </p:txBody>
      </p:sp>
      <p:sp>
        <p:nvSpPr>
          <p:cNvPr id="3"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endParaRPr lang="zh-CN" altLang="en-US"/>
          </a:p>
        </p:txBody>
      </p:sp>
      <p:sp>
        <p:nvSpPr>
          <p:cNvPr id="4"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81362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E35E0A1A-410E-405E-9570-16EB65DA80BE}" type="datetime10">
              <a:rPr lang="zh-CN" altLang="en-US" smtClean="0"/>
              <a:t>09:03</a:t>
            </a:fld>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687310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6EC5ADA4-51F7-4DE8-8936-9D37CC302C09}" type="datetime10">
              <a:rPr lang="zh-CN" altLang="en-US" smtClean="0"/>
              <a:t>09:03</a:t>
            </a:fld>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538522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9D2DE43F-1569-429D-B549-D86B48FE2197}" type="datetime10">
              <a:rPr lang="zh-CN" altLang="en-US" smtClean="0"/>
              <a:t>09:03</a:t>
            </a:fld>
            <a:endParaRPr lang="zh-CN" altLang="en-US"/>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948214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A8C945A5-F7DE-4F99-BB2C-EAED02C7CFE5}" type="datetime10">
              <a:rPr lang="zh-CN" altLang="en-US" smtClean="0"/>
              <a:t>09:03</a:t>
            </a:fld>
            <a:endParaRPr lang="zh-CN" altLang="en-US"/>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03494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0867" y="14520"/>
            <a:ext cx="2565366" cy="113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83894"/>
            <a:ext cx="9144000" cy="22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051720" y="2636912"/>
            <a:ext cx="5688631" cy="1569660"/>
          </a:xfrm>
          <a:prstGeom prst="rect">
            <a:avLst/>
          </a:prstGeom>
          <a:noFill/>
        </p:spPr>
        <p:txBody>
          <a:bodyPr wrap="square" rtlCol="0">
            <a:spAutoFit/>
          </a:bodyPr>
          <a:lstStyle/>
          <a:p>
            <a:r>
              <a:rPr lang="en-US" altLang="zh-CN" sz="9600" dirty="0">
                <a:latin typeface="Bradley Hand ITC" pitchFamily="66" charset="0"/>
                <a:ea typeface="Adobe 仿宋 Std R" pitchFamily="18" charset="-122"/>
                <a:cs typeface="Arial Unicode MS" pitchFamily="34" charset="-122"/>
              </a:rPr>
              <a:t>The End.</a:t>
            </a:r>
            <a:endParaRPr lang="zh-CN" altLang="en-US" sz="9600" dirty="0">
              <a:latin typeface="Bradley Hand ITC" pitchFamily="66" charset="0"/>
              <a:ea typeface="Adobe 仿宋 Std R" pitchFamily="18" charset="-122"/>
              <a:cs typeface="Arial Unicode MS" pitchFamily="34" charset="-122"/>
            </a:endParaRPr>
          </a:p>
        </p:txBody>
      </p:sp>
      <p:sp>
        <p:nvSpPr>
          <p:cNvPr id="18" name="矩形 17"/>
          <p:cNvSpPr/>
          <p:nvPr userDrawn="1"/>
        </p:nvSpPr>
        <p:spPr>
          <a:xfrm>
            <a:off x="395536" y="1052736"/>
            <a:ext cx="83529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8172400" y="6394471"/>
            <a:ext cx="973833" cy="46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9507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谢谢">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10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260648"/>
            <a:ext cx="87249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698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谢谢">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10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260648"/>
            <a:ext cx="87249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843808" y="3700264"/>
            <a:ext cx="3744416" cy="707886"/>
          </a:xfrm>
          <a:prstGeom prst="rect">
            <a:avLst/>
          </a:prstGeom>
          <a:noFill/>
        </p:spPr>
        <p:txBody>
          <a:bodyPr wrap="square" rtlCol="0">
            <a:spAutoFit/>
          </a:bodyPr>
          <a:lstStyle/>
          <a:p>
            <a:r>
              <a:rPr lang="en-US" altLang="zh-CN" sz="2000" b="1" dirty="0">
                <a:latin typeface="Adobe Jenson Pro Capt" pitchFamily="18" charset="0"/>
              </a:rPr>
              <a:t>Email: zlzheng@xmu.edu.cn</a:t>
            </a:r>
          </a:p>
          <a:p>
            <a:r>
              <a:rPr lang="en-US" altLang="zh-CN" sz="2000" b="1" dirty="0">
                <a:latin typeface="Adobe Jenson Pro Capt" pitchFamily="18" charset="0"/>
              </a:rPr>
              <a:t>              aronge@xmu.edu.cn</a:t>
            </a:r>
            <a:endParaRPr lang="zh-CN" altLang="en-US" sz="2000" b="1" dirty="0">
              <a:latin typeface="Adobe Jenson Pro Capt" pitchFamily="18" charset="0"/>
            </a:endParaRPr>
          </a:p>
        </p:txBody>
      </p:sp>
    </p:spTree>
    <p:extLst>
      <p:ext uri="{BB962C8B-B14F-4D97-AF65-F5344CB8AC3E}">
        <p14:creationId xmlns:p14="http://schemas.microsoft.com/office/powerpoint/2010/main" val="3981690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301625" y="1600200"/>
            <a:ext cx="4194175" cy="4498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194175" cy="4498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301625" y="6245225"/>
            <a:ext cx="2289175" cy="476250"/>
          </a:xfrm>
          <a:prstGeom prst="rect">
            <a:avLst/>
          </a:prstGeom>
        </p:spPr>
        <p:txBody>
          <a:bodyPr/>
          <a:lstStyle>
            <a:lvl1pPr>
              <a:defRPr>
                <a:ea typeface="宋体" pitchFamily="2" charset="-122"/>
              </a:defRPr>
            </a:lvl1pPr>
          </a:lstStyle>
          <a:p>
            <a:pPr>
              <a:defRPr/>
            </a:pPr>
            <a:fld id="{B3D20441-C6D1-4ECB-845D-E3AFE16BAD88}" type="datetime10">
              <a:rPr lang="zh-CN" altLang="en-US" smtClean="0"/>
              <a:t>09:03</a:t>
            </a:fld>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zh-CN" altLang="en-US" dirty="0"/>
          </a:p>
        </p:txBody>
      </p:sp>
      <p:sp>
        <p:nvSpPr>
          <p:cNvPr id="7" name="灯片编号占位符 6"/>
          <p:cNvSpPr>
            <a:spLocks noGrp="1"/>
          </p:cNvSpPr>
          <p:nvPr>
            <p:ph type="sldNum" sz="quarter" idx="12"/>
          </p:nvPr>
        </p:nvSpPr>
        <p:spPr>
          <a:xfrm>
            <a:off x="6553200" y="6245225"/>
            <a:ext cx="2289175" cy="476250"/>
          </a:xfrm>
        </p:spPr>
        <p:txBody>
          <a:bodyPr/>
          <a:lstStyle>
            <a:lvl1pPr>
              <a:defRPr/>
            </a:lvl1pPr>
          </a:lstStyle>
          <a:p>
            <a:pPr>
              <a:defRPr/>
            </a:pPr>
            <a:fld id="{5CC2B108-31DF-4FE0-8872-C4A8491C00B8}" type="slidenum">
              <a:rPr lang="en-US" altLang="zh-CN"/>
              <a:pPr>
                <a:defRPr/>
              </a:pPr>
              <a:t>‹#›</a:t>
            </a:fld>
            <a:endParaRPr lang="en-US" altLang="zh-CN"/>
          </a:p>
        </p:txBody>
      </p:sp>
    </p:spTree>
    <p:extLst>
      <p:ext uri="{BB962C8B-B14F-4D97-AF65-F5344CB8AC3E}">
        <p14:creationId xmlns:p14="http://schemas.microsoft.com/office/powerpoint/2010/main" val="1458590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908720"/>
            <a:ext cx="8229600" cy="1656183"/>
          </a:xfrm>
        </p:spPr>
        <p:txBody>
          <a:bodyPr/>
          <a:lstStyle>
            <a:lvl1pPr algn="ctr">
              <a:defRPr sz="3600" b="1">
                <a:solidFill>
                  <a:srgbClr val="006633"/>
                </a:solidFill>
                <a:latin typeface="Adobe Jenson Pro Capt" pitchFamily="18" charset="0"/>
                <a:ea typeface="楷体" pitchFamily="49" charset="-122"/>
              </a:defRPr>
            </a:lvl1pPr>
          </a:lstStyle>
          <a:p>
            <a:r>
              <a:rPr lang="zh-CN" altLang="en-US" dirty="0"/>
              <a:t>单击此处编辑母版标题样式</a:t>
            </a:r>
            <a:r>
              <a:rPr lang="en-US" altLang="zh-CN" dirty="0"/>
              <a:t/>
            </a:r>
            <a:br>
              <a:rPr lang="en-US" altLang="zh-CN" dirty="0"/>
            </a:br>
            <a:endParaRPr lang="zh-CN" altLang="en-US" dirty="0"/>
          </a:p>
        </p:txBody>
      </p:sp>
    </p:spTree>
    <p:extLst>
      <p:ext uri="{BB962C8B-B14F-4D97-AF65-F5344CB8AC3E}">
        <p14:creationId xmlns:p14="http://schemas.microsoft.com/office/powerpoint/2010/main" val="1293577568"/>
      </p:ext>
    </p:extLst>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332656"/>
            <a:ext cx="8229600" cy="846931"/>
          </a:xfrm>
        </p:spPr>
        <p:txBody>
          <a:bodyPr bIns="36000" anchor="b"/>
          <a:lstStyle>
            <a:lvl1pPr>
              <a:defRPr>
                <a:solidFill>
                  <a:srgbClr val="006600"/>
                </a:solidFill>
                <a:latin typeface="Adobe Jenson Pro Capt" pitchFamily="18" charset="0"/>
                <a:ea typeface="Adobe 黑体 Std R" pitchFamily="34" charset="-122"/>
              </a:defRPr>
            </a:lvl1pPr>
          </a:lstStyle>
          <a:p>
            <a:r>
              <a:rPr lang="zh-TW" altLang="en-US" dirty="0"/>
              <a:t>按一下此處編輯母版標題樣式</a:t>
            </a:r>
            <a:endParaRPr lang="zh-CN" altLang="en-US" dirty="0"/>
          </a:p>
        </p:txBody>
      </p:sp>
      <p:sp>
        <p:nvSpPr>
          <p:cNvPr id="3" name="内容占位符 2"/>
          <p:cNvSpPr>
            <a:spLocks noGrp="1"/>
          </p:cNvSpPr>
          <p:nvPr>
            <p:ph idx="1" hasCustomPrompt="1"/>
          </p:nvPr>
        </p:nvSpPr>
        <p:spPr>
          <a:xfrm>
            <a:off x="457200" y="1340768"/>
            <a:ext cx="8229600" cy="5184576"/>
          </a:xfrm>
        </p:spPr>
        <p:txBody>
          <a:bodyPr/>
          <a:lstStyle>
            <a:lvl1pPr marL="342900" indent="-342900">
              <a:spcBef>
                <a:spcPts val="800"/>
              </a:spcBef>
              <a:buClr>
                <a:schemeClr val="accent6">
                  <a:lumMod val="75000"/>
                </a:schemeClr>
              </a:buClr>
              <a:buFontTx/>
              <a:buBlip>
                <a:blip r:embed="rId2"/>
              </a:buBlip>
              <a:defRPr baseline="0">
                <a:latin typeface="Adobe Jenson Pro" pitchFamily="18" charset="0"/>
                <a:ea typeface="Adobe 楷体 Std R" pitchFamily="18" charset="-122"/>
              </a:defRPr>
            </a:lvl1pPr>
            <a:lvl2pPr marL="669925" indent="-325438">
              <a:spcBef>
                <a:spcPts val="800"/>
              </a:spcBef>
              <a:buFontTx/>
              <a:buBlip>
                <a:blip r:embed="rId2"/>
              </a:buBlip>
              <a:defRPr baseline="0">
                <a:latin typeface="Adobe Jenson Pro" pitchFamily="18" charset="0"/>
                <a:ea typeface="Adobe 楷体 Std R" pitchFamily="18" charset="-122"/>
              </a:defRPr>
            </a:lvl2pPr>
            <a:lvl3pPr marL="1022350" indent="-350838">
              <a:spcBef>
                <a:spcPts val="800"/>
              </a:spcBef>
              <a:buFontTx/>
              <a:buBlip>
                <a:blip r:embed="rId2"/>
              </a:buBlip>
              <a:defRPr baseline="0">
                <a:latin typeface="Adobe Jenson Pro" pitchFamily="18" charset="0"/>
                <a:ea typeface="Adobe 楷体 Std R" pitchFamily="18" charset="-122"/>
              </a:defRPr>
            </a:lvl3pPr>
            <a:lvl4pPr marL="1339850" indent="-315913">
              <a:spcBef>
                <a:spcPts val="800"/>
              </a:spcBef>
              <a:buFontTx/>
              <a:buBlip>
                <a:blip r:embed="rId2"/>
              </a:buBlip>
              <a:defRPr baseline="0">
                <a:latin typeface="Adobe Jenson Pro" pitchFamily="18" charset="0"/>
                <a:ea typeface="Adobe 楷体 Std R" pitchFamily="18" charset="-122"/>
              </a:defRPr>
            </a:lvl4pPr>
            <a:lvl5pPr marL="1681163" indent="-339725">
              <a:spcBef>
                <a:spcPts val="800"/>
              </a:spcBef>
              <a:buFontTx/>
              <a:buBlip>
                <a:blip r:embed="rId2"/>
              </a:buBlip>
              <a:defRPr baseline="0">
                <a:latin typeface="Adobe Jenson Pro" pitchFamily="18" charset="0"/>
                <a:ea typeface="Adobe 楷体 Std R" pitchFamily="18" charset="-122"/>
              </a:defRPr>
            </a:lvl5pPr>
          </a:lstStyle>
          <a:p>
            <a:pPr lvl="0"/>
            <a:r>
              <a:rPr lang="zh-TW" altLang="en-US" dirty="0"/>
              <a:t>按一下此處編輯母版文本樣式</a:t>
            </a:r>
            <a:endParaRPr lang="zh-CN" altLang="en-US" dirty="0"/>
          </a:p>
          <a:p>
            <a:pPr lvl="1"/>
            <a:r>
              <a:rPr lang="zh-CN" altLang="en-US" dirty="0"/>
              <a:t>第二級</a:t>
            </a:r>
          </a:p>
          <a:p>
            <a:pPr lvl="2"/>
            <a:r>
              <a:rPr lang="zh-CN" altLang="en-US" dirty="0"/>
              <a:t>第三級</a:t>
            </a:r>
          </a:p>
          <a:p>
            <a:pPr lvl="3"/>
            <a:r>
              <a:rPr lang="zh-CN" altLang="en-US" dirty="0"/>
              <a:t>第四級</a:t>
            </a:r>
          </a:p>
          <a:p>
            <a:pPr lvl="4"/>
            <a:r>
              <a:rPr lang="zh-CN" altLang="en-US" dirty="0"/>
              <a:t>第五級</a:t>
            </a:r>
          </a:p>
        </p:txBody>
      </p:sp>
      <p:sp>
        <p:nvSpPr>
          <p:cNvPr id="6" name="Rectangle 6"/>
          <p:cNvSpPr>
            <a:spLocks noGrp="1" noChangeArrowheads="1"/>
          </p:cNvSpPr>
          <p:nvPr>
            <p:ph type="sldNum" sz="quarter" idx="12"/>
          </p:nvPr>
        </p:nvSpPr>
        <p:spPr>
          <a:ln/>
        </p:spPr>
        <p:txBody>
          <a:bodyPr/>
          <a:lstStyle>
            <a:lvl1pPr>
              <a:defRPr>
                <a:solidFill>
                  <a:schemeClr val="tx1">
                    <a:lumMod val="50000"/>
                    <a:lumOff val="50000"/>
                  </a:schemeClr>
                </a:solidFill>
                <a:latin typeface="Adobe Jenson Pro Capt" pitchFamily="18"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631679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640" y="1340767"/>
            <a:ext cx="6408712" cy="5046860"/>
          </a:xfrm>
          <a:prstGeom prst="rect">
            <a:avLst/>
          </a:prstGeom>
        </p:spPr>
      </p:pic>
      <p:sp>
        <p:nvSpPr>
          <p:cNvPr id="6" name="TextBox 5"/>
          <p:cNvSpPr txBox="1"/>
          <p:nvPr userDrawn="1"/>
        </p:nvSpPr>
        <p:spPr>
          <a:xfrm>
            <a:off x="467544" y="404664"/>
            <a:ext cx="8280920" cy="738664"/>
          </a:xfrm>
          <a:prstGeom prst="rect">
            <a:avLst/>
          </a:prstGeom>
          <a:noFill/>
        </p:spPr>
        <p:txBody>
          <a:bodyPr wrap="square" rtlCol="0">
            <a:spAutoFit/>
          </a:bodyPr>
          <a:lstStyle/>
          <a:p>
            <a:r>
              <a:rPr lang="en-US" altLang="zh-CN" sz="4200" dirty="0">
                <a:solidFill>
                  <a:srgbClr val="006600"/>
                </a:solidFill>
                <a:latin typeface="Adobe Jenson Pro Capt" pitchFamily="18" charset="0"/>
              </a:rPr>
              <a:t>Any Questions</a:t>
            </a:r>
            <a:r>
              <a:rPr lang="zh-CN" altLang="en-US" sz="4200" dirty="0">
                <a:solidFill>
                  <a:schemeClr val="accent2">
                    <a:lumMod val="75000"/>
                  </a:schemeClr>
                </a:solidFill>
                <a:latin typeface="GungsuhChe" pitchFamily="49" charset="-127"/>
                <a:ea typeface="GungsuhChe" pitchFamily="49" charset="-127"/>
                <a:cs typeface="Ebrima" pitchFamily="2" charset="0"/>
              </a:rPr>
              <a:t>？</a:t>
            </a:r>
            <a:endParaRPr lang="zh-CN" altLang="en-US" sz="4200" dirty="0">
              <a:solidFill>
                <a:schemeClr val="accent2">
                  <a:lumMod val="75000"/>
                </a:schemeClr>
              </a:solidFill>
            </a:endParaRPr>
          </a:p>
        </p:txBody>
      </p:sp>
    </p:spTree>
    <p:extLst>
      <p:ext uri="{BB962C8B-B14F-4D97-AF65-F5344CB8AC3E}">
        <p14:creationId xmlns:p14="http://schemas.microsoft.com/office/powerpoint/2010/main" val="410863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83568" y="2492896"/>
            <a:ext cx="7772400" cy="1362075"/>
          </a:xfrm>
        </p:spPr>
        <p:txBody>
          <a:bodyPr/>
          <a:lstStyle>
            <a:lvl1pPr algn="l">
              <a:defRPr sz="4000" b="0" cap="all" baseline="0">
                <a:solidFill>
                  <a:srgbClr val="002060"/>
                </a:solidFill>
                <a:latin typeface="Adobe Jenson Pro" pitchFamily="18" charset="0"/>
              </a:defRPr>
            </a:lvl1pPr>
          </a:lstStyle>
          <a:p>
            <a:r>
              <a:rPr lang="zh-CN" altLang="en-US" dirty="0"/>
              <a:t>    单击此处编辑母版标题样式</a:t>
            </a:r>
          </a:p>
        </p:txBody>
      </p:sp>
      <p:sp>
        <p:nvSpPr>
          <p:cNvPr id="3" name="文本占位符 2"/>
          <p:cNvSpPr>
            <a:spLocks noGrp="1"/>
          </p:cNvSpPr>
          <p:nvPr>
            <p:ph type="body" idx="1"/>
          </p:nvPr>
        </p:nvSpPr>
        <p:spPr>
          <a:xfrm>
            <a:off x="683568" y="4077072"/>
            <a:ext cx="7772400" cy="1500187"/>
          </a:xfrm>
        </p:spPr>
        <p:txBody>
          <a:bodyPr anchor="t"/>
          <a:lstStyle>
            <a:lvl1pPr marL="0" indent="0">
              <a:buNone/>
              <a:defRPr sz="3600" b="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04282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9E103A1C-74A8-4811-9068-D8B75F65344A}" type="datetime10">
              <a:rPr lang="zh-CN" altLang="en-US" smtClean="0"/>
              <a:t>09:03</a:t>
            </a:fld>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75612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9CA63AAE-4142-4909-85C9-A8E28B525D6A}" type="datetime10">
              <a:rPr lang="zh-CN" altLang="en-US" smtClean="0"/>
              <a:t>09:03</a:t>
            </a:fld>
            <a:endParaRPr lang="zh-CN" altLang="en-US"/>
          </a:p>
        </p:txBody>
      </p:sp>
      <p:sp>
        <p:nvSpPr>
          <p:cNvPr id="8"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endParaRPr lang="zh-CN" altLang="en-US"/>
          </a:p>
        </p:txBody>
      </p:sp>
      <p:sp>
        <p:nvSpPr>
          <p:cNvPr id="9"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9324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3A6C7C6A-F56C-482B-9B9D-19BE915E1A15}" type="datetime10">
              <a:rPr lang="zh-CN" altLang="en-US" smtClean="0"/>
              <a:t>09:03</a:t>
            </a:fld>
            <a:endParaRPr lang="zh-CN" altLang="en-US"/>
          </a:p>
        </p:txBody>
      </p:sp>
      <p:sp>
        <p:nvSpPr>
          <p:cNvPr id="4"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endParaRPr lang="zh-CN" altLang="en-US"/>
          </a:p>
        </p:txBody>
      </p:sp>
      <p:sp>
        <p:nvSpPr>
          <p:cNvPr id="5"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82474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1052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55486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846931"/>
          </a:xfrm>
          <a:prstGeom prst="rect">
            <a:avLst/>
          </a:prstGeom>
          <a:noFill/>
          <a:ln w="9525">
            <a:noFill/>
            <a:miter lim="800000"/>
            <a:headEnd/>
            <a:tailEnd/>
          </a:ln>
        </p:spPr>
        <p:txBody>
          <a:bodyPr vert="horz" wrap="square" lIns="91440" tIns="45720" rIns="91440" bIns="36000" numCol="1" anchor="b" anchorCtr="0" compatLnSpc="1">
            <a:prstTxWarp prst="textNoShape">
              <a:avLst/>
            </a:prstTxWarp>
          </a:bodyPr>
          <a:lstStyle/>
          <a:p>
            <a:pPr lvl="0"/>
            <a:r>
              <a:rPr lang="zh-TW" altLang="en-US" dirty="0"/>
              <a:t>按一下此處編輯母版標題樣式</a:t>
            </a:r>
            <a:endParaRPr lang="zh-CN" altLang="en-US" dirty="0"/>
          </a:p>
        </p:txBody>
      </p:sp>
      <p:sp>
        <p:nvSpPr>
          <p:cNvPr id="15363" name="Rectangle 3"/>
          <p:cNvSpPr>
            <a:spLocks noGrp="1" noChangeArrowheads="1"/>
          </p:cNvSpPr>
          <p:nvPr>
            <p:ph type="body" idx="1"/>
          </p:nvPr>
        </p:nvSpPr>
        <p:spPr bwMode="auto">
          <a:xfrm>
            <a:off x="457200" y="1340768"/>
            <a:ext cx="82296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按一下此處編輯母版文本樣式</a:t>
            </a:r>
            <a:endParaRPr lang="zh-CN" altLang="en-US" dirty="0"/>
          </a:p>
          <a:p>
            <a:pPr lvl="1"/>
            <a:r>
              <a:rPr lang="zh-CN" altLang="en-US" dirty="0"/>
              <a:t>第二級</a:t>
            </a:r>
          </a:p>
          <a:p>
            <a:pPr lvl="2"/>
            <a:r>
              <a:rPr lang="zh-CN" altLang="en-US" dirty="0"/>
              <a:t>第三級</a:t>
            </a:r>
          </a:p>
          <a:p>
            <a:pPr lvl="3"/>
            <a:r>
              <a:rPr lang="zh-CN" altLang="en-US" dirty="0"/>
              <a:t>第四級</a:t>
            </a:r>
          </a:p>
          <a:p>
            <a:pPr lvl="4"/>
            <a:r>
              <a:rPr lang="zh-CN" altLang="en-US" dirty="0"/>
              <a:t>第五級</a:t>
            </a:r>
          </a:p>
        </p:txBody>
      </p:sp>
      <p:sp>
        <p:nvSpPr>
          <p:cNvPr id="26630" name="Rectangle 6"/>
          <p:cNvSpPr>
            <a:spLocks noGrp="1" noChangeArrowheads="1"/>
          </p:cNvSpPr>
          <p:nvPr>
            <p:ph type="sldNum" sz="quarter" idx="4"/>
          </p:nvPr>
        </p:nvSpPr>
        <p:spPr bwMode="auto">
          <a:xfrm>
            <a:off x="6588224" y="6525344"/>
            <a:ext cx="2133600"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2A0015"/>
                </a:solidFill>
                <a:latin typeface="Adobe Jenson Pro Capt" pitchFamily="18" charset="0"/>
                <a:ea typeface="+mn-ea"/>
              </a:defRPr>
            </a:lvl1pPr>
          </a:lstStyle>
          <a:p>
            <a:fld id="{0C913308-F349-4B6D-A68A-DD1791B4A57B}" type="slidenum">
              <a:rPr lang="zh-CN" altLang="en-US" smtClean="0"/>
              <a:pPr/>
              <a:t>‹#›</a:t>
            </a:fld>
            <a:endParaRPr lang="zh-CN" altLang="en-US" dirty="0"/>
          </a:p>
        </p:txBody>
      </p:sp>
      <p:cxnSp>
        <p:nvCxnSpPr>
          <p:cNvPr id="7" name="直接连接符 6"/>
          <p:cNvCxnSpPr/>
          <p:nvPr userDrawn="1"/>
        </p:nvCxnSpPr>
        <p:spPr>
          <a:xfrm>
            <a:off x="0" y="6525344"/>
            <a:ext cx="9144000" cy="0"/>
          </a:xfrm>
          <a:prstGeom prst="line">
            <a:avLst/>
          </a:prstGeom>
          <a:ln w="12700">
            <a:solidFill>
              <a:schemeClr val="accent6">
                <a:lumMod val="75000"/>
              </a:schemeClr>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467544" y="1196752"/>
            <a:ext cx="8208912"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9" name="Rectangle 6"/>
          <p:cNvSpPr txBox="1">
            <a:spLocks noChangeArrowheads="1"/>
          </p:cNvSpPr>
          <p:nvPr userDrawn="1"/>
        </p:nvSpPr>
        <p:spPr bwMode="auto">
          <a:xfrm>
            <a:off x="2555776" y="6569968"/>
            <a:ext cx="4248472"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marL="0" algn="r" defTabSz="914400" rtl="0" eaLnBrk="1" fontAlgn="auto" latinLnBrk="0" hangingPunct="1">
              <a:spcBef>
                <a:spcPts val="0"/>
              </a:spcBef>
              <a:spcAft>
                <a:spcPts val="0"/>
              </a:spcAft>
              <a:defRPr sz="1200" kern="1200">
                <a:solidFill>
                  <a:srgbClr val="2A0015"/>
                </a:solidFill>
                <a:latin typeface="Adobe Jenson Pro Capt"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latin typeface="Adobe Jenson Pro Capt" pitchFamily="18" charset="0"/>
                <a:ea typeface="Adobe 黑体 Std R" pitchFamily="34" charset="-122"/>
              </a:rPr>
              <a:t>Copyright © 2016 Zheng, </a:t>
            </a:r>
            <a:r>
              <a:rPr lang="en-US" altLang="zh-CN" dirty="0" err="1">
                <a:latin typeface="Adobe Jenson Pro Capt" pitchFamily="18" charset="0"/>
                <a:ea typeface="Adobe 黑体 Std R" pitchFamily="34" charset="-122"/>
              </a:rPr>
              <a:t>Zhenlong</a:t>
            </a:r>
            <a:r>
              <a:rPr lang="en-US" altLang="zh-CN" dirty="0">
                <a:latin typeface="Adobe Jenson Pro Capt" pitchFamily="18" charset="0"/>
                <a:ea typeface="Adobe 黑体 Std R" pitchFamily="34" charset="-122"/>
              </a:rPr>
              <a:t> &amp; Chen, </a:t>
            </a:r>
            <a:r>
              <a:rPr lang="en-US" altLang="zh-CN" dirty="0" err="1">
                <a:latin typeface="Adobe Jenson Pro Capt" pitchFamily="18" charset="0"/>
                <a:ea typeface="Adobe 黑体 Std R" pitchFamily="34" charset="-122"/>
              </a:rPr>
              <a:t>Rong</a:t>
            </a:r>
            <a:r>
              <a:rPr lang="zh-CN" altLang="en-US" dirty="0">
                <a:latin typeface="Adobe Jenson Pro Capt" pitchFamily="18" charset="0"/>
                <a:ea typeface="Adobe 黑体 Std R" pitchFamily="34" charset="-122"/>
              </a:rPr>
              <a:t>，</a:t>
            </a:r>
            <a:r>
              <a:rPr lang="en-US" altLang="zh-CN" dirty="0" err="1">
                <a:latin typeface="Adobe Jenson Pro Capt" pitchFamily="18" charset="0"/>
                <a:ea typeface="Adobe 黑体 Std R" pitchFamily="34" charset="-122"/>
              </a:rPr>
              <a:t>XMU</a:t>
            </a:r>
            <a:endParaRPr lang="en-US" altLang="zh-CN" dirty="0">
              <a:latin typeface="Adobe Jenson Pro Capt" pitchFamily="18" charset="0"/>
              <a:ea typeface="Adobe 黑体 Std R" pitchFamily="34" charset="-122"/>
            </a:endParaRPr>
          </a:p>
        </p:txBody>
      </p:sp>
    </p:spTree>
    <p:extLst>
      <p:ext uri="{BB962C8B-B14F-4D97-AF65-F5344CB8AC3E}">
        <p14:creationId xmlns:p14="http://schemas.microsoft.com/office/powerpoint/2010/main" val="93154036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hdr="0" ftr="0" dt="0"/>
  <p:txStyles>
    <p:titleStyle>
      <a:lvl1pPr algn="l" rtl="0" eaLnBrk="0" fontAlgn="base" hangingPunct="0">
        <a:spcBef>
          <a:spcPct val="0"/>
        </a:spcBef>
        <a:spcAft>
          <a:spcPct val="0"/>
        </a:spcAft>
        <a:defRPr sz="4200" b="0">
          <a:solidFill>
            <a:srgbClr val="006600"/>
          </a:solidFill>
          <a:latin typeface="Adobe Jenson Pro Capt" pitchFamily="18" charset="0"/>
          <a:ea typeface="Adobe 黑体 Std R" pitchFamily="34" charset="-122"/>
          <a:cs typeface="+mj-cs"/>
        </a:defRPr>
      </a:lvl1pPr>
      <a:lvl2pPr algn="l" rtl="0" eaLnBrk="0" fontAlgn="base" hangingPunct="0">
        <a:spcBef>
          <a:spcPct val="0"/>
        </a:spcBef>
        <a:spcAft>
          <a:spcPct val="0"/>
        </a:spcAft>
        <a:defRPr sz="4200">
          <a:solidFill>
            <a:schemeClr val="tx2"/>
          </a:solidFill>
          <a:latin typeface="Garamond" pitchFamily="18" charset="0"/>
          <a:ea typeface="宋体" charset="-122"/>
        </a:defRPr>
      </a:lvl2pPr>
      <a:lvl3pPr algn="l" rtl="0" eaLnBrk="0" fontAlgn="base" hangingPunct="0">
        <a:spcBef>
          <a:spcPct val="0"/>
        </a:spcBef>
        <a:spcAft>
          <a:spcPct val="0"/>
        </a:spcAft>
        <a:defRPr sz="4200">
          <a:solidFill>
            <a:schemeClr val="tx2"/>
          </a:solidFill>
          <a:latin typeface="Garamond" pitchFamily="18" charset="0"/>
          <a:ea typeface="宋体" charset="-122"/>
        </a:defRPr>
      </a:lvl3pPr>
      <a:lvl4pPr algn="l" rtl="0" eaLnBrk="0" fontAlgn="base" hangingPunct="0">
        <a:spcBef>
          <a:spcPct val="0"/>
        </a:spcBef>
        <a:spcAft>
          <a:spcPct val="0"/>
        </a:spcAft>
        <a:defRPr sz="4200">
          <a:solidFill>
            <a:schemeClr val="tx2"/>
          </a:solidFill>
          <a:latin typeface="Garamond" pitchFamily="18" charset="0"/>
          <a:ea typeface="宋体" charset="-122"/>
        </a:defRPr>
      </a:lvl4pPr>
      <a:lvl5pPr algn="l" rtl="0" eaLnBrk="0" fontAlgn="base" hangingPunct="0">
        <a:spcBef>
          <a:spcPct val="0"/>
        </a:spcBef>
        <a:spcAft>
          <a:spcPct val="0"/>
        </a:spcAft>
        <a:defRPr sz="4200">
          <a:solidFill>
            <a:schemeClr val="tx2"/>
          </a:solidFill>
          <a:latin typeface="Garamond" pitchFamily="18" charset="0"/>
          <a:ea typeface="宋体" charset="-122"/>
        </a:defRPr>
      </a:lvl5pPr>
      <a:lvl6pPr marL="457200" algn="l" rtl="0" fontAlgn="base">
        <a:spcBef>
          <a:spcPct val="0"/>
        </a:spcBef>
        <a:spcAft>
          <a:spcPct val="0"/>
        </a:spcAft>
        <a:defRPr sz="4200">
          <a:solidFill>
            <a:schemeClr val="tx2"/>
          </a:solidFill>
          <a:latin typeface="Garamond" pitchFamily="18" charset="0"/>
          <a:ea typeface="宋体" charset="-122"/>
        </a:defRPr>
      </a:lvl6pPr>
      <a:lvl7pPr marL="914400" algn="l" rtl="0" fontAlgn="base">
        <a:spcBef>
          <a:spcPct val="0"/>
        </a:spcBef>
        <a:spcAft>
          <a:spcPct val="0"/>
        </a:spcAft>
        <a:defRPr sz="4200">
          <a:solidFill>
            <a:schemeClr val="tx2"/>
          </a:solidFill>
          <a:latin typeface="Garamond" pitchFamily="18" charset="0"/>
          <a:ea typeface="宋体" charset="-122"/>
        </a:defRPr>
      </a:lvl7pPr>
      <a:lvl8pPr marL="1371600" algn="l" rtl="0" fontAlgn="base">
        <a:spcBef>
          <a:spcPct val="0"/>
        </a:spcBef>
        <a:spcAft>
          <a:spcPct val="0"/>
        </a:spcAft>
        <a:defRPr sz="4200">
          <a:solidFill>
            <a:schemeClr val="tx2"/>
          </a:solidFill>
          <a:latin typeface="Garamond" pitchFamily="18" charset="0"/>
          <a:ea typeface="宋体" charset="-122"/>
        </a:defRPr>
      </a:lvl8pPr>
      <a:lvl9pPr marL="1828800" algn="l" rtl="0" fontAlgn="base">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0" fontAlgn="base" hangingPunct="0">
        <a:lnSpc>
          <a:spcPct val="100000"/>
        </a:lnSpc>
        <a:spcBef>
          <a:spcPts val="1200"/>
        </a:spcBef>
        <a:spcAft>
          <a:spcPct val="0"/>
        </a:spcAft>
        <a:buClr>
          <a:schemeClr val="accent6">
            <a:lumMod val="75000"/>
          </a:schemeClr>
        </a:buClr>
        <a:buSzPct val="65000"/>
        <a:buFontTx/>
        <a:buBlip>
          <a:blip r:embed="rId21"/>
        </a:buBlip>
        <a:defRPr sz="3000" b="0" baseline="0">
          <a:solidFill>
            <a:schemeClr val="tx1">
              <a:lumMod val="85000"/>
              <a:lumOff val="15000"/>
            </a:schemeClr>
          </a:solidFill>
          <a:latin typeface="Adobe Jenson Pro" pitchFamily="18" charset="0"/>
          <a:ea typeface="Adobe 楷体 Std R" pitchFamily="18" charset="-122"/>
          <a:cs typeface="+mn-cs"/>
        </a:defRPr>
      </a:lvl1pPr>
      <a:lvl2pPr marL="669925" indent="-325438" algn="l" rtl="0" eaLnBrk="0" fontAlgn="base" hangingPunct="0">
        <a:lnSpc>
          <a:spcPct val="100000"/>
        </a:lnSpc>
        <a:spcBef>
          <a:spcPts val="1200"/>
        </a:spcBef>
        <a:spcAft>
          <a:spcPct val="0"/>
        </a:spcAft>
        <a:buClr>
          <a:srgbClr val="000066"/>
        </a:buClr>
        <a:buSzPct val="60000"/>
        <a:buFontTx/>
        <a:buBlip>
          <a:blip r:embed="rId21"/>
        </a:buBlip>
        <a:defRPr sz="2600" b="0" baseline="0">
          <a:solidFill>
            <a:schemeClr val="tx1">
              <a:lumMod val="85000"/>
              <a:lumOff val="15000"/>
            </a:schemeClr>
          </a:solidFill>
          <a:latin typeface="Adobe Jenson Pro" pitchFamily="18" charset="0"/>
          <a:ea typeface="Adobe 楷体 Std R" pitchFamily="18" charset="-122"/>
        </a:defRPr>
      </a:lvl2pPr>
      <a:lvl3pPr marL="1022350" indent="-350838" algn="l" rtl="0" eaLnBrk="0" fontAlgn="base" hangingPunct="0">
        <a:lnSpc>
          <a:spcPct val="100000"/>
        </a:lnSpc>
        <a:spcBef>
          <a:spcPts val="1200"/>
        </a:spcBef>
        <a:spcAft>
          <a:spcPct val="0"/>
        </a:spcAft>
        <a:buClr>
          <a:schemeClr val="accent6">
            <a:lumMod val="75000"/>
          </a:schemeClr>
        </a:buClr>
        <a:buSzPct val="65000"/>
        <a:buFontTx/>
        <a:buBlip>
          <a:blip r:embed="rId21"/>
        </a:buBlip>
        <a:defRPr sz="2200" b="0" baseline="0">
          <a:solidFill>
            <a:schemeClr val="tx1">
              <a:lumMod val="85000"/>
              <a:lumOff val="15000"/>
            </a:schemeClr>
          </a:solidFill>
          <a:latin typeface="Adobe Jenson Pro" pitchFamily="18" charset="0"/>
          <a:ea typeface="Adobe 楷体 Std R" pitchFamily="18" charset="-122"/>
        </a:defRPr>
      </a:lvl3pPr>
      <a:lvl4pPr marL="1339850" indent="-315913" algn="l" rtl="0" eaLnBrk="0" fontAlgn="base" hangingPunct="0">
        <a:lnSpc>
          <a:spcPct val="100000"/>
        </a:lnSpc>
        <a:spcBef>
          <a:spcPts val="1200"/>
        </a:spcBef>
        <a:spcAft>
          <a:spcPct val="0"/>
        </a:spcAft>
        <a:buClr>
          <a:srgbClr val="000066"/>
        </a:buClr>
        <a:buSzPct val="70000"/>
        <a:buFontTx/>
        <a:buBlip>
          <a:blip r:embed="rId21"/>
        </a:buBlip>
        <a:defRPr sz="2000" b="0" baseline="0">
          <a:solidFill>
            <a:schemeClr val="tx1">
              <a:lumMod val="85000"/>
              <a:lumOff val="15000"/>
            </a:schemeClr>
          </a:solidFill>
          <a:latin typeface="Adobe Jenson Pro" pitchFamily="18" charset="0"/>
          <a:ea typeface="Adobe 楷体 Std R" pitchFamily="18" charset="-122"/>
        </a:defRPr>
      </a:lvl4pPr>
      <a:lvl5pPr marL="1681163" indent="-339725" algn="l" rtl="0" eaLnBrk="0" fontAlgn="base" hangingPunct="0">
        <a:lnSpc>
          <a:spcPct val="100000"/>
        </a:lnSpc>
        <a:spcBef>
          <a:spcPts val="1200"/>
        </a:spcBef>
        <a:spcAft>
          <a:spcPct val="0"/>
        </a:spcAft>
        <a:buClr>
          <a:schemeClr val="accent6">
            <a:lumMod val="75000"/>
          </a:schemeClr>
        </a:buClr>
        <a:buSzPct val="75000"/>
        <a:buFontTx/>
        <a:buBlip>
          <a:blip r:embed="rId21"/>
        </a:buBlip>
        <a:defRPr sz="2000" b="0" baseline="0">
          <a:solidFill>
            <a:schemeClr val="tx1">
              <a:lumMod val="85000"/>
              <a:lumOff val="15000"/>
            </a:schemeClr>
          </a:solidFill>
          <a:latin typeface="Adobe Jenson Pro" pitchFamily="18" charset="0"/>
          <a:ea typeface="Adobe 楷体 Std R" pitchFamily="18" charset="-122"/>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9.bin"/><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3.bin"/><Relationship Id="rId14" Type="http://schemas.openxmlformats.org/officeDocument/2006/relationships/image" Target="../media/image27.wmf"/></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17.bin"/><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20.bin"/><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6.wmf"/><Relationship Id="rId5" Type="http://schemas.openxmlformats.org/officeDocument/2006/relationships/oleObject" Target="../embeddings/oleObject24.bin"/><Relationship Id="rId4"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7.w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9.wmf"/><Relationship Id="rId5" Type="http://schemas.openxmlformats.org/officeDocument/2006/relationships/oleObject" Target="../embeddings/oleObject27.bin"/><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1.bin"/><Relationship Id="rId14" Type="http://schemas.openxmlformats.org/officeDocument/2006/relationships/image" Target="../media/image45.wmf"/></Relationships>
</file>

<file path=ppt/slides/_rels/slide2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7.wmf"/><Relationship Id="rId5" Type="http://schemas.openxmlformats.org/officeDocument/2006/relationships/oleObject" Target="../embeddings/oleObject35.bin"/><Relationship Id="rId4" Type="http://schemas.openxmlformats.org/officeDocument/2006/relationships/image" Target="../media/image4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media/image49.w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2.wmf"/><Relationship Id="rId5" Type="http://schemas.openxmlformats.org/officeDocument/2006/relationships/oleObject" Target="../embeddings/oleObject40.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9.wmf"/><Relationship Id="rId18" Type="http://schemas.openxmlformats.org/officeDocument/2006/relationships/oleObject" Target="../embeddings/oleObject50.bin"/><Relationship Id="rId3" Type="http://schemas.openxmlformats.org/officeDocument/2006/relationships/notesSlide" Target="../notesSlides/notesSlide5.xml"/><Relationship Id="rId21" Type="http://schemas.openxmlformats.org/officeDocument/2006/relationships/image" Target="../media/image63.wmf"/><Relationship Id="rId7" Type="http://schemas.openxmlformats.org/officeDocument/2006/relationships/image" Target="../media/image56.wmf"/><Relationship Id="rId12" Type="http://schemas.openxmlformats.org/officeDocument/2006/relationships/oleObject" Target="../embeddings/oleObject47.bin"/><Relationship Id="rId17" Type="http://schemas.openxmlformats.org/officeDocument/2006/relationships/image" Target="../media/image61.wmf"/><Relationship Id="rId2" Type="http://schemas.openxmlformats.org/officeDocument/2006/relationships/slideLayout" Target="../slideLayouts/slideLayout2.xml"/><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vmlDrawing" Target="../drawings/vmlDrawing15.vml"/><Relationship Id="rId6" Type="http://schemas.openxmlformats.org/officeDocument/2006/relationships/oleObject" Target="../embeddings/oleObject44.bin"/><Relationship Id="rId11" Type="http://schemas.openxmlformats.org/officeDocument/2006/relationships/image" Target="../media/image58.wmf"/><Relationship Id="rId5" Type="http://schemas.openxmlformats.org/officeDocument/2006/relationships/image" Target="../media/image55.wmf"/><Relationship Id="rId15" Type="http://schemas.openxmlformats.org/officeDocument/2006/relationships/image" Target="../media/image60.wmf"/><Relationship Id="rId10" Type="http://schemas.openxmlformats.org/officeDocument/2006/relationships/oleObject" Target="../embeddings/oleObject46.bin"/><Relationship Id="rId19" Type="http://schemas.openxmlformats.org/officeDocument/2006/relationships/image" Target="../media/image62.wmf"/><Relationship Id="rId4" Type="http://schemas.openxmlformats.org/officeDocument/2006/relationships/oleObject" Target="../embeddings/oleObject43.bin"/><Relationship Id="rId9" Type="http://schemas.openxmlformats.org/officeDocument/2006/relationships/image" Target="../media/image57.wmf"/><Relationship Id="rId14" Type="http://schemas.openxmlformats.org/officeDocument/2006/relationships/oleObject" Target="../embeddings/oleObject48.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5.wmf"/><Relationship Id="rId5" Type="http://schemas.openxmlformats.org/officeDocument/2006/relationships/oleObject" Target="../embeddings/oleObject53.bin"/><Relationship Id="rId4" Type="http://schemas.openxmlformats.org/officeDocument/2006/relationships/image" Target="../media/image6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8.wmf"/><Relationship Id="rId5" Type="http://schemas.openxmlformats.org/officeDocument/2006/relationships/oleObject" Target="../embeddings/oleObject56.bin"/><Relationship Id="rId4" Type="http://schemas.openxmlformats.org/officeDocument/2006/relationships/image" Target="../media/image6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9.wmf"/></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70.wmf"/><Relationship Id="rId4" Type="http://schemas.openxmlformats.org/officeDocument/2006/relationships/oleObject" Target="../embeddings/oleObject58.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1.wmf"/></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3.wmf"/></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6.wmf"/><Relationship Id="rId5" Type="http://schemas.openxmlformats.org/officeDocument/2006/relationships/oleObject" Target="../embeddings/oleObject62.bin"/><Relationship Id="rId4" Type="http://schemas.openxmlformats.org/officeDocument/2006/relationships/image" Target="../media/image75.wmf"/></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8.wmf"/><Relationship Id="rId5" Type="http://schemas.openxmlformats.org/officeDocument/2006/relationships/oleObject" Target="../embeddings/oleObject64.bin"/><Relationship Id="rId4" Type="http://schemas.openxmlformats.org/officeDocument/2006/relationships/image" Target="../media/image77.wmf"/></Relationships>
</file>

<file path=ppt/slides/_rels/slide41.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0.wmf"/><Relationship Id="rId5" Type="http://schemas.openxmlformats.org/officeDocument/2006/relationships/oleObject" Target="../embeddings/oleObject66.bin"/><Relationship Id="rId4" Type="http://schemas.openxmlformats.org/officeDocument/2006/relationships/image" Target="../media/image79.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3.wmf"/><Relationship Id="rId5" Type="http://schemas.openxmlformats.org/officeDocument/2006/relationships/oleObject" Target="../embeddings/oleObject69.bin"/><Relationship Id="rId4" Type="http://schemas.openxmlformats.org/officeDocument/2006/relationships/image" Target="../media/image8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5.wmf"/><Relationship Id="rId5" Type="http://schemas.openxmlformats.org/officeDocument/2006/relationships/oleObject" Target="../embeddings/oleObject71.bin"/><Relationship Id="rId4" Type="http://schemas.openxmlformats.org/officeDocument/2006/relationships/image" Target="../media/image8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88.wmf"/><Relationship Id="rId5" Type="http://schemas.openxmlformats.org/officeDocument/2006/relationships/oleObject" Target="../embeddings/oleObject73.bin"/><Relationship Id="rId4" Type="http://schemas.openxmlformats.org/officeDocument/2006/relationships/image" Target="../media/image87.wmf"/></Relationships>
</file>

<file path=ppt/slides/_rels/slide4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92.wmf"/><Relationship Id="rId5" Type="http://schemas.openxmlformats.org/officeDocument/2006/relationships/oleObject" Target="../embeddings/oleObject76.bin"/><Relationship Id="rId4" Type="http://schemas.openxmlformats.org/officeDocument/2006/relationships/image" Target="../media/image91.wmf"/></Relationships>
</file>

<file path=ppt/slides/_rels/slide51.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94.wmf"/><Relationship Id="rId5" Type="http://schemas.openxmlformats.org/officeDocument/2006/relationships/oleObject" Target="../embeddings/oleObject78.bin"/><Relationship Id="rId4" Type="http://schemas.openxmlformats.org/officeDocument/2006/relationships/image" Target="../media/image9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96.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98.wmf"/><Relationship Id="rId5" Type="http://schemas.openxmlformats.org/officeDocument/2006/relationships/oleObject" Target="../embeddings/oleObject82.bin"/><Relationship Id="rId4" Type="http://schemas.openxmlformats.org/officeDocument/2006/relationships/image" Target="../media/image97.wmf"/></Relationships>
</file>

<file path=ppt/slides/_rels/slide54.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00.wmf"/><Relationship Id="rId5" Type="http://schemas.openxmlformats.org/officeDocument/2006/relationships/oleObject" Target="../embeddings/oleObject84.bin"/><Relationship Id="rId4" Type="http://schemas.openxmlformats.org/officeDocument/2006/relationships/image" Target="../media/image99.wmf"/></Relationships>
</file>

<file path=ppt/slides/_rels/slide55.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03.wmf"/><Relationship Id="rId5" Type="http://schemas.openxmlformats.org/officeDocument/2006/relationships/oleObject" Target="../embeddings/oleObject87.bin"/><Relationship Id="rId4" Type="http://schemas.openxmlformats.org/officeDocument/2006/relationships/image" Target="../media/image102.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05.wmf"/></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06.wmf"/><Relationship Id="rId4" Type="http://schemas.openxmlformats.org/officeDocument/2006/relationships/oleObject" Target="../embeddings/oleObject90.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107.wmf"/><Relationship Id="rId4" Type="http://schemas.openxmlformats.org/officeDocument/2006/relationships/oleObject" Target="../embeddings/oleObject9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110.wmf"/><Relationship Id="rId4" Type="http://schemas.openxmlformats.org/officeDocument/2006/relationships/oleObject" Target="../embeddings/oleObject92.bin"/></Relationships>
</file>

<file path=ppt/slides/_rels/slide6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12.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13.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4.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1.wmf"/><Relationship Id="rId4" Type="http://schemas.openxmlformats.org/officeDocument/2006/relationships/oleObject" Target="../embeddings/oleObject5.bin"/><Relationship Id="rId9" Type="http://schemas.openxmlformats.org/officeDocument/2006/relationships/image" Target="../media/image13.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24744"/>
            <a:ext cx="8229600" cy="1584176"/>
          </a:xfrm>
        </p:spPr>
        <p:txBody>
          <a:bodyPr/>
          <a:lstStyle/>
          <a:p>
            <a:pPr>
              <a:lnSpc>
                <a:spcPct val="150000"/>
              </a:lnSpc>
            </a:pPr>
            <a:r>
              <a:rPr lang="en-US" altLang="zh-CN" dirty="0"/>
              <a:t>	</a:t>
            </a:r>
            <a:br>
              <a:rPr lang="en-US" altLang="zh-CN" dirty="0"/>
            </a:br>
            <a:r>
              <a:rPr lang="zh-CN" altLang="en-US" dirty="0"/>
              <a:t>金融工程</a:t>
            </a:r>
            <a:r>
              <a:rPr lang="en-US" altLang="zh-CN" dirty="0"/>
              <a:t/>
            </a:r>
            <a:br>
              <a:rPr lang="en-US" altLang="zh-CN" dirty="0"/>
            </a:br>
            <a:r>
              <a:rPr lang="zh-CN" altLang="en-US" sz="3200" dirty="0"/>
              <a:t>第十一章  布莱克 </a:t>
            </a:r>
            <a:r>
              <a:rPr lang="en-US" altLang="zh-CN" sz="3200" dirty="0"/>
              <a:t>-</a:t>
            </a:r>
            <a:r>
              <a:rPr lang="zh-CN" altLang="en-US" sz="3200" dirty="0"/>
              <a:t>舒尔斯 </a:t>
            </a:r>
            <a:r>
              <a:rPr lang="en-US" altLang="zh-CN" sz="3200" dirty="0"/>
              <a:t>-</a:t>
            </a:r>
            <a:r>
              <a:rPr lang="zh-CN" altLang="en-US" sz="3200" dirty="0"/>
              <a:t>默顿期权定价模型</a:t>
            </a:r>
            <a:r>
              <a:rPr lang="en-US" altLang="zh-CN" dirty="0"/>
              <a:t>	</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沪深</a:t>
            </a:r>
            <a:r>
              <a:rPr lang="en-US" altLang="zh-CN" dirty="0"/>
              <a:t>300</a:t>
            </a:r>
            <a:r>
              <a:rPr lang="zh-CN" altLang="en-US" dirty="0"/>
              <a:t>：</a:t>
            </a:r>
            <a:r>
              <a:rPr lang="en-US" altLang="zh-CN" dirty="0"/>
              <a:t>20020107</a:t>
            </a:r>
            <a:r>
              <a:rPr lang="zh-CN" altLang="en-US" dirty="0"/>
              <a:t>－</a:t>
            </a:r>
            <a:r>
              <a:rPr lang="en-US" altLang="zh-CN" dirty="0"/>
              <a:t>20150525</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10</a:t>
            </a:fld>
            <a:endParaRPr lang="zh-CN" alt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408162"/>
            <a:ext cx="1892548" cy="511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64147"/>
            <a:ext cx="7236295" cy="511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246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市场有效理论与随机过程</a:t>
            </a:r>
          </a:p>
        </p:txBody>
      </p:sp>
      <p:pic>
        <p:nvPicPr>
          <p:cNvPr id="8" name="内容占位符 7" descr="1.jpg"/>
          <p:cNvPicPr>
            <a:picLocks noGrp="1" noChangeAspect="1"/>
          </p:cNvPicPr>
          <p:nvPr>
            <p:ph idx="1"/>
          </p:nvPr>
        </p:nvPicPr>
        <p:blipFill>
          <a:blip r:embed="rId2" cstate="print"/>
          <a:stretch>
            <a:fillRect/>
          </a:stretch>
        </p:blipFill>
        <p:spPr>
          <a:xfrm>
            <a:off x="928662" y="1428736"/>
            <a:ext cx="7227845" cy="4643470"/>
          </a:xfrm>
        </p:spPr>
      </p:pic>
      <p:sp>
        <p:nvSpPr>
          <p:cNvPr id="3" name="灯片编号占位符 2"/>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普通布朗运动</a:t>
            </a:r>
          </a:p>
        </p:txBody>
      </p:sp>
      <p:sp>
        <p:nvSpPr>
          <p:cNvPr id="3" name="内容占位符 2"/>
          <p:cNvSpPr>
            <a:spLocks noGrp="1"/>
          </p:cNvSpPr>
          <p:nvPr>
            <p:ph idx="1"/>
          </p:nvPr>
        </p:nvSpPr>
        <p:spPr>
          <a:xfrm>
            <a:off x="179512" y="1628800"/>
            <a:ext cx="8820472" cy="4530725"/>
          </a:xfrm>
        </p:spPr>
        <p:txBody>
          <a:bodyPr>
            <a:normAutofit lnSpcReduction="10000"/>
          </a:bodyPr>
          <a:lstStyle/>
          <a:p>
            <a:r>
              <a:rPr lang="zh-CN" altLang="en-US" dirty="0"/>
              <a:t>遵循普通布朗运动的变量 </a:t>
            </a:r>
            <a:r>
              <a:rPr lang="en-US" altLang="zh-CN" dirty="0"/>
              <a:t>x </a:t>
            </a:r>
            <a:r>
              <a:rPr lang="zh-CN" altLang="en-US" dirty="0"/>
              <a:t>是关于时间和 </a:t>
            </a:r>
            <a:r>
              <a:rPr lang="en-US" altLang="zh-CN" dirty="0" err="1"/>
              <a:t>dz</a:t>
            </a:r>
            <a:r>
              <a:rPr lang="en-US" altLang="zh-CN" dirty="0"/>
              <a:t> </a:t>
            </a:r>
            <a:r>
              <a:rPr lang="zh-CN" altLang="en-US" dirty="0"/>
              <a:t>的动态过程，</a:t>
            </a:r>
            <a:r>
              <a:rPr lang="en-US" altLang="zh-CN" dirty="0"/>
              <a:t>a</a:t>
            </a:r>
            <a:r>
              <a:rPr lang="zh-CN" altLang="en-US" dirty="0"/>
              <a:t>和</a:t>
            </a:r>
            <a:r>
              <a:rPr lang="en-US" altLang="zh-CN" dirty="0"/>
              <a:t>b</a:t>
            </a:r>
            <a:r>
              <a:rPr lang="zh-CN" altLang="en-US" dirty="0"/>
              <a:t>为时间</a:t>
            </a:r>
            <a:r>
              <a:rPr lang="en-US" altLang="zh-CN" dirty="0"/>
              <a:t>t</a:t>
            </a:r>
            <a:r>
              <a:rPr lang="zh-CN" altLang="en-US" dirty="0"/>
              <a:t>的确定性函数</a:t>
            </a:r>
          </a:p>
          <a:p>
            <a:pPr>
              <a:buNone/>
            </a:pPr>
            <a:r>
              <a:rPr lang="zh-CN" altLang="en-US" dirty="0"/>
              <a:t>				</a:t>
            </a:r>
            <a:endParaRPr lang="en-US" altLang="zh-CN" dirty="0"/>
          </a:p>
          <a:p>
            <a:pPr>
              <a:buNone/>
            </a:pPr>
            <a:r>
              <a:rPr lang="en-US" altLang="zh-CN" dirty="0"/>
              <a:t>	</a:t>
            </a:r>
            <a:r>
              <a:rPr lang="zh-CN" altLang="en-US" dirty="0"/>
              <a:t>或者</a:t>
            </a:r>
          </a:p>
          <a:p>
            <a:pPr marL="0" indent="0">
              <a:buNone/>
            </a:pPr>
            <a:endParaRPr lang="en-US" altLang="zh-CN" dirty="0"/>
          </a:p>
          <a:p>
            <a:pPr lvl="1"/>
            <a:r>
              <a:rPr lang="en-US" altLang="zh-CN" dirty="0" err="1"/>
              <a:t>adt</a:t>
            </a:r>
            <a:r>
              <a:rPr lang="en-US" altLang="zh-CN" dirty="0"/>
              <a:t> </a:t>
            </a:r>
            <a:r>
              <a:rPr lang="zh-CN" altLang="en-US" dirty="0"/>
              <a:t>为确定项，漂移率 </a:t>
            </a:r>
            <a:r>
              <a:rPr lang="en-US" altLang="zh-CN" dirty="0"/>
              <a:t>a </a:t>
            </a:r>
            <a:r>
              <a:rPr lang="zh-CN" altLang="en-US" dirty="0"/>
              <a:t>意味着每单位时间内 </a:t>
            </a:r>
            <a:r>
              <a:rPr lang="en-US" altLang="zh-CN" dirty="0"/>
              <a:t>x </a:t>
            </a:r>
            <a:r>
              <a:rPr lang="zh-CN" altLang="en-US" dirty="0"/>
              <a:t>漂移 </a:t>
            </a:r>
            <a:r>
              <a:rPr lang="en-US" altLang="zh-CN" dirty="0"/>
              <a:t>a </a:t>
            </a:r>
            <a:r>
              <a:rPr lang="zh-CN" altLang="en-US" dirty="0"/>
              <a:t>；</a:t>
            </a:r>
          </a:p>
          <a:p>
            <a:pPr lvl="1"/>
            <a:r>
              <a:rPr lang="en-US" altLang="zh-CN" dirty="0" err="1"/>
              <a:t>bdz</a:t>
            </a:r>
            <a:r>
              <a:rPr lang="en-US" altLang="zh-CN" dirty="0"/>
              <a:t> </a:t>
            </a:r>
            <a:r>
              <a:rPr lang="zh-CN" altLang="en-US" dirty="0"/>
              <a:t>是随机项，代表着对 </a:t>
            </a:r>
            <a:r>
              <a:rPr lang="en-US" altLang="zh-CN" dirty="0" err="1"/>
              <a:t>x</a:t>
            </a:r>
            <a:r>
              <a:rPr lang="en-US" altLang="zh-CN" baseline="-25000" dirty="0" err="1"/>
              <a:t>t</a:t>
            </a:r>
            <a:r>
              <a:rPr lang="en-US" altLang="zh-CN" dirty="0"/>
              <a:t> </a:t>
            </a:r>
            <a:r>
              <a:rPr lang="zh-CN" altLang="en-US" dirty="0"/>
              <a:t>的时间趋势过程所添加的噪音，使变量 </a:t>
            </a:r>
            <a:r>
              <a:rPr lang="en-US" altLang="zh-CN" dirty="0" err="1"/>
              <a:t>x</a:t>
            </a:r>
            <a:r>
              <a:rPr lang="en-US" altLang="zh-CN" baseline="-25000" dirty="0" err="1"/>
              <a:t>t</a:t>
            </a:r>
            <a:r>
              <a:rPr lang="zh-CN" altLang="en-US" dirty="0"/>
              <a:t>围绕着确定趋势上下随机波动，且这种噪音是由维纳过程的 </a:t>
            </a:r>
            <a:r>
              <a:rPr lang="en-US" altLang="zh-CN" dirty="0"/>
              <a:t>b </a:t>
            </a:r>
            <a:r>
              <a:rPr lang="zh-CN" altLang="en-US" dirty="0"/>
              <a:t>倍给出的，</a:t>
            </a:r>
            <a:r>
              <a:rPr lang="en-US" altLang="zh-CN" dirty="0"/>
              <a:t>b</a:t>
            </a:r>
            <a:r>
              <a:rPr lang="en-US" altLang="zh-CN" baseline="30000" dirty="0"/>
              <a:t>2</a:t>
            </a:r>
            <a:r>
              <a:rPr lang="zh-CN" altLang="en-US" dirty="0"/>
              <a:t>称为方差率，</a:t>
            </a:r>
            <a:r>
              <a:rPr lang="en-US" altLang="zh-CN" dirty="0"/>
              <a:t>b </a:t>
            </a:r>
            <a:r>
              <a:rPr lang="zh-CN" altLang="en-US" dirty="0"/>
              <a:t>称为波动率。</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12</a:t>
            </a:fld>
            <a:endParaRPr lang="en-US" altLang="zh-CN" dirty="0">
              <a:solidFill>
                <a:srgbClr val="000000"/>
              </a:solidFill>
            </a:endParaRPr>
          </a:p>
        </p:txBody>
      </p:sp>
      <p:grpSp>
        <p:nvGrpSpPr>
          <p:cNvPr id="4" name="组合 3"/>
          <p:cNvGrpSpPr/>
          <p:nvPr/>
        </p:nvGrpSpPr>
        <p:grpSpPr>
          <a:xfrm>
            <a:off x="2503488" y="2538413"/>
            <a:ext cx="3598862" cy="1277937"/>
            <a:chOff x="2464545" y="2269034"/>
            <a:chExt cx="3598862" cy="1277937"/>
          </a:xfrm>
        </p:grpSpPr>
        <p:graphicFrame>
          <p:nvGraphicFramePr>
            <p:cNvPr id="9" name="对象 8"/>
            <p:cNvGraphicFramePr>
              <a:graphicFrameLocks noChangeAspect="1"/>
            </p:cNvGraphicFramePr>
            <p:nvPr>
              <p:extLst>
                <p:ext uri="{D42A27DB-BD31-4B8C-83A1-F6EECF244321}">
                  <p14:modId xmlns:p14="http://schemas.microsoft.com/office/powerpoint/2010/main" val="3622669000"/>
                </p:ext>
              </p:extLst>
            </p:nvPr>
          </p:nvGraphicFramePr>
          <p:xfrm>
            <a:off x="2831257" y="2269034"/>
            <a:ext cx="2817813" cy="541337"/>
          </p:xfrm>
          <a:graphic>
            <a:graphicData uri="http://schemas.openxmlformats.org/presentationml/2006/ole">
              <mc:AlternateContent xmlns:mc="http://schemas.openxmlformats.org/markup-compatibility/2006">
                <mc:Choice xmlns:v="urn:schemas-microsoft-com:vml" Requires="v">
                  <p:oleObj spid="_x0000_s79956" name="Equation" r:id="rId3" imgW="1320480" imgH="253800" progId="Equation.DSMT4">
                    <p:embed/>
                  </p:oleObj>
                </mc:Choice>
                <mc:Fallback>
                  <p:oleObj name="Equation" r:id="rId3" imgW="1320480" imgH="253800" progId="Equation.DSMT4">
                    <p:embed/>
                    <p:pic>
                      <p:nvPicPr>
                        <p:cNvPr id="0" name=""/>
                        <p:cNvPicPr>
                          <a:picLocks noChangeAspect="1" noChangeArrowheads="1"/>
                        </p:cNvPicPr>
                        <p:nvPr/>
                      </p:nvPicPr>
                      <p:blipFill>
                        <a:blip r:embed="rId4"/>
                        <a:srcRect/>
                        <a:stretch>
                          <a:fillRect/>
                        </a:stretch>
                      </p:blipFill>
                      <p:spPr bwMode="auto">
                        <a:xfrm>
                          <a:off x="2831257" y="2269034"/>
                          <a:ext cx="2817813"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10714827"/>
                </p:ext>
              </p:extLst>
            </p:nvPr>
          </p:nvGraphicFramePr>
          <p:xfrm>
            <a:off x="2464545" y="2899271"/>
            <a:ext cx="3598862" cy="647700"/>
          </p:xfrm>
          <a:graphic>
            <a:graphicData uri="http://schemas.openxmlformats.org/presentationml/2006/ole">
              <mc:AlternateContent xmlns:mc="http://schemas.openxmlformats.org/markup-compatibility/2006">
                <mc:Choice xmlns:v="urn:schemas-microsoft-com:vml" Requires="v">
                  <p:oleObj spid="_x0000_s79957" name="Equation" r:id="rId5" imgW="1828800" imgH="330120" progId="Equation.DSMT4">
                    <p:embed/>
                  </p:oleObj>
                </mc:Choice>
                <mc:Fallback>
                  <p:oleObj name="Equation" r:id="rId5" imgW="1828800" imgH="330120" progId="Equation.DSMT4">
                    <p:embed/>
                    <p:pic>
                      <p:nvPicPr>
                        <p:cNvPr id="0" name=""/>
                        <p:cNvPicPr>
                          <a:picLocks noChangeAspect="1" noChangeArrowheads="1"/>
                        </p:cNvPicPr>
                        <p:nvPr/>
                      </p:nvPicPr>
                      <p:blipFill>
                        <a:blip r:embed="rId6"/>
                        <a:srcRect/>
                        <a:stretch>
                          <a:fillRect/>
                        </a:stretch>
                      </p:blipFill>
                      <p:spPr bwMode="auto">
                        <a:xfrm>
                          <a:off x="2464545" y="2899271"/>
                          <a:ext cx="3598862"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782214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对普通布朗运动的理解</a:t>
            </a:r>
          </a:p>
        </p:txBody>
      </p:sp>
      <p:sp>
        <p:nvSpPr>
          <p:cNvPr id="3" name="内容占位符 2"/>
          <p:cNvSpPr>
            <a:spLocks noGrp="1"/>
          </p:cNvSpPr>
          <p:nvPr>
            <p:ph idx="1"/>
          </p:nvPr>
        </p:nvSpPr>
        <p:spPr>
          <a:xfrm>
            <a:off x="467544" y="1196752"/>
            <a:ext cx="8229600" cy="4530725"/>
          </a:xfrm>
        </p:spPr>
        <p:txBody>
          <a:bodyPr>
            <a:normAutofit/>
          </a:bodyPr>
          <a:lstStyle/>
          <a:p>
            <a:pPr>
              <a:buNone/>
            </a:pPr>
            <a:r>
              <a:rPr lang="zh-CN" altLang="en-US" dirty="0"/>
              <a:t>	</a:t>
            </a:r>
            <a:endParaRPr lang="en-US" altLang="zh-CN" dirty="0"/>
          </a:p>
          <a:p>
            <a:r>
              <a:rPr lang="zh-CN" altLang="en-US" dirty="0"/>
              <a:t>普通布朗运动的离差形式为 </a:t>
            </a:r>
          </a:p>
          <a:p>
            <a:pPr lvl="1"/>
            <a:r>
              <a:rPr lang="zh-CN" altLang="en-US" dirty="0"/>
              <a:t> ∆</a:t>
            </a:r>
            <a:r>
              <a:rPr lang="en-US" altLang="zh-CN" dirty="0"/>
              <a:t>x </a:t>
            </a:r>
            <a:r>
              <a:rPr lang="zh-CN" altLang="en-US" dirty="0"/>
              <a:t>具有正态分布特征，其均值为  </a:t>
            </a:r>
            <a:r>
              <a:rPr lang="en-US" altLang="zh-CN" dirty="0"/>
              <a:t>      </a:t>
            </a:r>
            <a:r>
              <a:rPr lang="zh-CN" altLang="en-US" dirty="0"/>
              <a:t>，标准差为   </a:t>
            </a:r>
            <a:r>
              <a:rPr lang="en-US" altLang="zh-CN" dirty="0"/>
              <a:t>           </a:t>
            </a:r>
          </a:p>
          <a:p>
            <a:pPr marL="344487" lvl="1" indent="0">
              <a:buNone/>
            </a:pPr>
            <a:r>
              <a:rPr lang="en-US" altLang="zh-CN" dirty="0"/>
              <a:t>              </a:t>
            </a:r>
            <a:r>
              <a:rPr lang="zh-CN" altLang="en-US" dirty="0"/>
              <a:t>，方差为 </a:t>
            </a:r>
          </a:p>
          <a:p>
            <a:pPr lvl="1"/>
            <a:r>
              <a:rPr lang="zh-CN" altLang="en-US" dirty="0"/>
              <a:t>在任意时间长度 </a:t>
            </a:r>
            <a:r>
              <a:rPr lang="en-US" altLang="zh-CN" dirty="0"/>
              <a:t>T </a:t>
            </a:r>
            <a:r>
              <a:rPr lang="zh-CN" altLang="en-US" dirty="0"/>
              <a:t>后 </a:t>
            </a:r>
            <a:r>
              <a:rPr lang="en-US" altLang="zh-CN" dirty="0"/>
              <a:t>x </a:t>
            </a:r>
            <a:r>
              <a:rPr lang="zh-CN" altLang="en-US" dirty="0"/>
              <a:t>值的变化也具有正态分布特征，其均值为 </a:t>
            </a:r>
            <a:r>
              <a:rPr lang="en-US" altLang="zh-CN" dirty="0" err="1"/>
              <a:t>aT</a:t>
            </a:r>
            <a:r>
              <a:rPr lang="en-US" altLang="zh-CN" dirty="0"/>
              <a:t> </a:t>
            </a:r>
            <a:r>
              <a:rPr lang="zh-CN" altLang="en-US" dirty="0"/>
              <a:t>，标准差为         ，方差为         。</a:t>
            </a:r>
          </a:p>
          <a:p>
            <a:endParaRPr lang="zh-CN" altLang="en-US" dirty="0"/>
          </a:p>
          <a:p>
            <a:r>
              <a:rPr lang="zh-CN" altLang="en-US" dirty="0"/>
              <a:t>标准布朗运动为普通布朗运动的特例。</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13</a:t>
            </a:fld>
            <a:endParaRPr lang="en-US" altLang="zh-CN" dirty="0">
              <a:solidFill>
                <a:srgbClr val="000000"/>
              </a:solidFill>
            </a:endParaRPr>
          </a:p>
        </p:txBody>
      </p:sp>
      <p:grpSp>
        <p:nvGrpSpPr>
          <p:cNvPr id="4" name="组合 3"/>
          <p:cNvGrpSpPr/>
          <p:nvPr/>
        </p:nvGrpSpPr>
        <p:grpSpPr>
          <a:xfrm>
            <a:off x="1289050" y="1725613"/>
            <a:ext cx="6783388" cy="2387600"/>
            <a:chOff x="1289050" y="1725613"/>
            <a:chExt cx="6783388" cy="2387600"/>
          </a:xfrm>
        </p:grpSpPr>
        <p:graphicFrame>
          <p:nvGraphicFramePr>
            <p:cNvPr id="13" name="对象 12"/>
            <p:cNvGraphicFramePr>
              <a:graphicFrameLocks noChangeAspect="1"/>
            </p:cNvGraphicFramePr>
            <p:nvPr>
              <p:extLst>
                <p:ext uri="{D42A27DB-BD31-4B8C-83A1-F6EECF244321}">
                  <p14:modId xmlns:p14="http://schemas.microsoft.com/office/powerpoint/2010/main" val="3219408322"/>
                </p:ext>
              </p:extLst>
            </p:nvPr>
          </p:nvGraphicFramePr>
          <p:xfrm>
            <a:off x="5592763" y="1725613"/>
            <a:ext cx="2479675" cy="474662"/>
          </p:xfrm>
          <a:graphic>
            <a:graphicData uri="http://schemas.openxmlformats.org/presentationml/2006/ole">
              <mc:AlternateContent xmlns:mc="http://schemas.openxmlformats.org/markup-compatibility/2006">
                <mc:Choice xmlns:v="urn:schemas-microsoft-com:vml" Requires="v">
                  <p:oleObj spid="_x0000_s81138" name="Equation" r:id="rId3" imgW="1193760" imgH="228600" progId="Equation.DSMT4">
                    <p:embed/>
                  </p:oleObj>
                </mc:Choice>
                <mc:Fallback>
                  <p:oleObj name="Equation" r:id="rId3" imgW="1193760" imgH="228600" progId="Equation.DSMT4">
                    <p:embed/>
                    <p:pic>
                      <p:nvPicPr>
                        <p:cNvPr id="0" name=""/>
                        <p:cNvPicPr>
                          <a:picLocks noChangeAspect="1" noChangeArrowheads="1"/>
                        </p:cNvPicPr>
                        <p:nvPr/>
                      </p:nvPicPr>
                      <p:blipFill>
                        <a:blip r:embed="rId4"/>
                        <a:srcRect/>
                        <a:stretch>
                          <a:fillRect/>
                        </a:stretch>
                      </p:blipFill>
                      <p:spPr bwMode="auto">
                        <a:xfrm>
                          <a:off x="5592763" y="1725613"/>
                          <a:ext cx="2479675"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123493184"/>
                </p:ext>
              </p:extLst>
            </p:nvPr>
          </p:nvGraphicFramePr>
          <p:xfrm>
            <a:off x="6072188" y="2349500"/>
            <a:ext cx="560387" cy="358775"/>
          </p:xfrm>
          <a:graphic>
            <a:graphicData uri="http://schemas.openxmlformats.org/presentationml/2006/ole">
              <mc:AlternateContent xmlns:mc="http://schemas.openxmlformats.org/markup-compatibility/2006">
                <mc:Choice xmlns:v="urn:schemas-microsoft-com:vml" Requires="v">
                  <p:oleObj spid="_x0000_s81139" name="Equation" r:id="rId5" imgW="279360" imgH="177480" progId="Equation.DSMT4">
                    <p:embed/>
                  </p:oleObj>
                </mc:Choice>
                <mc:Fallback>
                  <p:oleObj name="Equation" r:id="rId5" imgW="279360" imgH="177480" progId="Equation.DSMT4">
                    <p:embed/>
                    <p:pic>
                      <p:nvPicPr>
                        <p:cNvPr id="0" name=""/>
                        <p:cNvPicPr>
                          <a:picLocks noChangeAspect="1" noChangeArrowheads="1"/>
                        </p:cNvPicPr>
                        <p:nvPr/>
                      </p:nvPicPr>
                      <p:blipFill>
                        <a:blip r:embed="rId6"/>
                        <a:srcRect/>
                        <a:stretch>
                          <a:fillRect/>
                        </a:stretch>
                      </p:blipFill>
                      <p:spPr bwMode="auto">
                        <a:xfrm>
                          <a:off x="6072188" y="2349500"/>
                          <a:ext cx="560387"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072498842"/>
                </p:ext>
              </p:extLst>
            </p:nvPr>
          </p:nvGraphicFramePr>
          <p:xfrm>
            <a:off x="1289050" y="2790825"/>
            <a:ext cx="706438" cy="363538"/>
          </p:xfrm>
          <a:graphic>
            <a:graphicData uri="http://schemas.openxmlformats.org/presentationml/2006/ole">
              <mc:AlternateContent xmlns:mc="http://schemas.openxmlformats.org/markup-compatibility/2006">
                <mc:Choice xmlns:v="urn:schemas-microsoft-com:vml" Requires="v">
                  <p:oleObj spid="_x0000_s81140" name="Equation" r:id="rId7" imgW="444240" imgH="228600" progId="Equation.DSMT4">
                    <p:embed/>
                  </p:oleObj>
                </mc:Choice>
                <mc:Fallback>
                  <p:oleObj name="Equation" r:id="rId7" imgW="444240" imgH="228600" progId="Equation.DSMT4">
                    <p:embed/>
                    <p:pic>
                      <p:nvPicPr>
                        <p:cNvPr id="0" name=""/>
                        <p:cNvPicPr>
                          <a:picLocks noChangeAspect="1" noChangeArrowheads="1"/>
                        </p:cNvPicPr>
                        <p:nvPr/>
                      </p:nvPicPr>
                      <p:blipFill>
                        <a:blip r:embed="rId8"/>
                        <a:srcRect/>
                        <a:stretch>
                          <a:fillRect/>
                        </a:stretch>
                      </p:blipFill>
                      <p:spPr bwMode="auto">
                        <a:xfrm>
                          <a:off x="1289050" y="2790825"/>
                          <a:ext cx="706438"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571277239"/>
                </p:ext>
              </p:extLst>
            </p:nvPr>
          </p:nvGraphicFramePr>
          <p:xfrm>
            <a:off x="3335338" y="2781300"/>
            <a:ext cx="625475" cy="384175"/>
          </p:xfrm>
          <a:graphic>
            <a:graphicData uri="http://schemas.openxmlformats.org/presentationml/2006/ole">
              <mc:AlternateContent xmlns:mc="http://schemas.openxmlformats.org/markup-compatibility/2006">
                <mc:Choice xmlns:v="urn:schemas-microsoft-com:vml" Requires="v">
                  <p:oleObj spid="_x0000_s81141" name="Equation" r:id="rId9" imgW="330120" imgH="203040" progId="Equation.DSMT4">
                    <p:embed/>
                  </p:oleObj>
                </mc:Choice>
                <mc:Fallback>
                  <p:oleObj name="Equation" r:id="rId9" imgW="330120" imgH="203040" progId="Equation.DSMT4">
                    <p:embed/>
                    <p:pic>
                      <p:nvPicPr>
                        <p:cNvPr id="0" name=""/>
                        <p:cNvPicPr>
                          <a:picLocks noChangeAspect="1" noChangeArrowheads="1"/>
                        </p:cNvPicPr>
                        <p:nvPr/>
                      </p:nvPicPr>
                      <p:blipFill>
                        <a:blip r:embed="rId10"/>
                        <a:srcRect/>
                        <a:stretch>
                          <a:fillRect/>
                        </a:stretch>
                      </p:blipFill>
                      <p:spPr bwMode="auto">
                        <a:xfrm>
                          <a:off x="3335338" y="2781300"/>
                          <a:ext cx="62547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903207395"/>
                </p:ext>
              </p:extLst>
            </p:nvPr>
          </p:nvGraphicFramePr>
          <p:xfrm>
            <a:off x="5435600" y="3727450"/>
            <a:ext cx="557213" cy="385763"/>
          </p:xfrm>
          <a:graphic>
            <a:graphicData uri="http://schemas.openxmlformats.org/presentationml/2006/ole">
              <mc:AlternateContent xmlns:mc="http://schemas.openxmlformats.org/markup-compatibility/2006">
                <mc:Choice xmlns:v="urn:schemas-microsoft-com:vml" Requires="v">
                  <p:oleObj spid="_x0000_s81142" name="Equation" r:id="rId11" imgW="330120" imgH="228600" progId="Equation.DSMT4">
                    <p:embed/>
                  </p:oleObj>
                </mc:Choice>
                <mc:Fallback>
                  <p:oleObj name="Equation" r:id="rId11" imgW="330120" imgH="228600" progId="Equation.DSMT4">
                    <p:embed/>
                    <p:pic>
                      <p:nvPicPr>
                        <p:cNvPr id="0" name=""/>
                        <p:cNvPicPr>
                          <a:picLocks noChangeAspect="1" noChangeArrowheads="1"/>
                        </p:cNvPicPr>
                        <p:nvPr/>
                      </p:nvPicPr>
                      <p:blipFill>
                        <a:blip r:embed="rId12"/>
                        <a:srcRect/>
                        <a:stretch>
                          <a:fillRect/>
                        </a:stretch>
                      </p:blipFill>
                      <p:spPr bwMode="auto">
                        <a:xfrm>
                          <a:off x="5435600" y="3727450"/>
                          <a:ext cx="557213"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693893809"/>
                </p:ext>
              </p:extLst>
            </p:nvPr>
          </p:nvGraphicFramePr>
          <p:xfrm>
            <a:off x="7380312" y="3645024"/>
            <a:ext cx="561975" cy="428625"/>
          </p:xfrm>
          <a:graphic>
            <a:graphicData uri="http://schemas.openxmlformats.org/presentationml/2006/ole">
              <mc:AlternateContent xmlns:mc="http://schemas.openxmlformats.org/markup-compatibility/2006">
                <mc:Choice xmlns:v="urn:schemas-microsoft-com:vml" Requires="v">
                  <p:oleObj spid="_x0000_s81143" name="Equation" r:id="rId13" imgW="266400" imgH="203040" progId="Equation.DSMT4">
                    <p:embed/>
                  </p:oleObj>
                </mc:Choice>
                <mc:Fallback>
                  <p:oleObj name="Equation" r:id="rId13" imgW="266400" imgH="203040" progId="Equation.DSMT4">
                    <p:embed/>
                    <p:pic>
                      <p:nvPicPr>
                        <p:cNvPr id="0" name=""/>
                        <p:cNvPicPr>
                          <a:picLocks noChangeAspect="1" noChangeArrowheads="1"/>
                        </p:cNvPicPr>
                        <p:nvPr/>
                      </p:nvPicPr>
                      <p:blipFill>
                        <a:blip r:embed="rId14"/>
                        <a:srcRect/>
                        <a:stretch>
                          <a:fillRect/>
                        </a:stretch>
                      </p:blipFill>
                      <p:spPr bwMode="auto">
                        <a:xfrm>
                          <a:off x="7380312" y="3645024"/>
                          <a:ext cx="5619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609637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扩散过程（</a:t>
            </a:r>
            <a:r>
              <a:rPr lang="en-US" altLang="zh-CN" dirty="0"/>
              <a:t>diffusion process</a:t>
            </a:r>
            <a:r>
              <a:rPr lang="zh-CN" altLang="en-US" dirty="0"/>
              <a:t>）</a:t>
            </a:r>
          </a:p>
        </p:txBody>
      </p:sp>
      <p:sp>
        <p:nvSpPr>
          <p:cNvPr id="3" name="内容占位符 2"/>
          <p:cNvSpPr>
            <a:spLocks noGrp="1"/>
          </p:cNvSpPr>
          <p:nvPr>
            <p:ph idx="1"/>
          </p:nvPr>
        </p:nvSpPr>
        <p:spPr/>
        <p:txBody>
          <a:bodyPr/>
          <a:lstStyle/>
          <a:p>
            <a:r>
              <a:rPr lang="zh-CN" altLang="en-US" dirty="0"/>
              <a:t>扩散过程</a:t>
            </a:r>
            <a:endParaRPr lang="en-US" altLang="zh-CN" dirty="0"/>
          </a:p>
          <a:p>
            <a:endParaRPr lang="en-US" altLang="zh-CN" dirty="0"/>
          </a:p>
          <a:p>
            <a:endParaRPr lang="en-US" altLang="zh-CN" dirty="0"/>
          </a:p>
          <a:p>
            <a:endParaRPr lang="en-US" altLang="zh-CN" dirty="0"/>
          </a:p>
          <a:p>
            <a:r>
              <a:rPr lang="zh-CN" altLang="en-US" dirty="0"/>
              <a:t>其中            和          为</a:t>
            </a:r>
            <a:r>
              <a:rPr lang="en-US" altLang="zh-CN" dirty="0" err="1"/>
              <a:t>x</a:t>
            </a:r>
            <a:r>
              <a:rPr lang="en-US" altLang="zh-CN" baseline="-25000" dirty="0" err="1"/>
              <a:t>t</a:t>
            </a:r>
            <a:r>
              <a:rPr lang="zh-CN" altLang="en-US" dirty="0"/>
              <a:t>和</a:t>
            </a:r>
            <a:r>
              <a:rPr lang="en-US" altLang="zh-CN" dirty="0"/>
              <a:t>t</a:t>
            </a:r>
            <a:r>
              <a:rPr lang="zh-CN" altLang="en-US" dirty="0"/>
              <a:t>的确定性函数 </a:t>
            </a:r>
            <a:r>
              <a:rPr lang="en-US" altLang="zh-CN" dirty="0"/>
              <a:t>  </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14</a:t>
            </a:fld>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116283909"/>
              </p:ext>
            </p:extLst>
          </p:nvPr>
        </p:nvGraphicFramePr>
        <p:xfrm>
          <a:off x="2267744" y="2204864"/>
          <a:ext cx="4411662" cy="1154113"/>
        </p:xfrm>
        <a:graphic>
          <a:graphicData uri="http://schemas.openxmlformats.org/presentationml/2006/ole">
            <mc:AlternateContent xmlns:mc="http://schemas.openxmlformats.org/markup-compatibility/2006">
              <mc:Choice xmlns:v="urn:schemas-microsoft-com:vml" Requires="v">
                <p:oleObj spid="_x0000_s124992" name="Equation" r:id="rId3" imgW="2234880" imgH="583920" progId="Equation.DSMT4">
                  <p:embed/>
                </p:oleObj>
              </mc:Choice>
              <mc:Fallback>
                <p:oleObj name="Equation" r:id="rId3" imgW="2234880" imgH="583920" progId="Equation.DSMT4">
                  <p:embed/>
                  <p:pic>
                    <p:nvPicPr>
                      <p:cNvPr id="0" name="对象 9"/>
                      <p:cNvPicPr>
                        <a:picLocks noChangeAspect="1" noChangeArrowheads="1"/>
                      </p:cNvPicPr>
                      <p:nvPr/>
                    </p:nvPicPr>
                    <p:blipFill>
                      <a:blip r:embed="rId4"/>
                      <a:srcRect/>
                      <a:stretch>
                        <a:fillRect/>
                      </a:stretch>
                    </p:blipFill>
                    <p:spPr bwMode="auto">
                      <a:xfrm>
                        <a:off x="2267744" y="2204864"/>
                        <a:ext cx="441166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949060843"/>
              </p:ext>
            </p:extLst>
          </p:nvPr>
        </p:nvGraphicFramePr>
        <p:xfrm>
          <a:off x="1691680" y="3573016"/>
          <a:ext cx="864096" cy="480053"/>
        </p:xfrm>
        <a:graphic>
          <a:graphicData uri="http://schemas.openxmlformats.org/presentationml/2006/ole">
            <mc:AlternateContent xmlns:mc="http://schemas.openxmlformats.org/markup-compatibility/2006">
              <mc:Choice xmlns:v="urn:schemas-microsoft-com:vml" Requires="v">
                <p:oleObj spid="_x0000_s124993" name="Equation" r:id="rId5" imgW="457200" imgH="253800" progId="Equation.DSMT4">
                  <p:embed/>
                </p:oleObj>
              </mc:Choice>
              <mc:Fallback>
                <p:oleObj name="Equation" r:id="rId5" imgW="457200" imgH="253800" progId="Equation.DSMT4">
                  <p:embed/>
                  <p:pic>
                    <p:nvPicPr>
                      <p:cNvPr id="0" name=""/>
                      <p:cNvPicPr/>
                      <p:nvPr/>
                    </p:nvPicPr>
                    <p:blipFill>
                      <a:blip r:embed="rId6"/>
                      <a:stretch>
                        <a:fillRect/>
                      </a:stretch>
                    </p:blipFill>
                    <p:spPr>
                      <a:xfrm>
                        <a:off x="1691680" y="3573016"/>
                        <a:ext cx="864096" cy="48005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04614876"/>
              </p:ext>
            </p:extLst>
          </p:nvPr>
        </p:nvGraphicFramePr>
        <p:xfrm>
          <a:off x="3059832" y="3573016"/>
          <a:ext cx="792088" cy="440049"/>
        </p:xfrm>
        <a:graphic>
          <a:graphicData uri="http://schemas.openxmlformats.org/presentationml/2006/ole">
            <mc:AlternateContent xmlns:mc="http://schemas.openxmlformats.org/markup-compatibility/2006">
              <mc:Choice xmlns:v="urn:schemas-microsoft-com:vml" Requires="v">
                <p:oleObj spid="_x0000_s124994" name="Equation" r:id="rId7" imgW="457200" imgH="253800" progId="Equation.DSMT4">
                  <p:embed/>
                </p:oleObj>
              </mc:Choice>
              <mc:Fallback>
                <p:oleObj name="Equation" r:id="rId7" imgW="457200" imgH="253800" progId="Equation.DSMT4">
                  <p:embed/>
                  <p:pic>
                    <p:nvPicPr>
                      <p:cNvPr id="0" name=""/>
                      <p:cNvPicPr/>
                      <p:nvPr/>
                    </p:nvPicPr>
                    <p:blipFill>
                      <a:blip r:embed="rId8"/>
                      <a:stretch>
                        <a:fillRect/>
                      </a:stretch>
                    </p:blipFill>
                    <p:spPr>
                      <a:xfrm>
                        <a:off x="3059832" y="3573016"/>
                        <a:ext cx="792088" cy="440049"/>
                      </a:xfrm>
                      <a:prstGeom prst="rect">
                        <a:avLst/>
                      </a:prstGeom>
                    </p:spPr>
                  </p:pic>
                </p:oleObj>
              </mc:Fallback>
            </mc:AlternateContent>
          </a:graphicData>
        </a:graphic>
      </p:graphicFrame>
    </p:spTree>
    <p:extLst>
      <p:ext uri="{BB962C8B-B14F-4D97-AF65-F5344CB8AC3E}">
        <p14:creationId xmlns:p14="http://schemas.microsoft.com/office/powerpoint/2010/main" val="4129925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伊藤过程（ </a:t>
            </a:r>
            <a:r>
              <a:rPr lang="en-US" altLang="zh-CN" dirty="0" err="1">
                <a:latin typeface="Adobe Jenson Pro" pitchFamily="18" charset="0"/>
              </a:rPr>
              <a:t>Itô</a:t>
            </a:r>
            <a:r>
              <a:rPr lang="en-US" altLang="zh-CN" dirty="0">
                <a:latin typeface="Adobe Jenson Pro" pitchFamily="18" charset="0"/>
              </a:rPr>
              <a:t> Process </a:t>
            </a:r>
            <a:r>
              <a:rPr lang="zh-CN" altLang="en-US" dirty="0"/>
              <a:t>）</a:t>
            </a:r>
          </a:p>
        </p:txBody>
      </p:sp>
      <p:sp>
        <p:nvSpPr>
          <p:cNvPr id="3" name="内容占位符 2"/>
          <p:cNvSpPr>
            <a:spLocks noGrp="1"/>
          </p:cNvSpPr>
          <p:nvPr>
            <p:ph idx="1"/>
          </p:nvPr>
        </p:nvSpPr>
        <p:spPr>
          <a:xfrm>
            <a:off x="467544" y="1340768"/>
            <a:ext cx="8229600" cy="4530725"/>
          </a:xfrm>
        </p:spPr>
        <p:txBody>
          <a:bodyPr/>
          <a:lstStyle/>
          <a:p>
            <a:endParaRPr lang="en-US" altLang="zh-CN" dirty="0"/>
          </a:p>
          <a:p>
            <a:r>
              <a:rPr lang="zh-CN" altLang="en-US" dirty="0"/>
              <a:t>伊藤过程</a:t>
            </a:r>
          </a:p>
          <a:p>
            <a:endParaRPr lang="en-US" altLang="zh-CN" dirty="0"/>
          </a:p>
          <a:p>
            <a:endParaRPr lang="en-US" altLang="zh-CN" dirty="0"/>
          </a:p>
          <a:p>
            <a:endParaRPr lang="en-US" altLang="zh-CN" dirty="0"/>
          </a:p>
          <a:p>
            <a:pPr>
              <a:buNone/>
            </a:pPr>
            <a:r>
              <a:rPr lang="en-US" altLang="zh-CN" dirty="0"/>
              <a:t>	</a:t>
            </a:r>
            <a:r>
              <a:rPr lang="zh-CN" altLang="en-US" dirty="0"/>
              <a:t>其中，    是一个标准布朗运动， </a:t>
            </a:r>
            <a:r>
              <a:rPr lang="en-US" altLang="zh-CN" dirty="0"/>
              <a:t>a </a:t>
            </a:r>
            <a:r>
              <a:rPr lang="zh-CN" altLang="en-US" dirty="0"/>
              <a:t>、 </a:t>
            </a:r>
            <a:r>
              <a:rPr lang="en-US" altLang="zh-CN" dirty="0"/>
              <a:t>b </a:t>
            </a:r>
            <a:r>
              <a:rPr lang="zh-CN" altLang="en-US" dirty="0"/>
              <a:t>是满足一定正则性条件的任意函数或随机过程</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15</a:t>
            </a:fld>
            <a:endParaRPr lang="en-US" altLang="zh-CN">
              <a:solidFill>
                <a:srgbClr val="000000"/>
              </a:solidFill>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044538936"/>
              </p:ext>
            </p:extLst>
          </p:nvPr>
        </p:nvGraphicFramePr>
        <p:xfrm>
          <a:off x="1979712" y="4221088"/>
          <a:ext cx="382704" cy="357190"/>
        </p:xfrm>
        <a:graphic>
          <a:graphicData uri="http://schemas.openxmlformats.org/presentationml/2006/ole">
            <mc:AlternateContent xmlns:mc="http://schemas.openxmlformats.org/markup-compatibility/2006">
              <mc:Choice xmlns:v="urn:schemas-microsoft-com:vml" Requires="v">
                <p:oleObj spid="_x0000_s82033" name="Equation" r:id="rId3" imgW="190335" imgH="177646" progId="">
                  <p:embed/>
                </p:oleObj>
              </mc:Choice>
              <mc:Fallback>
                <p:oleObj name="Equation" r:id="rId3" imgW="190335" imgH="17764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221088"/>
                        <a:ext cx="382704"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64971302"/>
              </p:ext>
            </p:extLst>
          </p:nvPr>
        </p:nvGraphicFramePr>
        <p:xfrm>
          <a:off x="2915816" y="2492896"/>
          <a:ext cx="3057525" cy="1103312"/>
        </p:xfrm>
        <a:graphic>
          <a:graphicData uri="http://schemas.openxmlformats.org/presentationml/2006/ole">
            <mc:AlternateContent xmlns:mc="http://schemas.openxmlformats.org/markup-compatibility/2006">
              <mc:Choice xmlns:v="urn:schemas-microsoft-com:vml" Requires="v">
                <p:oleObj spid="_x0000_s82034" name="Equation" r:id="rId5" imgW="1549080" imgH="558720" progId="Equation.DSMT4">
                  <p:embed/>
                </p:oleObj>
              </mc:Choice>
              <mc:Fallback>
                <p:oleObj name="Equation" r:id="rId5" imgW="1549080" imgH="558720" progId="Equation.DSMT4">
                  <p:embed/>
                  <p:pic>
                    <p:nvPicPr>
                      <p:cNvPr id="0" name=""/>
                      <p:cNvPicPr>
                        <a:picLocks noChangeAspect="1" noChangeArrowheads="1"/>
                      </p:cNvPicPr>
                      <p:nvPr/>
                    </p:nvPicPr>
                    <p:blipFill>
                      <a:blip r:embed="rId6"/>
                      <a:srcRect/>
                      <a:stretch>
                        <a:fillRect/>
                      </a:stretch>
                    </p:blipFill>
                    <p:spPr bwMode="auto">
                      <a:xfrm>
                        <a:off x="2915816" y="2492896"/>
                        <a:ext cx="3057525" cy="110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22912350"/>
              </p:ext>
            </p:extLst>
          </p:nvPr>
        </p:nvGraphicFramePr>
        <p:xfrm>
          <a:off x="2794000" y="5229225"/>
          <a:ext cx="3554413" cy="782638"/>
        </p:xfrm>
        <a:graphic>
          <a:graphicData uri="http://schemas.openxmlformats.org/presentationml/2006/ole">
            <mc:AlternateContent xmlns:mc="http://schemas.openxmlformats.org/markup-compatibility/2006">
              <mc:Choice xmlns:v="urn:schemas-microsoft-com:vml" Requires="v">
                <p:oleObj spid="_x0000_s82035" name="Equation" r:id="rId7" imgW="1942920" imgH="431640" progId="Equation.DSMT4">
                  <p:embed/>
                </p:oleObj>
              </mc:Choice>
              <mc:Fallback>
                <p:oleObj name="Equation" r:id="rId7" imgW="1942920" imgH="431640" progId="Equation.DSMT4">
                  <p:embed/>
                  <p:pic>
                    <p:nvPicPr>
                      <p:cNvPr id="0" name="Object 51"/>
                      <p:cNvPicPr>
                        <a:picLocks noChangeAspect="1" noChangeArrowheads="1"/>
                      </p:cNvPicPr>
                      <p:nvPr/>
                    </p:nvPicPr>
                    <p:blipFill>
                      <a:blip r:embed="rId8"/>
                      <a:srcRect/>
                      <a:stretch>
                        <a:fillRect/>
                      </a:stretch>
                    </p:blipFill>
                    <p:spPr bwMode="auto">
                      <a:xfrm>
                        <a:off x="2794000" y="5229225"/>
                        <a:ext cx="3554413" cy="782638"/>
                      </a:xfrm>
                      <a:prstGeom prst="rect">
                        <a:avLst/>
                      </a:prstGeom>
                      <a:noFill/>
                    </p:spPr>
                  </p:pic>
                </p:oleObj>
              </mc:Fallback>
            </mc:AlternateContent>
          </a:graphicData>
        </a:graphic>
      </p:graphicFrame>
    </p:spTree>
    <p:extLst>
      <p:ext uri="{BB962C8B-B14F-4D97-AF65-F5344CB8AC3E}">
        <p14:creationId xmlns:p14="http://schemas.microsoft.com/office/powerpoint/2010/main" val="201895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676456" cy="846931"/>
          </a:xfrm>
        </p:spPr>
        <p:txBody>
          <a:bodyPr/>
          <a:lstStyle/>
          <a:p>
            <a:r>
              <a:rPr lang="zh-CN" altLang="en-US" sz="3200" dirty="0"/>
              <a:t>几何布朗运动（ </a:t>
            </a:r>
            <a:r>
              <a:rPr lang="en-US" altLang="zh-CN" sz="3200" dirty="0"/>
              <a:t>Geometric Brownian Motion </a:t>
            </a:r>
            <a:r>
              <a:rPr lang="zh-CN" altLang="en-US" sz="3200" dirty="0"/>
              <a:t>）</a:t>
            </a:r>
          </a:p>
        </p:txBody>
      </p:sp>
      <p:sp>
        <p:nvSpPr>
          <p:cNvPr id="3" name="内容占位符 2"/>
          <p:cNvSpPr>
            <a:spLocks noGrp="1"/>
          </p:cNvSpPr>
          <p:nvPr>
            <p:ph idx="1"/>
          </p:nvPr>
        </p:nvSpPr>
        <p:spPr>
          <a:xfrm>
            <a:off x="467544" y="1124744"/>
            <a:ext cx="8229600" cy="5184576"/>
          </a:xfrm>
        </p:spPr>
        <p:txBody>
          <a:bodyPr>
            <a:normAutofit/>
          </a:bodyPr>
          <a:lstStyle/>
          <a:p>
            <a:endParaRPr lang="en-US" altLang="zh-CN" dirty="0"/>
          </a:p>
          <a:p>
            <a:r>
              <a:rPr lang="zh-CN" altLang="en-US" dirty="0"/>
              <a:t>几何布朗运动</a:t>
            </a:r>
          </a:p>
          <a:p>
            <a:pPr>
              <a:buNone/>
            </a:pPr>
            <a:r>
              <a:rPr lang="zh-CN" altLang="en-US" dirty="0"/>
              <a:t>			</a:t>
            </a:r>
            <a:endParaRPr lang="en-US" altLang="zh-CN" dirty="0"/>
          </a:p>
          <a:p>
            <a:pPr>
              <a:buNone/>
            </a:pPr>
            <a:r>
              <a:rPr lang="en-US" altLang="zh-CN" dirty="0"/>
              <a:t>	</a:t>
            </a:r>
            <a:r>
              <a:rPr lang="zh-CN" altLang="en-US" dirty="0"/>
              <a:t>其中 </a:t>
            </a:r>
            <a:r>
              <a:rPr lang="en-US" altLang="zh-CN" dirty="0"/>
              <a:t>µ </a:t>
            </a:r>
            <a:r>
              <a:rPr lang="zh-CN" altLang="en-US" dirty="0"/>
              <a:t>和 </a:t>
            </a:r>
            <a:r>
              <a:rPr lang="en-US" altLang="zh-CN" dirty="0"/>
              <a:t>σ </a:t>
            </a:r>
            <a:r>
              <a:rPr lang="zh-CN" altLang="en-US" dirty="0"/>
              <a:t>均为常数</a:t>
            </a:r>
          </a:p>
          <a:p>
            <a:endParaRPr lang="zh-CN" altLang="en-US" dirty="0"/>
          </a:p>
          <a:p>
            <a:r>
              <a:rPr lang="zh-CN" altLang="en-US" dirty="0"/>
              <a:t>一般用几何布朗运动描述股票价格的随机过程</a:t>
            </a:r>
          </a:p>
          <a:p>
            <a:pPr lvl="1"/>
            <a:r>
              <a:rPr lang="zh-CN" altLang="en-US" dirty="0"/>
              <a:t>可以避免股票价格为负从而与有限责任相矛盾的问题</a:t>
            </a:r>
          </a:p>
          <a:p>
            <a:pPr lvl="1"/>
            <a:r>
              <a:rPr lang="zh-CN" altLang="en-US" dirty="0"/>
              <a:t>几何布朗运动意味着股票连续复利收益率服从正态分布，这与实际较为吻合</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16</a:t>
            </a:fld>
            <a:endParaRPr lang="en-US" altLang="zh-CN">
              <a:solidFill>
                <a:srgbClr val="00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549042831"/>
              </p:ext>
            </p:extLst>
          </p:nvPr>
        </p:nvGraphicFramePr>
        <p:xfrm>
          <a:off x="3146425" y="2247900"/>
          <a:ext cx="2654300" cy="520700"/>
        </p:xfrm>
        <a:graphic>
          <a:graphicData uri="http://schemas.openxmlformats.org/presentationml/2006/ole">
            <mc:AlternateContent xmlns:mc="http://schemas.openxmlformats.org/markup-compatibility/2006">
              <mc:Choice xmlns:v="urn:schemas-microsoft-com:vml" Requires="v">
                <p:oleObj spid="_x0000_s82988" name="Equation" r:id="rId3" imgW="1168200" imgH="228600" progId="Equation.DSMT4">
                  <p:embed/>
                </p:oleObj>
              </mc:Choice>
              <mc:Fallback>
                <p:oleObj name="Equation" r:id="rId3" imgW="1168200" imgH="228600" progId="Equation.DSMT4">
                  <p:embed/>
                  <p:pic>
                    <p:nvPicPr>
                      <p:cNvPr id="0" name=""/>
                      <p:cNvPicPr>
                        <a:picLocks noChangeAspect="1" noChangeArrowheads="1"/>
                      </p:cNvPicPr>
                      <p:nvPr/>
                    </p:nvPicPr>
                    <p:blipFill>
                      <a:blip r:embed="rId4"/>
                      <a:srcRect/>
                      <a:stretch>
                        <a:fillRect/>
                      </a:stretch>
                    </p:blipFill>
                    <p:spPr bwMode="auto">
                      <a:xfrm>
                        <a:off x="3146425" y="2247900"/>
                        <a:ext cx="26543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2763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单变量</a:t>
            </a:r>
            <a:r>
              <a:rPr lang="en-US" altLang="zh-CN" dirty="0" err="1"/>
              <a:t>Itô-Doeblin</a:t>
            </a:r>
            <a:r>
              <a:rPr lang="en-US" altLang="zh-CN" dirty="0"/>
              <a:t> Lemma</a:t>
            </a:r>
            <a:endParaRPr lang="zh-CN" altLang="en-US" dirty="0"/>
          </a:p>
        </p:txBody>
      </p:sp>
      <p:sp>
        <p:nvSpPr>
          <p:cNvPr id="3" name="内容占位符 2"/>
          <p:cNvSpPr>
            <a:spLocks noGrp="1"/>
          </p:cNvSpPr>
          <p:nvPr>
            <p:ph idx="1"/>
          </p:nvPr>
        </p:nvSpPr>
        <p:spPr>
          <a:xfrm>
            <a:off x="467544" y="1484784"/>
            <a:ext cx="8229600" cy="4530725"/>
          </a:xfrm>
        </p:spPr>
        <p:txBody>
          <a:bodyPr/>
          <a:lstStyle/>
          <a:p>
            <a:r>
              <a:rPr lang="zh-CN" altLang="en-US" dirty="0"/>
              <a:t>若变量 </a:t>
            </a:r>
            <a:r>
              <a:rPr lang="en-US" altLang="zh-CN" i="1" dirty="0"/>
              <a:t>x</a:t>
            </a:r>
            <a:r>
              <a:rPr lang="en-US" altLang="zh-CN" dirty="0"/>
              <a:t> </a:t>
            </a:r>
            <a:r>
              <a:rPr lang="zh-CN" altLang="en-US" dirty="0"/>
              <a:t>遵循伊藤过程，</a:t>
            </a:r>
            <a:endParaRPr lang="en-US" altLang="zh-CN" dirty="0"/>
          </a:p>
          <a:p>
            <a:endParaRPr lang="en-US" altLang="zh-CN" dirty="0"/>
          </a:p>
          <a:p>
            <a:endParaRPr lang="en-US" altLang="zh-CN" dirty="0"/>
          </a:p>
          <a:p>
            <a:r>
              <a:rPr lang="zh-CN" altLang="en-US" dirty="0"/>
              <a:t>则变量 </a:t>
            </a:r>
            <a:r>
              <a:rPr lang="en-US" altLang="zh-CN" i="1" dirty="0"/>
              <a:t>x</a:t>
            </a:r>
            <a:r>
              <a:rPr lang="en-US" altLang="zh-CN" dirty="0"/>
              <a:t> </a:t>
            </a:r>
            <a:r>
              <a:rPr lang="zh-CN" altLang="en-US" dirty="0"/>
              <a:t>和 </a:t>
            </a:r>
            <a:r>
              <a:rPr lang="en-US" altLang="zh-CN" i="1" dirty="0"/>
              <a:t>t</a:t>
            </a:r>
            <a:r>
              <a:rPr lang="en-US" altLang="zh-CN" dirty="0"/>
              <a:t> </a:t>
            </a:r>
            <a:r>
              <a:rPr lang="zh-CN" altLang="en-US" dirty="0"/>
              <a:t>的函数 </a:t>
            </a:r>
            <a:r>
              <a:rPr lang="en-US" altLang="zh-CN" dirty="0"/>
              <a:t>G </a:t>
            </a:r>
            <a:r>
              <a:rPr lang="zh-CN" altLang="en-US" dirty="0"/>
              <a:t>将遵循如下过程：</a:t>
            </a:r>
            <a:endParaRPr lang="en-US" altLang="zh-CN" dirty="0"/>
          </a:p>
          <a:p>
            <a:endParaRPr lang="en-US" altLang="zh-CN" dirty="0"/>
          </a:p>
          <a:p>
            <a:endParaRPr lang="en-US" altLang="zh-CN" dirty="0"/>
          </a:p>
          <a:p>
            <a:pPr>
              <a:buNone/>
            </a:pPr>
            <a:r>
              <a:rPr lang="en-US" altLang="zh-CN" dirty="0"/>
              <a:t>	  </a:t>
            </a:r>
            <a:r>
              <a:rPr lang="zh-CN" altLang="en-US" dirty="0"/>
              <a:t>前提条件是上述导数都存在并连续。其中，</a:t>
            </a:r>
            <a:r>
              <a:rPr lang="en-US" altLang="zh-CN" i="1" dirty="0" err="1"/>
              <a:t>dz</a:t>
            </a:r>
            <a:r>
              <a:rPr lang="en-US" altLang="zh-CN" i="1" baseline="-25000" dirty="0" err="1"/>
              <a:t>t</a:t>
            </a:r>
            <a:r>
              <a:rPr lang="zh-CN" altLang="en-US" dirty="0"/>
              <a:t>是一个标准布朗运动。</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17</a:t>
            </a:fld>
            <a:endParaRPr lang="en-US" altLang="zh-CN">
              <a:solidFill>
                <a:srgbClr val="000000"/>
              </a:solidFill>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863436610"/>
              </p:ext>
            </p:extLst>
          </p:nvPr>
        </p:nvGraphicFramePr>
        <p:xfrm>
          <a:off x="2066925" y="3740150"/>
          <a:ext cx="5057775" cy="928688"/>
        </p:xfrm>
        <a:graphic>
          <a:graphicData uri="http://schemas.openxmlformats.org/presentationml/2006/ole">
            <mc:AlternateContent xmlns:mc="http://schemas.openxmlformats.org/markup-compatibility/2006">
              <mc:Choice xmlns:v="urn:schemas-microsoft-com:vml" Requires="v">
                <p:oleObj spid="_x0000_s84055" name="Equation" r:id="rId3" imgW="2628720" imgH="482400" progId="Equation.DSMT4">
                  <p:embed/>
                </p:oleObj>
              </mc:Choice>
              <mc:Fallback>
                <p:oleObj name="Equation" r:id="rId3" imgW="2628720" imgH="482400" progId="Equation.DSMT4">
                  <p:embed/>
                  <p:pic>
                    <p:nvPicPr>
                      <p:cNvPr id="0" name=""/>
                      <p:cNvPicPr>
                        <a:picLocks noChangeAspect="1" noChangeArrowheads="1"/>
                      </p:cNvPicPr>
                      <p:nvPr/>
                    </p:nvPicPr>
                    <p:blipFill>
                      <a:blip r:embed="rId4"/>
                      <a:srcRect/>
                      <a:stretch>
                        <a:fillRect/>
                      </a:stretch>
                    </p:blipFill>
                    <p:spPr bwMode="auto">
                      <a:xfrm>
                        <a:off x="2066925" y="3740150"/>
                        <a:ext cx="5057775"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489903461"/>
              </p:ext>
            </p:extLst>
          </p:nvPr>
        </p:nvGraphicFramePr>
        <p:xfrm>
          <a:off x="3381375" y="2190750"/>
          <a:ext cx="2266950" cy="530225"/>
        </p:xfrm>
        <a:graphic>
          <a:graphicData uri="http://schemas.openxmlformats.org/presentationml/2006/ole">
            <mc:AlternateContent xmlns:mc="http://schemas.openxmlformats.org/markup-compatibility/2006">
              <mc:Choice xmlns:v="urn:schemas-microsoft-com:vml" Requires="v">
                <p:oleObj spid="_x0000_s84056" name="Equation" r:id="rId5" imgW="977760" imgH="228600" progId="Equation.DSMT4">
                  <p:embed/>
                </p:oleObj>
              </mc:Choice>
              <mc:Fallback>
                <p:oleObj name="Equation" r:id="rId5" imgW="977760" imgH="228600" progId="Equation.DSMT4">
                  <p:embed/>
                  <p:pic>
                    <p:nvPicPr>
                      <p:cNvPr id="0" name=""/>
                      <p:cNvPicPr/>
                      <p:nvPr/>
                    </p:nvPicPr>
                    <p:blipFill>
                      <a:blip r:embed="rId6"/>
                      <a:stretch>
                        <a:fillRect/>
                      </a:stretch>
                    </p:blipFill>
                    <p:spPr>
                      <a:xfrm>
                        <a:off x="3381375" y="2190750"/>
                        <a:ext cx="2266950" cy="530225"/>
                      </a:xfrm>
                      <a:prstGeom prst="rect">
                        <a:avLst/>
                      </a:prstGeom>
                    </p:spPr>
                  </p:pic>
                </p:oleObj>
              </mc:Fallback>
            </mc:AlternateContent>
          </a:graphicData>
        </a:graphic>
      </p:graphicFrame>
    </p:spTree>
    <p:extLst>
      <p:ext uri="{BB962C8B-B14F-4D97-AF65-F5344CB8AC3E}">
        <p14:creationId xmlns:p14="http://schemas.microsoft.com/office/powerpoint/2010/main" val="23417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证明（</a:t>
            </a:r>
            <a:r>
              <a:rPr lang="en-US" altLang="zh-CN" dirty="0"/>
              <a:t>1</a:t>
            </a:r>
            <a:r>
              <a:rPr lang="zh-CN" altLang="en-US" dirty="0"/>
              <a:t>）泰勒展开</a:t>
            </a:r>
          </a:p>
        </p:txBody>
      </p:sp>
      <p:sp>
        <p:nvSpPr>
          <p:cNvPr id="3" name="内容占位符 2"/>
          <p:cNvSpPr>
            <a:spLocks noGrp="1"/>
          </p:cNvSpPr>
          <p:nvPr>
            <p:ph idx="1"/>
          </p:nvPr>
        </p:nvSpPr>
        <p:spPr/>
        <p:txBody>
          <a:bodyPr/>
          <a:lstStyle/>
          <a:p>
            <a:pPr marL="0" indent="0">
              <a:buNone/>
            </a:pPr>
            <a:endParaRPr lang="en-US" altLang="zh-CN" dirty="0"/>
          </a:p>
          <a:p>
            <a:r>
              <a:rPr lang="en-US" altLang="zh-CN" dirty="0"/>
              <a:t>G </a:t>
            </a:r>
            <a:r>
              <a:rPr lang="zh-CN" altLang="en-US" dirty="0"/>
              <a:t>的泰勒展开式为：</a:t>
            </a:r>
            <a:endParaRPr lang="en-US" altLang="zh-CN" dirty="0"/>
          </a:p>
          <a:p>
            <a:endParaRPr lang="en-US" altLang="zh-CN" dirty="0"/>
          </a:p>
          <a:p>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18</a:t>
            </a:fld>
            <a:endParaRPr lang="en-US" altLang="zh-CN">
              <a:solidFill>
                <a:srgbClr val="00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239621143"/>
              </p:ext>
            </p:extLst>
          </p:nvPr>
        </p:nvGraphicFramePr>
        <p:xfrm>
          <a:off x="1973263" y="3040063"/>
          <a:ext cx="4953000" cy="1857375"/>
        </p:xfrm>
        <a:graphic>
          <a:graphicData uri="http://schemas.openxmlformats.org/presentationml/2006/ole">
            <mc:AlternateContent xmlns:mc="http://schemas.openxmlformats.org/markup-compatibility/2006">
              <mc:Choice xmlns:v="urn:schemas-microsoft-com:vml" Requires="v">
                <p:oleObj spid="_x0000_s85036" name="Equation" r:id="rId4" imgW="2234880" imgH="838080" progId="Equation.DSMT4">
                  <p:embed/>
                </p:oleObj>
              </mc:Choice>
              <mc:Fallback>
                <p:oleObj name="Equation" r:id="rId4" imgW="2234880" imgH="838080" progId="Equation.DSMT4">
                  <p:embed/>
                  <p:pic>
                    <p:nvPicPr>
                      <p:cNvPr id="0" name=""/>
                      <p:cNvPicPr>
                        <a:picLocks noChangeAspect="1" noChangeArrowheads="1"/>
                      </p:cNvPicPr>
                      <p:nvPr/>
                    </p:nvPicPr>
                    <p:blipFill>
                      <a:blip r:embed="rId5"/>
                      <a:srcRect/>
                      <a:stretch>
                        <a:fillRect/>
                      </a:stretch>
                    </p:blipFill>
                    <p:spPr bwMode="auto">
                      <a:xfrm>
                        <a:off x="1973263" y="3040063"/>
                        <a:ext cx="4953000" cy="185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9868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t>
            </a:r>
            <a:r>
              <a:rPr lang="en-US" altLang="zh-CN" dirty="0"/>
              <a:t>2</a:t>
            </a:r>
            <a:r>
              <a:rPr lang="zh-CN" altLang="en-US" dirty="0"/>
              <a:t>）忽略比 ∆</a:t>
            </a:r>
            <a:r>
              <a:rPr lang="en-US" altLang="zh-CN" dirty="0"/>
              <a:t>t </a:t>
            </a:r>
            <a:r>
              <a:rPr lang="zh-CN" altLang="en-US" dirty="0"/>
              <a:t>高阶的项</a:t>
            </a:r>
          </a:p>
        </p:txBody>
      </p:sp>
      <p:sp>
        <p:nvSpPr>
          <p:cNvPr id="3" name="内容占位符 2"/>
          <p:cNvSpPr>
            <a:spLocks noGrp="1"/>
          </p:cNvSpPr>
          <p:nvPr>
            <p:ph idx="1"/>
          </p:nvPr>
        </p:nvSpPr>
        <p:spPr>
          <a:xfrm>
            <a:off x="539552" y="1268760"/>
            <a:ext cx="8229600" cy="4530725"/>
          </a:xfrm>
        </p:spPr>
        <p:txBody>
          <a:bodyPr/>
          <a:lstStyle/>
          <a:p>
            <a:endParaRPr lang="en-US" altLang="zh-CN" dirty="0"/>
          </a:p>
          <a:p>
            <a:r>
              <a:rPr lang="zh-CN" altLang="en-US" dirty="0"/>
              <a:t>在常微分中，我们得到</a:t>
            </a:r>
            <a:endParaRPr lang="en-US" altLang="zh-CN" dirty="0"/>
          </a:p>
          <a:p>
            <a:endParaRPr lang="en-US" altLang="zh-CN" dirty="0"/>
          </a:p>
          <a:p>
            <a:endParaRPr lang="en-US" altLang="zh-CN" dirty="0"/>
          </a:p>
          <a:p>
            <a:r>
              <a:rPr lang="zh-CN" altLang="en-US" dirty="0"/>
              <a:t>在随机微分中，我们得到：</a:t>
            </a:r>
            <a:endParaRPr lang="en-US" altLang="zh-CN" dirty="0"/>
          </a:p>
          <a:p>
            <a:endParaRPr lang="en-US" altLang="zh-CN" dirty="0"/>
          </a:p>
          <a:p>
            <a:endParaRPr lang="en-US" altLang="zh-CN" dirty="0"/>
          </a:p>
          <a:p>
            <a:pPr>
              <a:buNone/>
            </a:pPr>
            <a:r>
              <a:rPr lang="en-US" altLang="zh-CN" dirty="0"/>
              <a:t>	</a:t>
            </a:r>
            <a:r>
              <a:rPr lang="zh-CN" altLang="en-US" dirty="0"/>
              <a:t>其中，最后一项的阶数为 ∆</a:t>
            </a:r>
            <a:r>
              <a:rPr lang="en-US" altLang="zh-CN" dirty="0"/>
              <a:t>t</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19</a:t>
            </a:fld>
            <a:endParaRPr lang="en-US" altLang="zh-CN">
              <a:solidFill>
                <a:srgbClr val="000000"/>
              </a:solidFill>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464744915"/>
              </p:ext>
            </p:extLst>
          </p:nvPr>
        </p:nvGraphicFramePr>
        <p:xfrm>
          <a:off x="3035300" y="2378075"/>
          <a:ext cx="3392488" cy="914400"/>
        </p:xfrm>
        <a:graphic>
          <a:graphicData uri="http://schemas.openxmlformats.org/presentationml/2006/ole">
            <mc:AlternateContent xmlns:mc="http://schemas.openxmlformats.org/markup-compatibility/2006">
              <mc:Choice xmlns:v="urn:schemas-microsoft-com:vml" Requires="v">
                <p:oleObj spid="_x0000_s86100" name="Equation" r:id="rId3" imgW="1460160" imgH="393480" progId="Equation.DSMT4">
                  <p:embed/>
                </p:oleObj>
              </mc:Choice>
              <mc:Fallback>
                <p:oleObj name="Equation" r:id="rId3" imgW="1460160" imgH="393480" progId="Equation.DSMT4">
                  <p:embed/>
                  <p:pic>
                    <p:nvPicPr>
                      <p:cNvPr id="0" name=""/>
                      <p:cNvPicPr>
                        <a:picLocks noChangeAspect="1" noChangeArrowheads="1"/>
                      </p:cNvPicPr>
                      <p:nvPr/>
                    </p:nvPicPr>
                    <p:blipFill>
                      <a:blip r:embed="rId4"/>
                      <a:srcRect/>
                      <a:stretch>
                        <a:fillRect/>
                      </a:stretch>
                    </p:blipFill>
                    <p:spPr bwMode="auto">
                      <a:xfrm>
                        <a:off x="3035300" y="2378075"/>
                        <a:ext cx="339248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234251739"/>
              </p:ext>
            </p:extLst>
          </p:nvPr>
        </p:nvGraphicFramePr>
        <p:xfrm>
          <a:off x="2444750" y="4076700"/>
          <a:ext cx="4954588" cy="928688"/>
        </p:xfrm>
        <a:graphic>
          <a:graphicData uri="http://schemas.openxmlformats.org/presentationml/2006/ole">
            <mc:AlternateContent xmlns:mc="http://schemas.openxmlformats.org/markup-compatibility/2006">
              <mc:Choice xmlns:v="urn:schemas-microsoft-com:vml" Requires="v">
                <p:oleObj spid="_x0000_s86101" name="Equation" r:id="rId5" imgW="2234880" imgH="419040" progId="Equation.DSMT4">
                  <p:embed/>
                </p:oleObj>
              </mc:Choice>
              <mc:Fallback>
                <p:oleObj name="Equation" r:id="rId5" imgW="2234880" imgH="419040" progId="Equation.DSMT4">
                  <p:embed/>
                  <p:pic>
                    <p:nvPicPr>
                      <p:cNvPr id="0" name=""/>
                      <p:cNvPicPr>
                        <a:picLocks noChangeAspect="1" noChangeArrowheads="1"/>
                      </p:cNvPicPr>
                      <p:nvPr/>
                    </p:nvPicPr>
                    <p:blipFill>
                      <a:blip r:embed="rId6"/>
                      <a:srcRect/>
                      <a:stretch>
                        <a:fillRect/>
                      </a:stretch>
                    </p:blipFill>
                    <p:spPr bwMode="auto">
                      <a:xfrm>
                        <a:off x="2444750" y="4076700"/>
                        <a:ext cx="4954588"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6603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normAutofit/>
          </a:bodyPr>
          <a:lstStyle/>
          <a:p>
            <a:pPr>
              <a:lnSpc>
                <a:spcPct val="150000"/>
              </a:lnSpc>
            </a:pPr>
            <a:endParaRPr lang="en-US" altLang="zh-CN" dirty="0"/>
          </a:p>
          <a:p>
            <a:pPr>
              <a:lnSpc>
                <a:spcPct val="150000"/>
              </a:lnSpc>
            </a:pPr>
            <a:r>
              <a:rPr lang="en-US" altLang="zh-CN" dirty="0">
                <a:solidFill>
                  <a:srgbClr val="002060"/>
                </a:solidFill>
              </a:rPr>
              <a:t>BSM </a:t>
            </a:r>
            <a:r>
              <a:rPr lang="zh-CN" altLang="en-US" dirty="0">
                <a:solidFill>
                  <a:srgbClr val="002060"/>
                </a:solidFill>
              </a:rPr>
              <a:t>期权定价模型的基本思路</a:t>
            </a:r>
          </a:p>
          <a:p>
            <a:pPr>
              <a:lnSpc>
                <a:spcPct val="150000"/>
              </a:lnSpc>
            </a:pPr>
            <a:r>
              <a:rPr lang="zh-CN" altLang="en-US" dirty="0">
                <a:solidFill>
                  <a:srgbClr val="002060"/>
                </a:solidFill>
              </a:rPr>
              <a:t>股票价格的变化过程</a:t>
            </a:r>
          </a:p>
          <a:p>
            <a:pPr>
              <a:lnSpc>
                <a:spcPct val="150000"/>
              </a:lnSpc>
            </a:pPr>
            <a:r>
              <a:rPr lang="en-US" altLang="zh-CN" dirty="0">
                <a:solidFill>
                  <a:srgbClr val="002060"/>
                </a:solidFill>
              </a:rPr>
              <a:t>BSM </a:t>
            </a:r>
            <a:r>
              <a:rPr lang="zh-CN" altLang="en-US" dirty="0">
                <a:solidFill>
                  <a:srgbClr val="002060"/>
                </a:solidFill>
              </a:rPr>
              <a:t>期权定价公式</a:t>
            </a:r>
          </a:p>
          <a:p>
            <a:pPr>
              <a:lnSpc>
                <a:spcPct val="150000"/>
              </a:lnSpc>
            </a:pPr>
            <a:r>
              <a:rPr lang="en-US" altLang="zh-CN" dirty="0">
                <a:solidFill>
                  <a:srgbClr val="002060"/>
                </a:solidFill>
              </a:rPr>
              <a:t>BSM </a:t>
            </a:r>
            <a:r>
              <a:rPr lang="zh-CN" altLang="en-US" dirty="0">
                <a:solidFill>
                  <a:srgbClr val="002060"/>
                </a:solidFill>
              </a:rPr>
              <a:t>期权定价公式的精确度评价与拓展</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t>
            </a:r>
            <a:r>
              <a:rPr lang="en-US" altLang="zh-CN" dirty="0"/>
              <a:t>3</a:t>
            </a:r>
            <a:r>
              <a:rPr lang="zh-CN" altLang="en-US" dirty="0"/>
              <a:t>）将 ∆</a:t>
            </a:r>
            <a:r>
              <a:rPr lang="en-US" altLang="zh-CN" dirty="0"/>
              <a:t>x </a:t>
            </a:r>
            <a:r>
              <a:rPr lang="zh-CN" altLang="en-US" dirty="0"/>
              <a:t>代入</a:t>
            </a:r>
          </a:p>
        </p:txBody>
      </p:sp>
      <p:sp>
        <p:nvSpPr>
          <p:cNvPr id="3" name="内容占位符 2"/>
          <p:cNvSpPr>
            <a:spLocks noGrp="1"/>
          </p:cNvSpPr>
          <p:nvPr>
            <p:ph idx="1"/>
          </p:nvPr>
        </p:nvSpPr>
        <p:spPr>
          <a:xfrm>
            <a:off x="467544" y="1484784"/>
            <a:ext cx="8229600" cy="4530725"/>
          </a:xfrm>
        </p:spPr>
        <p:txBody>
          <a:bodyPr/>
          <a:lstStyle/>
          <a:p>
            <a:r>
              <a:rPr lang="zh-CN" altLang="en-US" dirty="0"/>
              <a:t>将                                 代入最后一项，并忽略比 ∆</a:t>
            </a:r>
            <a:r>
              <a:rPr lang="en-US" altLang="zh-CN" dirty="0"/>
              <a:t>t </a:t>
            </a:r>
            <a:r>
              <a:rPr lang="zh-CN" altLang="en-US" dirty="0"/>
              <a:t>高阶的项，则</a:t>
            </a:r>
            <a:endParaRPr lang="en-US" altLang="zh-CN" dirty="0"/>
          </a:p>
          <a:p>
            <a:endParaRPr lang="en-US" altLang="zh-CN" dirty="0"/>
          </a:p>
          <a:p>
            <a:pPr lvl="3"/>
            <a:endParaRPr lang="en-US" altLang="zh-CN" dirty="0"/>
          </a:p>
          <a:p>
            <a:r>
              <a:rPr lang="zh-CN" altLang="en-US" dirty="0"/>
              <a:t>由于</a:t>
            </a:r>
            <a:endParaRPr lang="en-US" altLang="zh-CN" dirty="0"/>
          </a:p>
          <a:p>
            <a:pPr>
              <a:buNone/>
            </a:pPr>
            <a:r>
              <a:rPr lang="zh-CN" altLang="en-US" dirty="0"/>
              <a:t> </a:t>
            </a:r>
            <a:r>
              <a:rPr lang="en-US" altLang="zh-CN" dirty="0"/>
              <a:t>		</a:t>
            </a:r>
          </a:p>
          <a:p>
            <a:r>
              <a:rPr lang="zh-CN" altLang="en-US" dirty="0"/>
              <a:t>而        的方差和     同阶，可以忽略，因此有</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20</a:t>
            </a:fld>
            <a:endParaRPr lang="en-US" altLang="zh-CN">
              <a:solidFill>
                <a:srgbClr val="000000"/>
              </a:solidFill>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1159055454"/>
              </p:ext>
            </p:extLst>
          </p:nvPr>
        </p:nvGraphicFramePr>
        <p:xfrm>
          <a:off x="1376363" y="1484313"/>
          <a:ext cx="2462212" cy="471487"/>
        </p:xfrm>
        <a:graphic>
          <a:graphicData uri="http://schemas.openxmlformats.org/presentationml/2006/ole">
            <mc:AlternateContent xmlns:mc="http://schemas.openxmlformats.org/markup-compatibility/2006">
              <mc:Choice xmlns:v="urn:schemas-microsoft-com:vml" Requires="v">
                <p:oleObj spid="_x0000_s87288" name="Equation" r:id="rId3" imgW="1193760" imgH="228600" progId="Equation.DSMT4">
                  <p:embed/>
                </p:oleObj>
              </mc:Choice>
              <mc:Fallback>
                <p:oleObj name="Equation" r:id="rId3" imgW="1193760" imgH="228600" progId="Equation.DSMT4">
                  <p:embed/>
                  <p:pic>
                    <p:nvPicPr>
                      <p:cNvPr id="0" name=""/>
                      <p:cNvPicPr>
                        <a:picLocks noChangeAspect="1" noChangeArrowheads="1"/>
                      </p:cNvPicPr>
                      <p:nvPr/>
                    </p:nvPicPr>
                    <p:blipFill>
                      <a:blip r:embed="rId4"/>
                      <a:srcRect/>
                      <a:stretch>
                        <a:fillRect/>
                      </a:stretch>
                    </p:blipFill>
                    <p:spPr bwMode="auto">
                      <a:xfrm>
                        <a:off x="1376363" y="1484313"/>
                        <a:ext cx="2462212"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728789162"/>
              </p:ext>
            </p:extLst>
          </p:nvPr>
        </p:nvGraphicFramePr>
        <p:xfrm>
          <a:off x="2495550" y="2430463"/>
          <a:ext cx="4070350" cy="715962"/>
        </p:xfrm>
        <a:graphic>
          <a:graphicData uri="http://schemas.openxmlformats.org/presentationml/2006/ole">
            <mc:AlternateContent xmlns:mc="http://schemas.openxmlformats.org/markup-compatibility/2006">
              <mc:Choice xmlns:v="urn:schemas-microsoft-com:vml" Requires="v">
                <p:oleObj spid="_x0000_s87289" name="Equation" r:id="rId5" imgW="2387520" imgH="419040" progId="Equation.DSMT4">
                  <p:embed/>
                </p:oleObj>
              </mc:Choice>
              <mc:Fallback>
                <p:oleObj name="Equation" r:id="rId5" imgW="2387520" imgH="419040" progId="Equation.DSMT4">
                  <p:embed/>
                  <p:pic>
                    <p:nvPicPr>
                      <p:cNvPr id="0" name=""/>
                      <p:cNvPicPr>
                        <a:picLocks noChangeAspect="1" noChangeArrowheads="1"/>
                      </p:cNvPicPr>
                      <p:nvPr/>
                    </p:nvPicPr>
                    <p:blipFill>
                      <a:blip r:embed="rId6"/>
                      <a:srcRect/>
                      <a:stretch>
                        <a:fillRect/>
                      </a:stretch>
                    </p:blipFill>
                    <p:spPr bwMode="auto">
                      <a:xfrm>
                        <a:off x="2495550" y="2430463"/>
                        <a:ext cx="4070350" cy="71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927995558"/>
              </p:ext>
            </p:extLst>
          </p:nvPr>
        </p:nvGraphicFramePr>
        <p:xfrm>
          <a:off x="1691680" y="3356992"/>
          <a:ext cx="5243512" cy="1223962"/>
        </p:xfrm>
        <a:graphic>
          <a:graphicData uri="http://schemas.openxmlformats.org/presentationml/2006/ole">
            <mc:AlternateContent xmlns:mc="http://schemas.openxmlformats.org/markup-compatibility/2006">
              <mc:Choice xmlns:v="urn:schemas-microsoft-com:vml" Requires="v">
                <p:oleObj spid="_x0000_s87290" name="Equation" r:id="rId7" imgW="2539800" imgH="609480" progId="Equation.DSMT4">
                  <p:embed/>
                </p:oleObj>
              </mc:Choice>
              <mc:Fallback>
                <p:oleObj name="Equation" r:id="rId7" imgW="2539800" imgH="609480" progId="Equation.DSMT4">
                  <p:embed/>
                  <p:pic>
                    <p:nvPicPr>
                      <p:cNvPr id="0" name=""/>
                      <p:cNvPicPr>
                        <a:picLocks noChangeAspect="1" noChangeArrowheads="1"/>
                      </p:cNvPicPr>
                      <p:nvPr/>
                    </p:nvPicPr>
                    <p:blipFill>
                      <a:blip r:embed="rId8"/>
                      <a:srcRect/>
                      <a:stretch>
                        <a:fillRect/>
                      </a:stretch>
                    </p:blipFill>
                    <p:spPr bwMode="auto">
                      <a:xfrm>
                        <a:off x="1691680" y="3356992"/>
                        <a:ext cx="5243512"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655831199"/>
              </p:ext>
            </p:extLst>
          </p:nvPr>
        </p:nvGraphicFramePr>
        <p:xfrm>
          <a:off x="2354263" y="5157788"/>
          <a:ext cx="4252912" cy="784225"/>
        </p:xfrm>
        <a:graphic>
          <a:graphicData uri="http://schemas.openxmlformats.org/presentationml/2006/ole">
            <mc:AlternateContent xmlns:mc="http://schemas.openxmlformats.org/markup-compatibility/2006">
              <mc:Choice xmlns:v="urn:schemas-microsoft-com:vml" Requires="v">
                <p:oleObj spid="_x0000_s87291" name="Equation" r:id="rId9" imgW="2273040" imgH="419040" progId="Equation.DSMT4">
                  <p:embed/>
                </p:oleObj>
              </mc:Choice>
              <mc:Fallback>
                <p:oleObj name="Equation" r:id="rId9" imgW="2273040" imgH="419040" progId="Equation.DSMT4">
                  <p:embed/>
                  <p:pic>
                    <p:nvPicPr>
                      <p:cNvPr id="0" name=""/>
                      <p:cNvPicPr>
                        <a:picLocks noChangeAspect="1" noChangeArrowheads="1"/>
                      </p:cNvPicPr>
                      <p:nvPr/>
                    </p:nvPicPr>
                    <p:blipFill>
                      <a:blip r:embed="rId10"/>
                      <a:srcRect/>
                      <a:stretch>
                        <a:fillRect/>
                      </a:stretch>
                    </p:blipFill>
                    <p:spPr bwMode="auto">
                      <a:xfrm>
                        <a:off x="2354263" y="5157788"/>
                        <a:ext cx="4252912"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149013699"/>
              </p:ext>
            </p:extLst>
          </p:nvPr>
        </p:nvGraphicFramePr>
        <p:xfrm>
          <a:off x="1331640" y="4581128"/>
          <a:ext cx="634590" cy="390517"/>
        </p:xfrm>
        <a:graphic>
          <a:graphicData uri="http://schemas.openxmlformats.org/presentationml/2006/ole">
            <mc:AlternateContent xmlns:mc="http://schemas.openxmlformats.org/markup-compatibility/2006">
              <mc:Choice xmlns:v="urn:schemas-microsoft-com:vml" Requires="v">
                <p:oleObj spid="_x0000_s87292" name="Equation" r:id="rId11" imgW="330057" imgH="203112" progId="Equation.DSMT4">
                  <p:embed/>
                </p:oleObj>
              </mc:Choice>
              <mc:Fallback>
                <p:oleObj name="Equation" r:id="rId11" imgW="330057" imgH="203112"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1640" y="4581128"/>
                        <a:ext cx="634590" cy="3905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474777074"/>
              </p:ext>
            </p:extLst>
          </p:nvPr>
        </p:nvGraphicFramePr>
        <p:xfrm>
          <a:off x="3491880" y="4581128"/>
          <a:ext cx="463739" cy="390517"/>
        </p:xfrm>
        <a:graphic>
          <a:graphicData uri="http://schemas.openxmlformats.org/presentationml/2006/ole">
            <mc:AlternateContent xmlns:mc="http://schemas.openxmlformats.org/markup-compatibility/2006">
              <mc:Choice xmlns:v="urn:schemas-microsoft-com:vml" Requires="v">
                <p:oleObj spid="_x0000_s87293" name="Equation" r:id="rId13" imgW="241195" imgH="203112" progId="Equation.DSMT4">
                  <p:embed/>
                </p:oleObj>
              </mc:Choice>
              <mc:Fallback>
                <p:oleObj name="Equation" r:id="rId13" imgW="241195" imgH="20311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1880" y="4581128"/>
                        <a:ext cx="463739" cy="3905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1500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t>
            </a:r>
            <a:r>
              <a:rPr lang="en-US" altLang="zh-CN" dirty="0"/>
              <a:t>4</a:t>
            </a:r>
            <a:r>
              <a:rPr lang="zh-CN" altLang="en-US" dirty="0"/>
              <a:t>）取极限</a:t>
            </a:r>
          </a:p>
        </p:txBody>
      </p:sp>
      <p:sp>
        <p:nvSpPr>
          <p:cNvPr id="3" name="内容占位符 2"/>
          <p:cNvSpPr>
            <a:spLocks noGrp="1"/>
          </p:cNvSpPr>
          <p:nvPr>
            <p:ph idx="1"/>
          </p:nvPr>
        </p:nvSpPr>
        <p:spPr/>
        <p:txBody>
          <a:bodyPr/>
          <a:lstStyle/>
          <a:p>
            <a:r>
              <a:rPr lang="zh-CN" altLang="en-US" dirty="0"/>
              <a:t>取极限</a:t>
            </a:r>
            <a:endParaRPr lang="en-US" altLang="zh-CN" dirty="0"/>
          </a:p>
          <a:p>
            <a:endParaRPr lang="en-US" altLang="zh-CN" dirty="0"/>
          </a:p>
          <a:p>
            <a:pPr>
              <a:buNone/>
            </a:pPr>
            <a:endParaRPr lang="en-US" altLang="zh-CN" dirty="0"/>
          </a:p>
          <a:p>
            <a:r>
              <a:rPr lang="zh-CN" altLang="pl-PL" dirty="0"/>
              <a:t>代入</a:t>
            </a:r>
          </a:p>
          <a:p>
            <a:pPr>
              <a:buNone/>
            </a:pPr>
            <a:r>
              <a:rPr lang="en-US" altLang="zh-CN" dirty="0"/>
              <a:t>			</a:t>
            </a:r>
            <a:r>
              <a:rPr lang="zh-CN" altLang="pl-PL" dirty="0"/>
              <a:t>	</a:t>
            </a:r>
            <a:endParaRPr lang="pl-PL" altLang="zh-CN" dirty="0"/>
          </a:p>
          <a:p>
            <a:r>
              <a:rPr lang="zh-CN" altLang="pl-PL" dirty="0"/>
              <a:t>可得</a:t>
            </a:r>
            <a:endParaRPr lang="en-US" altLang="zh-CN" dirty="0"/>
          </a:p>
          <a:p>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21</a:t>
            </a:fld>
            <a:endParaRPr lang="en-US" altLang="zh-CN">
              <a:solidFill>
                <a:srgbClr val="000000"/>
              </a:solidFill>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595180184"/>
              </p:ext>
            </p:extLst>
          </p:nvPr>
        </p:nvGraphicFramePr>
        <p:xfrm>
          <a:off x="2595563" y="2143125"/>
          <a:ext cx="3833812" cy="785813"/>
        </p:xfrm>
        <a:graphic>
          <a:graphicData uri="http://schemas.openxmlformats.org/presentationml/2006/ole">
            <mc:AlternateContent xmlns:mc="http://schemas.openxmlformats.org/markup-compatibility/2006">
              <mc:Choice xmlns:v="urn:schemas-microsoft-com:vml" Requires="v">
                <p:oleObj spid="_x0000_s88189" name="Equation" r:id="rId3" imgW="2044440" imgH="419040" progId="Equation.DSMT4">
                  <p:embed/>
                </p:oleObj>
              </mc:Choice>
              <mc:Fallback>
                <p:oleObj name="Equation" r:id="rId3" imgW="2044440" imgH="419040" progId="Equation.DSMT4">
                  <p:embed/>
                  <p:pic>
                    <p:nvPicPr>
                      <p:cNvPr id="0" name=""/>
                      <p:cNvPicPr>
                        <a:picLocks noChangeAspect="1" noChangeArrowheads="1"/>
                      </p:cNvPicPr>
                      <p:nvPr/>
                    </p:nvPicPr>
                    <p:blipFill>
                      <a:blip r:embed="rId4"/>
                      <a:srcRect/>
                      <a:stretch>
                        <a:fillRect/>
                      </a:stretch>
                    </p:blipFill>
                    <p:spPr bwMode="auto">
                      <a:xfrm>
                        <a:off x="2595563" y="2143125"/>
                        <a:ext cx="3833812"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92668253"/>
              </p:ext>
            </p:extLst>
          </p:nvPr>
        </p:nvGraphicFramePr>
        <p:xfrm>
          <a:off x="3032125" y="3354388"/>
          <a:ext cx="2867025" cy="669925"/>
        </p:xfrm>
        <a:graphic>
          <a:graphicData uri="http://schemas.openxmlformats.org/presentationml/2006/ole">
            <mc:AlternateContent xmlns:mc="http://schemas.openxmlformats.org/markup-compatibility/2006">
              <mc:Choice xmlns:v="urn:schemas-microsoft-com:vml" Requires="v">
                <p:oleObj spid="_x0000_s88190" name="Equation" r:id="rId5" imgW="977760" imgH="228600" progId="Equation.DSMT4">
                  <p:embed/>
                </p:oleObj>
              </mc:Choice>
              <mc:Fallback>
                <p:oleObj name="Equation" r:id="rId5" imgW="977760" imgH="228600" progId="Equation.DSMT4">
                  <p:embed/>
                  <p:pic>
                    <p:nvPicPr>
                      <p:cNvPr id="0" name=""/>
                      <p:cNvPicPr>
                        <a:picLocks noChangeAspect="1" noChangeArrowheads="1"/>
                      </p:cNvPicPr>
                      <p:nvPr/>
                    </p:nvPicPr>
                    <p:blipFill>
                      <a:blip r:embed="rId6"/>
                      <a:srcRect/>
                      <a:stretch>
                        <a:fillRect/>
                      </a:stretch>
                    </p:blipFill>
                    <p:spPr bwMode="auto">
                      <a:xfrm>
                        <a:off x="3032125" y="3354388"/>
                        <a:ext cx="2867025"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26630647"/>
              </p:ext>
            </p:extLst>
          </p:nvPr>
        </p:nvGraphicFramePr>
        <p:xfrm>
          <a:off x="2203450" y="4643438"/>
          <a:ext cx="4670425" cy="857250"/>
        </p:xfrm>
        <a:graphic>
          <a:graphicData uri="http://schemas.openxmlformats.org/presentationml/2006/ole">
            <mc:AlternateContent xmlns:mc="http://schemas.openxmlformats.org/markup-compatibility/2006">
              <mc:Choice xmlns:v="urn:schemas-microsoft-com:vml" Requires="v">
                <p:oleObj spid="_x0000_s88191" name="Equation" r:id="rId7" imgW="2628720" imgH="482400" progId="Equation.DSMT4">
                  <p:embed/>
                </p:oleObj>
              </mc:Choice>
              <mc:Fallback>
                <p:oleObj name="Equation" r:id="rId7" imgW="2628720" imgH="482400" progId="Equation.DSMT4">
                  <p:embed/>
                  <p:pic>
                    <p:nvPicPr>
                      <p:cNvPr id="0" name=""/>
                      <p:cNvPicPr>
                        <a:picLocks noChangeAspect="1" noChangeArrowheads="1"/>
                      </p:cNvPicPr>
                      <p:nvPr/>
                    </p:nvPicPr>
                    <p:blipFill>
                      <a:blip r:embed="rId8"/>
                      <a:srcRect/>
                      <a:stretch>
                        <a:fillRect/>
                      </a:stretch>
                    </p:blipFill>
                    <p:spPr bwMode="auto">
                      <a:xfrm>
                        <a:off x="2203450" y="4643438"/>
                        <a:ext cx="46704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42899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Itô-Doeblin</a:t>
            </a:r>
            <a:r>
              <a:rPr lang="zh-CN" altLang="en-US" dirty="0"/>
              <a:t>引理的运用</a:t>
            </a:r>
          </a:p>
        </p:txBody>
      </p:sp>
      <p:sp>
        <p:nvSpPr>
          <p:cNvPr id="3" name="内容占位符 2"/>
          <p:cNvSpPr>
            <a:spLocks noGrp="1"/>
          </p:cNvSpPr>
          <p:nvPr>
            <p:ph idx="1"/>
          </p:nvPr>
        </p:nvSpPr>
        <p:spPr>
          <a:xfrm>
            <a:off x="467544" y="1124744"/>
            <a:ext cx="8229600" cy="4530725"/>
          </a:xfrm>
        </p:spPr>
        <p:txBody>
          <a:bodyPr/>
          <a:lstStyle/>
          <a:p>
            <a:endParaRPr lang="en-US" altLang="zh-CN" dirty="0"/>
          </a:p>
          <a:p>
            <a:endParaRPr lang="en-US" altLang="zh-CN" dirty="0"/>
          </a:p>
          <a:p>
            <a:r>
              <a:rPr lang="zh-CN" altLang="en-US" dirty="0"/>
              <a:t>如果我们知道 </a:t>
            </a:r>
            <a:r>
              <a:rPr lang="en-US" altLang="zh-CN" dirty="0" err="1"/>
              <a:t>x</a:t>
            </a:r>
            <a:r>
              <a:rPr lang="en-US" altLang="zh-CN" baseline="-25000" dirty="0" err="1"/>
              <a:t>t</a:t>
            </a:r>
            <a:r>
              <a:rPr lang="en-US" altLang="zh-CN" dirty="0"/>
              <a:t> </a:t>
            </a:r>
            <a:r>
              <a:rPr lang="zh-CN" altLang="en-US" dirty="0"/>
              <a:t>遵循的伊藤过程，通过</a:t>
            </a:r>
            <a:r>
              <a:rPr lang="en-US" altLang="zh-CN" dirty="0" err="1"/>
              <a:t>Itô-Doeblin</a:t>
            </a:r>
            <a:r>
              <a:rPr lang="zh-CN" altLang="en-US" dirty="0"/>
              <a:t>引理可以推导出 </a:t>
            </a:r>
            <a:r>
              <a:rPr lang="en-US" altLang="zh-CN" dirty="0"/>
              <a:t>G(x, t) </a:t>
            </a:r>
            <a:r>
              <a:rPr lang="zh-CN" altLang="en-US" dirty="0"/>
              <a:t>遵循的随机过程</a:t>
            </a:r>
          </a:p>
          <a:p>
            <a:endParaRPr lang="zh-CN" altLang="en-US" dirty="0"/>
          </a:p>
          <a:p>
            <a:r>
              <a:rPr lang="zh-CN" altLang="en-US" dirty="0"/>
              <a:t>由于衍生产品价格是标的资产价格和时间的函数，因此</a:t>
            </a:r>
            <a:r>
              <a:rPr lang="en-US" altLang="zh-CN" dirty="0" err="1"/>
              <a:t>Itô-Doeblin</a:t>
            </a:r>
            <a:r>
              <a:rPr lang="zh-CN" altLang="en-US" dirty="0"/>
              <a:t>引理在衍生产品分析中扮演重要角色</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22</a:t>
            </a:fld>
            <a:endParaRPr lang="en-US" altLang="zh-CN">
              <a:solidFill>
                <a:srgbClr val="000000"/>
              </a:solidFill>
            </a:endParaRPr>
          </a:p>
        </p:txBody>
      </p:sp>
    </p:spTree>
    <p:extLst>
      <p:ext uri="{BB962C8B-B14F-4D97-AF65-F5344CB8AC3E}">
        <p14:creationId xmlns:p14="http://schemas.microsoft.com/office/powerpoint/2010/main" val="3832362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800" dirty="0"/>
              <a:t>应用</a:t>
            </a:r>
            <a:r>
              <a:rPr lang="en-US" altLang="zh-CN" sz="3800" dirty="0"/>
              <a:t>1</a:t>
            </a:r>
            <a:r>
              <a:rPr lang="zh-CN" altLang="en-US" sz="3800" dirty="0"/>
              <a:t>：衍生品价格所服从的随机过程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endParaRPr lang="en-US" altLang="zh-CN" dirty="0"/>
              </a:p>
              <a:p>
                <a:r>
                  <a:rPr lang="zh-CN" altLang="en-US" dirty="0"/>
                  <a:t>当股票价格服从几何布朗运动</a:t>
                </a:r>
              </a:p>
              <a:p>
                <a:pPr>
                  <a:buNone/>
                </a:pPr>
                <a:r>
                  <a:rPr lang="zh-CN" altLang="en-US" dirty="0"/>
                  <a:t>		</a:t>
                </a:r>
                <a:endParaRPr lang="en-US" altLang="zh-CN" dirty="0"/>
              </a:p>
              <a:p>
                <a:r>
                  <a:rPr lang="zh-CN" altLang="en-US" dirty="0"/>
                  <a:t>根据</a:t>
                </a:r>
                <a:r>
                  <a:rPr lang="en-US" altLang="zh-CN" dirty="0" err="1"/>
                  <a:t>Itô-Doeblin</a:t>
                </a:r>
                <a:r>
                  <a:rPr lang="zh-CN" altLang="en-US" dirty="0"/>
                  <a:t>引理</a:t>
                </a:r>
                <a:endParaRPr lang="en-US" altLang="zh-CN" dirty="0"/>
              </a:p>
              <a:p>
                <a:endParaRPr lang="en-US" altLang="zh-CN" dirty="0"/>
              </a:p>
              <a:p>
                <a:pPr lvl="4"/>
                <a:endParaRPr lang="en-US" altLang="zh-CN" dirty="0"/>
              </a:p>
              <a:p>
                <a:r>
                  <a:rPr lang="zh-CN" altLang="en-US" dirty="0"/>
                  <a:t>衍生证券价格 </a:t>
                </a:r>
                <a:r>
                  <a:rPr lang="en-US" altLang="zh-CN" dirty="0"/>
                  <a:t>G </a:t>
                </a:r>
                <a:r>
                  <a:rPr lang="zh-CN" altLang="en-US" dirty="0"/>
                  <a:t>和股票价格 </a:t>
                </a:r>
                <a:r>
                  <a:rPr lang="en-US" altLang="zh-CN" dirty="0"/>
                  <a:t>S </a:t>
                </a:r>
                <a:r>
                  <a:rPr lang="zh-CN" altLang="en-US" dirty="0"/>
                  <a:t>都受同一个不确定性来源 </a:t>
                </a:r>
                <a14:m>
                  <m:oMath xmlns:m="http://schemas.openxmlformats.org/officeDocument/2006/math">
                    <m:r>
                      <a:rPr lang="en-US" altLang="zh-CN" i="1" dirty="0" smtClean="0">
                        <a:latin typeface="Cambria Math"/>
                      </a:rPr>
                      <m:t>𝑑𝑧</m:t>
                    </m:r>
                  </m:oMath>
                </a14:m>
                <a:r>
                  <a:rPr lang="en-US" altLang="zh-CN" dirty="0"/>
                  <a:t> </a:t>
                </a:r>
                <a:r>
                  <a:rPr lang="zh-CN" altLang="en-US" dirty="0"/>
                  <a:t>的影响</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r="-1630"/>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23</a:t>
            </a:fld>
            <a:endParaRPr lang="en-US" altLang="zh-CN">
              <a:solidFill>
                <a:srgbClr val="000000"/>
              </a:solidFill>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73656056"/>
              </p:ext>
            </p:extLst>
          </p:nvPr>
        </p:nvGraphicFramePr>
        <p:xfrm>
          <a:off x="3073400" y="2463800"/>
          <a:ext cx="2657475" cy="520700"/>
        </p:xfrm>
        <a:graphic>
          <a:graphicData uri="http://schemas.openxmlformats.org/presentationml/2006/ole">
            <mc:AlternateContent xmlns:mc="http://schemas.openxmlformats.org/markup-compatibility/2006">
              <mc:Choice xmlns:v="urn:schemas-microsoft-com:vml" Requires="v">
                <p:oleObj spid="_x0000_s90197" name="Equation" r:id="rId4" imgW="1168200" imgH="228600" progId="Equation.DSMT4">
                  <p:embed/>
                </p:oleObj>
              </mc:Choice>
              <mc:Fallback>
                <p:oleObj name="Equation" r:id="rId4" imgW="1168200" imgH="228600" progId="Equation.DSMT4">
                  <p:embed/>
                  <p:pic>
                    <p:nvPicPr>
                      <p:cNvPr id="0" name=""/>
                      <p:cNvPicPr>
                        <a:picLocks noChangeAspect="1" noChangeArrowheads="1"/>
                      </p:cNvPicPr>
                      <p:nvPr/>
                    </p:nvPicPr>
                    <p:blipFill>
                      <a:blip r:embed="rId5"/>
                      <a:srcRect/>
                      <a:stretch>
                        <a:fillRect/>
                      </a:stretch>
                    </p:blipFill>
                    <p:spPr bwMode="auto">
                      <a:xfrm>
                        <a:off x="3073400" y="2463800"/>
                        <a:ext cx="2657475"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931230239"/>
              </p:ext>
            </p:extLst>
          </p:nvPr>
        </p:nvGraphicFramePr>
        <p:xfrm>
          <a:off x="2300288" y="3665538"/>
          <a:ext cx="4837112" cy="785812"/>
        </p:xfrm>
        <a:graphic>
          <a:graphicData uri="http://schemas.openxmlformats.org/presentationml/2006/ole">
            <mc:AlternateContent xmlns:mc="http://schemas.openxmlformats.org/markup-compatibility/2006">
              <mc:Choice xmlns:v="urn:schemas-microsoft-com:vml" Requires="v">
                <p:oleObj spid="_x0000_s90198" name="Equation" r:id="rId6" imgW="2971800" imgH="482400" progId="Equation.DSMT4">
                  <p:embed/>
                </p:oleObj>
              </mc:Choice>
              <mc:Fallback>
                <p:oleObj name="Equation" r:id="rId6" imgW="2971800" imgH="482400" progId="Equation.DSMT4">
                  <p:embed/>
                  <p:pic>
                    <p:nvPicPr>
                      <p:cNvPr id="0" name=""/>
                      <p:cNvPicPr>
                        <a:picLocks noChangeAspect="1" noChangeArrowheads="1"/>
                      </p:cNvPicPr>
                      <p:nvPr/>
                    </p:nvPicPr>
                    <p:blipFill>
                      <a:blip r:embed="rId7"/>
                      <a:srcRect/>
                      <a:stretch>
                        <a:fillRect/>
                      </a:stretch>
                    </p:blipFill>
                    <p:spPr bwMode="auto">
                      <a:xfrm>
                        <a:off x="2300288" y="3665538"/>
                        <a:ext cx="4837112"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37322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a:t>
            </a:r>
            <a:r>
              <a:rPr lang="en-US" altLang="zh-CN" dirty="0"/>
              <a:t>2</a:t>
            </a:r>
            <a:r>
              <a:rPr lang="zh-CN" altLang="en-US" dirty="0"/>
              <a:t> ： </a:t>
            </a:r>
            <a:r>
              <a:rPr lang="en-US" altLang="zh-CN" dirty="0"/>
              <a:t>F </a:t>
            </a:r>
            <a:r>
              <a:rPr lang="zh-CN" altLang="en-US" dirty="0"/>
              <a:t>所遵循的随机过程</a:t>
            </a:r>
          </a:p>
        </p:txBody>
      </p:sp>
      <p:sp>
        <p:nvSpPr>
          <p:cNvPr id="3" name="内容占位符 2"/>
          <p:cNvSpPr>
            <a:spLocks noGrp="1"/>
          </p:cNvSpPr>
          <p:nvPr>
            <p:ph idx="1"/>
          </p:nvPr>
        </p:nvSpPr>
        <p:spPr>
          <a:xfrm>
            <a:off x="539552" y="1340768"/>
            <a:ext cx="8604448" cy="4530725"/>
          </a:xfrm>
        </p:spPr>
        <p:txBody>
          <a:bodyPr/>
          <a:lstStyle/>
          <a:p>
            <a:r>
              <a:rPr lang="zh-CN" altLang="en-US" dirty="0"/>
              <a:t>假设变量 </a:t>
            </a:r>
            <a:r>
              <a:rPr lang="en-US" altLang="zh-CN" dirty="0"/>
              <a:t>S </a:t>
            </a:r>
            <a:r>
              <a:rPr lang="zh-CN" altLang="en-US" dirty="0"/>
              <a:t>服从几何布朗运动，</a:t>
            </a:r>
            <a:r>
              <a:rPr lang="en-US" altLang="zh-CN" dirty="0"/>
              <a:t>r</a:t>
            </a:r>
            <a:r>
              <a:rPr lang="zh-CN" altLang="en-US" dirty="0"/>
              <a:t>为常数</a:t>
            </a:r>
            <a:endParaRPr lang="en-US" altLang="zh-CN" dirty="0"/>
          </a:p>
          <a:p>
            <a:endParaRPr lang="en-US" altLang="zh-CN" dirty="0"/>
          </a:p>
          <a:p>
            <a:r>
              <a:rPr lang="zh-CN" altLang="en-US" dirty="0"/>
              <a:t>由于                ，则</a:t>
            </a:r>
            <a:endParaRPr lang="en-US" altLang="zh-CN" dirty="0"/>
          </a:p>
          <a:p>
            <a:endParaRPr lang="en-US" altLang="zh-CN" dirty="0"/>
          </a:p>
          <a:p>
            <a:pPr marL="0" indent="0">
              <a:buNone/>
            </a:pPr>
            <a:endParaRPr lang="en-US" altLang="zh-CN" dirty="0"/>
          </a:p>
          <a:p>
            <a:r>
              <a:rPr lang="zh-CN" altLang="en-US" dirty="0"/>
              <a:t>运用</a:t>
            </a:r>
            <a:r>
              <a:rPr lang="en-US" altLang="zh-CN" dirty="0" err="1"/>
              <a:t>Itô-Doeblin</a:t>
            </a:r>
            <a:r>
              <a:rPr lang="zh-CN" altLang="en-US" dirty="0"/>
              <a:t>引理可得</a:t>
            </a:r>
          </a:p>
          <a:p>
            <a:pPr lvl="4"/>
            <a:endParaRPr lang="zh-CN" altLang="en-US" dirty="0"/>
          </a:p>
          <a:p>
            <a:pPr>
              <a:buNone/>
            </a:pPr>
            <a:r>
              <a:rPr lang="en-US" altLang="zh-CN" dirty="0"/>
              <a:t>		</a:t>
            </a:r>
            <a:r>
              <a:rPr lang="zh-CN" altLang="en-US" dirty="0"/>
              <a:t>	</a:t>
            </a:r>
            <a:endParaRPr lang="en-US" altLang="zh-CN" dirty="0"/>
          </a:p>
          <a:p>
            <a:pPr marL="0" indent="0">
              <a:buNone/>
            </a:pPr>
            <a:r>
              <a:rPr lang="en-US" altLang="zh-CN" dirty="0"/>
              <a:t>r</a:t>
            </a:r>
            <a:r>
              <a:rPr lang="zh-CN" altLang="en-US" dirty="0"/>
              <a:t>为常数时，远期（期货）价格的漂移率比标的资产小 </a:t>
            </a:r>
            <a:r>
              <a:rPr lang="en-US" altLang="zh-CN" dirty="0"/>
              <a:t>r</a:t>
            </a:r>
            <a:r>
              <a:rPr lang="zh-CN" altLang="en-US" dirty="0"/>
              <a:t>。</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24</a:t>
            </a:fld>
            <a:endParaRPr lang="en-US" altLang="zh-CN">
              <a:solidFill>
                <a:srgbClr val="000000"/>
              </a:solidFill>
            </a:endParaRPr>
          </a:p>
        </p:txBody>
      </p:sp>
      <p:grpSp>
        <p:nvGrpSpPr>
          <p:cNvPr id="4" name="组合 3"/>
          <p:cNvGrpSpPr/>
          <p:nvPr/>
        </p:nvGrpSpPr>
        <p:grpSpPr>
          <a:xfrm>
            <a:off x="1776413" y="1812925"/>
            <a:ext cx="4552950" cy="3514725"/>
            <a:chOff x="1776413" y="1812925"/>
            <a:chExt cx="4552950" cy="3514725"/>
          </a:xfrm>
        </p:grpSpPr>
        <p:graphicFrame>
          <p:nvGraphicFramePr>
            <p:cNvPr id="10" name="对象 9"/>
            <p:cNvGraphicFramePr>
              <a:graphicFrameLocks noChangeAspect="1"/>
            </p:cNvGraphicFramePr>
            <p:nvPr>
              <p:extLst>
                <p:ext uri="{D42A27DB-BD31-4B8C-83A1-F6EECF244321}">
                  <p14:modId xmlns:p14="http://schemas.microsoft.com/office/powerpoint/2010/main" val="2661999974"/>
                </p:ext>
              </p:extLst>
            </p:nvPr>
          </p:nvGraphicFramePr>
          <p:xfrm>
            <a:off x="3073400" y="1812925"/>
            <a:ext cx="2605088" cy="568325"/>
          </p:xfrm>
          <a:graphic>
            <a:graphicData uri="http://schemas.openxmlformats.org/presentationml/2006/ole">
              <mc:AlternateContent xmlns:mc="http://schemas.openxmlformats.org/markup-compatibility/2006">
                <mc:Choice xmlns:v="urn:schemas-microsoft-com:vml" Requires="v">
                  <p:oleObj spid="_x0000_s91302" name="Equation" r:id="rId3" imgW="1168200" imgH="228600" progId="Equation.DSMT4">
                    <p:embed/>
                  </p:oleObj>
                </mc:Choice>
                <mc:Fallback>
                  <p:oleObj name="Equation" r:id="rId3" imgW="1168200" imgH="228600" progId="Equation.DSMT4">
                    <p:embed/>
                    <p:pic>
                      <p:nvPicPr>
                        <p:cNvPr id="0" name=""/>
                        <p:cNvPicPr>
                          <a:picLocks noChangeAspect="1" noChangeArrowheads="1"/>
                        </p:cNvPicPr>
                        <p:nvPr/>
                      </p:nvPicPr>
                      <p:blipFill>
                        <a:blip r:embed="rId4"/>
                        <a:srcRect/>
                        <a:stretch>
                          <a:fillRect/>
                        </a:stretch>
                      </p:blipFill>
                      <p:spPr bwMode="auto">
                        <a:xfrm>
                          <a:off x="3073400" y="1812925"/>
                          <a:ext cx="2605088"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777990288"/>
                </p:ext>
              </p:extLst>
            </p:nvPr>
          </p:nvGraphicFramePr>
          <p:xfrm>
            <a:off x="1776413" y="2454275"/>
            <a:ext cx="1411287" cy="504825"/>
          </p:xfrm>
          <a:graphic>
            <a:graphicData uri="http://schemas.openxmlformats.org/presentationml/2006/ole">
              <mc:AlternateContent xmlns:mc="http://schemas.openxmlformats.org/markup-compatibility/2006">
                <mc:Choice xmlns:v="urn:schemas-microsoft-com:vml" Requires="v">
                  <p:oleObj spid="_x0000_s91303" name="Equation" r:id="rId5" imgW="711000" imgH="253800" progId="Equation.DSMT4">
                    <p:embed/>
                  </p:oleObj>
                </mc:Choice>
                <mc:Fallback>
                  <p:oleObj name="Equation" r:id="rId5" imgW="711000" imgH="253800" progId="Equation.DSMT4">
                    <p:embed/>
                    <p:pic>
                      <p:nvPicPr>
                        <p:cNvPr id="0" name=""/>
                        <p:cNvPicPr>
                          <a:picLocks noChangeAspect="1" noChangeArrowheads="1"/>
                        </p:cNvPicPr>
                        <p:nvPr/>
                      </p:nvPicPr>
                      <p:blipFill>
                        <a:blip r:embed="rId6"/>
                        <a:srcRect/>
                        <a:stretch>
                          <a:fillRect/>
                        </a:stretch>
                      </p:blipFill>
                      <p:spPr bwMode="auto">
                        <a:xfrm>
                          <a:off x="1776413" y="2454275"/>
                          <a:ext cx="141128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450464209"/>
                </p:ext>
              </p:extLst>
            </p:nvPr>
          </p:nvGraphicFramePr>
          <p:xfrm>
            <a:off x="2673350" y="3071813"/>
            <a:ext cx="3656013" cy="820737"/>
          </p:xfrm>
          <a:graphic>
            <a:graphicData uri="http://schemas.openxmlformats.org/presentationml/2006/ole">
              <mc:AlternateContent xmlns:mc="http://schemas.openxmlformats.org/markup-compatibility/2006">
                <mc:Choice xmlns:v="urn:schemas-microsoft-com:vml" Requires="v">
                  <p:oleObj spid="_x0000_s91304" name="Equation" r:id="rId7" imgW="1866600" imgH="419040" progId="Equation.DSMT4">
                    <p:embed/>
                  </p:oleObj>
                </mc:Choice>
                <mc:Fallback>
                  <p:oleObj name="Equation" r:id="rId7" imgW="1866600" imgH="419040" progId="Equation.DSMT4">
                    <p:embed/>
                    <p:pic>
                      <p:nvPicPr>
                        <p:cNvPr id="0" name=""/>
                        <p:cNvPicPr>
                          <a:picLocks noChangeAspect="1" noChangeArrowheads="1"/>
                        </p:cNvPicPr>
                        <p:nvPr/>
                      </p:nvPicPr>
                      <p:blipFill>
                        <a:blip r:embed="rId8"/>
                        <a:srcRect/>
                        <a:stretch>
                          <a:fillRect/>
                        </a:stretch>
                      </p:blipFill>
                      <p:spPr bwMode="auto">
                        <a:xfrm>
                          <a:off x="2673350" y="3071813"/>
                          <a:ext cx="3656013"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374667613"/>
                </p:ext>
              </p:extLst>
            </p:nvPr>
          </p:nvGraphicFramePr>
          <p:xfrm>
            <a:off x="2659063" y="4724400"/>
            <a:ext cx="3581400" cy="603250"/>
          </p:xfrm>
          <a:graphic>
            <a:graphicData uri="http://schemas.openxmlformats.org/presentationml/2006/ole">
              <mc:AlternateContent xmlns:mc="http://schemas.openxmlformats.org/markup-compatibility/2006">
                <mc:Choice xmlns:v="urn:schemas-microsoft-com:vml" Requires="v">
                  <p:oleObj spid="_x0000_s91305" name="Equation" r:id="rId9" imgW="1511280" imgH="253800" progId="Equation.DSMT4">
                    <p:embed/>
                  </p:oleObj>
                </mc:Choice>
                <mc:Fallback>
                  <p:oleObj name="Equation" r:id="rId9" imgW="1511280" imgH="253800" progId="Equation.DSMT4">
                    <p:embed/>
                    <p:pic>
                      <p:nvPicPr>
                        <p:cNvPr id="0" name=""/>
                        <p:cNvPicPr>
                          <a:picLocks noChangeAspect="1" noChangeArrowheads="1"/>
                        </p:cNvPicPr>
                        <p:nvPr/>
                      </p:nvPicPr>
                      <p:blipFill>
                        <a:blip r:embed="rId10"/>
                        <a:srcRect/>
                        <a:stretch>
                          <a:fillRect/>
                        </a:stretch>
                      </p:blipFill>
                      <p:spPr bwMode="auto">
                        <a:xfrm>
                          <a:off x="2659063" y="4724400"/>
                          <a:ext cx="35814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823742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a:t>
            </a:r>
            <a:r>
              <a:rPr lang="en-US" altLang="zh-CN" dirty="0"/>
              <a:t>3</a:t>
            </a:r>
            <a:r>
              <a:rPr lang="zh-CN" altLang="en-US" dirty="0"/>
              <a:t> ： </a:t>
            </a:r>
            <a:r>
              <a:rPr lang="en-US" altLang="zh-CN" dirty="0"/>
              <a:t>ln S</a:t>
            </a:r>
            <a:r>
              <a:rPr lang="en-US" altLang="zh-CN" baseline="-25000" dirty="0"/>
              <a:t>t</a:t>
            </a:r>
            <a:r>
              <a:rPr lang="en-US" altLang="zh-CN" dirty="0"/>
              <a:t> </a:t>
            </a:r>
            <a:r>
              <a:rPr lang="zh-CN" altLang="en-US" dirty="0"/>
              <a:t>所遵循的随机过程</a:t>
            </a:r>
          </a:p>
        </p:txBody>
      </p:sp>
      <p:sp>
        <p:nvSpPr>
          <p:cNvPr id="3" name="内容占位符 2"/>
          <p:cNvSpPr>
            <a:spLocks noGrp="1"/>
          </p:cNvSpPr>
          <p:nvPr>
            <p:ph idx="1"/>
          </p:nvPr>
        </p:nvSpPr>
        <p:spPr/>
        <p:txBody>
          <a:bodyPr>
            <a:normAutofit fontScale="92500"/>
          </a:bodyPr>
          <a:lstStyle/>
          <a:p>
            <a:r>
              <a:rPr lang="zh-CN" altLang="en-US" dirty="0"/>
              <a:t>假设变量 </a:t>
            </a:r>
            <a:r>
              <a:rPr lang="en-US" altLang="zh-CN" dirty="0"/>
              <a:t>S</a:t>
            </a:r>
            <a:r>
              <a:rPr lang="en-US" altLang="zh-CN" baseline="-25000" dirty="0"/>
              <a:t>t</a:t>
            </a:r>
            <a:r>
              <a:rPr lang="en-US" altLang="zh-CN" dirty="0"/>
              <a:t> </a:t>
            </a:r>
            <a:r>
              <a:rPr lang="zh-CN" altLang="en-US" dirty="0"/>
              <a:t>服从几何布朗运动</a:t>
            </a:r>
            <a:endParaRPr lang="en-US" altLang="zh-CN" dirty="0"/>
          </a:p>
          <a:p>
            <a:r>
              <a:rPr lang="zh-CN" altLang="en-US" dirty="0"/>
              <a:t>令                   ，则</a:t>
            </a:r>
            <a:endParaRPr lang="en-US" altLang="zh-CN" dirty="0"/>
          </a:p>
          <a:p>
            <a:endParaRPr lang="en-US" altLang="zh-CN" dirty="0"/>
          </a:p>
          <a:p>
            <a:endParaRPr lang="en-US" altLang="zh-CN" dirty="0"/>
          </a:p>
          <a:p>
            <a:r>
              <a:rPr lang="zh-CN" altLang="en-US" dirty="0"/>
              <a:t>运用伊藤引理可得   </a:t>
            </a:r>
            <a:r>
              <a:rPr lang="en-US" altLang="zh-CN" dirty="0"/>
              <a:t>             </a:t>
            </a:r>
            <a:r>
              <a:rPr lang="zh-CN" altLang="en-US" dirty="0"/>
              <a:t>所遵循的随机过程为</a:t>
            </a:r>
            <a:endParaRPr lang="en-US" altLang="zh-CN" dirty="0"/>
          </a:p>
          <a:p>
            <a:endParaRPr lang="en-US" altLang="zh-CN" dirty="0"/>
          </a:p>
          <a:p>
            <a:endParaRPr lang="en-US" altLang="zh-CN" dirty="0"/>
          </a:p>
          <a:p>
            <a:r>
              <a:rPr lang="zh-CN" altLang="en-US" dirty="0"/>
              <a:t>说明连续复利收益率          服从期望值                    方差为           的正态分布</a:t>
            </a:r>
          </a:p>
          <a:p>
            <a:pPr>
              <a:buNone/>
            </a:pPr>
            <a:r>
              <a:rPr lang="en-US" altLang="zh-CN" dirty="0"/>
              <a:t>	                               </a:t>
            </a:r>
            <a:r>
              <a:rPr lang="zh-CN" altLang="en-US" dirty="0">
                <a:solidFill>
                  <a:srgbClr val="FF0000"/>
                </a:solidFill>
              </a:rPr>
              <a:t>注意：</a:t>
            </a:r>
            <a:endParaRPr lang="en-US" altLang="zh-CN" dirty="0">
              <a:solidFill>
                <a:srgbClr val="FF0000"/>
              </a:solidFill>
            </a:endParaRPr>
          </a:p>
          <a:p>
            <a:endParaRPr lang="en-US" altLang="zh-CN" dirty="0"/>
          </a:p>
          <a:p>
            <a:pPr>
              <a:buNone/>
            </a:pP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25</a:t>
            </a:fld>
            <a:endParaRPr lang="en-US" altLang="zh-CN">
              <a:solidFill>
                <a:srgbClr val="000000"/>
              </a:solidFill>
            </a:endParaRPr>
          </a:p>
        </p:txBody>
      </p:sp>
      <p:grpSp>
        <p:nvGrpSpPr>
          <p:cNvPr id="11" name="组合 10"/>
          <p:cNvGrpSpPr/>
          <p:nvPr/>
        </p:nvGrpSpPr>
        <p:grpSpPr>
          <a:xfrm>
            <a:off x="1193800" y="1340768"/>
            <a:ext cx="6856413" cy="5206082"/>
            <a:chOff x="1193800" y="1340768"/>
            <a:chExt cx="6856413" cy="5206082"/>
          </a:xfrm>
        </p:grpSpPr>
        <p:grpSp>
          <p:nvGrpSpPr>
            <p:cNvPr id="4" name="组合 3"/>
            <p:cNvGrpSpPr/>
            <p:nvPr/>
          </p:nvGrpSpPr>
          <p:grpSpPr>
            <a:xfrm>
              <a:off x="1193800" y="1340768"/>
              <a:ext cx="6716192" cy="3407445"/>
              <a:chOff x="1265808" y="1485454"/>
              <a:chExt cx="6716192" cy="3407445"/>
            </a:xfrm>
          </p:grpSpPr>
          <p:graphicFrame>
            <p:nvGraphicFramePr>
              <p:cNvPr id="15" name="对象 14"/>
              <p:cNvGraphicFramePr>
                <a:graphicFrameLocks noChangeAspect="1"/>
              </p:cNvGraphicFramePr>
              <p:nvPr>
                <p:extLst>
                  <p:ext uri="{D42A27DB-BD31-4B8C-83A1-F6EECF244321}">
                    <p14:modId xmlns:p14="http://schemas.microsoft.com/office/powerpoint/2010/main" val="4045662468"/>
                  </p:ext>
                </p:extLst>
              </p:nvPr>
            </p:nvGraphicFramePr>
            <p:xfrm>
              <a:off x="5580112" y="1485454"/>
              <a:ext cx="2401888" cy="469900"/>
            </p:xfrm>
            <a:graphic>
              <a:graphicData uri="http://schemas.openxmlformats.org/presentationml/2006/ole">
                <mc:AlternateContent xmlns:mc="http://schemas.openxmlformats.org/markup-compatibility/2006">
                  <mc:Choice xmlns:v="urn:schemas-microsoft-com:vml" Requires="v">
                    <p:oleObj spid="_x0000_s89454" name="Equation" r:id="rId4" imgW="1168200" imgH="228600" progId="Equation.DSMT4">
                      <p:embed/>
                    </p:oleObj>
                  </mc:Choice>
                  <mc:Fallback>
                    <p:oleObj name="Equation" r:id="rId4" imgW="1168200" imgH="228600" progId="Equation.DSMT4">
                      <p:embed/>
                      <p:pic>
                        <p:nvPicPr>
                          <p:cNvPr id="0" name=""/>
                          <p:cNvPicPr>
                            <a:picLocks noChangeAspect="1" noChangeArrowheads="1"/>
                          </p:cNvPicPr>
                          <p:nvPr/>
                        </p:nvPicPr>
                        <p:blipFill>
                          <a:blip r:embed="rId5"/>
                          <a:srcRect/>
                          <a:stretch>
                            <a:fillRect/>
                          </a:stretch>
                        </p:blipFill>
                        <p:spPr bwMode="auto">
                          <a:xfrm>
                            <a:off x="5580112" y="1485454"/>
                            <a:ext cx="2401888"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437519852"/>
                  </p:ext>
                </p:extLst>
              </p:nvPr>
            </p:nvGraphicFramePr>
            <p:xfrm>
              <a:off x="1265808" y="2005236"/>
              <a:ext cx="1458913" cy="508000"/>
            </p:xfrm>
            <a:graphic>
              <a:graphicData uri="http://schemas.openxmlformats.org/presentationml/2006/ole">
                <mc:AlternateContent xmlns:mc="http://schemas.openxmlformats.org/markup-compatibility/2006">
                  <mc:Choice xmlns:v="urn:schemas-microsoft-com:vml" Requires="v">
                    <p:oleObj spid="_x0000_s89455" name="Equation" r:id="rId6" imgW="571320" imgH="228600" progId="Equation.DSMT4">
                      <p:embed/>
                    </p:oleObj>
                  </mc:Choice>
                  <mc:Fallback>
                    <p:oleObj name="Equation" r:id="rId6" imgW="571320" imgH="228600" progId="Equation.DSMT4">
                      <p:embed/>
                      <p:pic>
                        <p:nvPicPr>
                          <p:cNvPr id="0" name=""/>
                          <p:cNvPicPr>
                            <a:picLocks noChangeAspect="1" noChangeArrowheads="1"/>
                          </p:cNvPicPr>
                          <p:nvPr/>
                        </p:nvPicPr>
                        <p:blipFill>
                          <a:blip r:embed="rId7"/>
                          <a:srcRect/>
                          <a:stretch>
                            <a:fillRect/>
                          </a:stretch>
                        </p:blipFill>
                        <p:spPr bwMode="auto">
                          <a:xfrm>
                            <a:off x="1265808" y="2005236"/>
                            <a:ext cx="145891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206431174"/>
                  </p:ext>
                </p:extLst>
              </p:nvPr>
            </p:nvGraphicFramePr>
            <p:xfrm>
              <a:off x="2675508" y="2386236"/>
              <a:ext cx="3328988" cy="857250"/>
            </p:xfrm>
            <a:graphic>
              <a:graphicData uri="http://schemas.openxmlformats.org/presentationml/2006/ole">
                <mc:AlternateContent xmlns:mc="http://schemas.openxmlformats.org/markup-compatibility/2006">
                  <mc:Choice xmlns:v="urn:schemas-microsoft-com:vml" Requires="v">
                    <p:oleObj spid="_x0000_s89456" name="Equation" r:id="rId8" imgW="1777680" imgH="457200" progId="Equation.DSMT4">
                      <p:embed/>
                    </p:oleObj>
                  </mc:Choice>
                  <mc:Fallback>
                    <p:oleObj name="Equation" r:id="rId8" imgW="1777680" imgH="457200" progId="Equation.DSMT4">
                      <p:embed/>
                      <p:pic>
                        <p:nvPicPr>
                          <p:cNvPr id="0" name=""/>
                          <p:cNvPicPr>
                            <a:picLocks noChangeAspect="1" noChangeArrowheads="1"/>
                          </p:cNvPicPr>
                          <p:nvPr/>
                        </p:nvPicPr>
                        <p:blipFill>
                          <a:blip r:embed="rId9"/>
                          <a:srcRect/>
                          <a:stretch>
                            <a:fillRect/>
                          </a:stretch>
                        </p:blipFill>
                        <p:spPr bwMode="auto">
                          <a:xfrm>
                            <a:off x="2675508" y="2386236"/>
                            <a:ext cx="3328988"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27530907"/>
                  </p:ext>
                </p:extLst>
              </p:nvPr>
            </p:nvGraphicFramePr>
            <p:xfrm>
              <a:off x="3797871" y="3591149"/>
              <a:ext cx="1217612" cy="485775"/>
            </p:xfrm>
            <a:graphic>
              <a:graphicData uri="http://schemas.openxmlformats.org/presentationml/2006/ole">
                <mc:AlternateContent xmlns:mc="http://schemas.openxmlformats.org/markup-compatibility/2006">
                  <mc:Choice xmlns:v="urn:schemas-microsoft-com:vml" Requires="v">
                    <p:oleObj spid="_x0000_s89457" name="Equation" r:id="rId10" imgW="571320" imgH="228600" progId="Equation.DSMT4">
                      <p:embed/>
                    </p:oleObj>
                  </mc:Choice>
                  <mc:Fallback>
                    <p:oleObj name="Equation" r:id="rId10" imgW="571320" imgH="228600" progId="Equation.DSMT4">
                      <p:embed/>
                      <p:pic>
                        <p:nvPicPr>
                          <p:cNvPr id="0" name=""/>
                          <p:cNvPicPr>
                            <a:picLocks noChangeAspect="1" noChangeArrowheads="1"/>
                          </p:cNvPicPr>
                          <p:nvPr/>
                        </p:nvPicPr>
                        <p:blipFill>
                          <a:blip r:embed="rId11"/>
                          <a:srcRect/>
                          <a:stretch>
                            <a:fillRect/>
                          </a:stretch>
                        </p:blipFill>
                        <p:spPr bwMode="auto">
                          <a:xfrm>
                            <a:off x="3797871" y="3591149"/>
                            <a:ext cx="1217612"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375612329"/>
                  </p:ext>
                </p:extLst>
              </p:nvPr>
            </p:nvGraphicFramePr>
            <p:xfrm>
              <a:off x="2678683" y="4005486"/>
              <a:ext cx="3667125" cy="887413"/>
            </p:xfrm>
            <a:graphic>
              <a:graphicData uri="http://schemas.openxmlformats.org/presentationml/2006/ole">
                <mc:AlternateContent xmlns:mc="http://schemas.openxmlformats.org/markup-compatibility/2006">
                  <mc:Choice xmlns:v="urn:schemas-microsoft-com:vml" Requires="v">
                    <p:oleObj spid="_x0000_s89458" name="Equation" r:id="rId12" imgW="1993680" imgH="482400" progId="Equation.DSMT4">
                      <p:embed/>
                    </p:oleObj>
                  </mc:Choice>
                  <mc:Fallback>
                    <p:oleObj name="Equation" r:id="rId12" imgW="1993680" imgH="482400" progId="Equation.DSMT4">
                      <p:embed/>
                      <p:pic>
                        <p:nvPicPr>
                          <p:cNvPr id="0" name=""/>
                          <p:cNvPicPr>
                            <a:picLocks noChangeAspect="1" noChangeArrowheads="1"/>
                          </p:cNvPicPr>
                          <p:nvPr/>
                        </p:nvPicPr>
                        <p:blipFill>
                          <a:blip r:embed="rId13"/>
                          <a:srcRect/>
                          <a:stretch>
                            <a:fillRect/>
                          </a:stretch>
                        </p:blipFill>
                        <p:spPr bwMode="auto">
                          <a:xfrm>
                            <a:off x="2678683" y="4005486"/>
                            <a:ext cx="3667125"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对象 6"/>
            <p:cNvGraphicFramePr>
              <a:graphicFrameLocks noChangeAspect="1"/>
            </p:cNvGraphicFramePr>
            <p:nvPr>
              <p:extLst>
                <p:ext uri="{D42A27DB-BD31-4B8C-83A1-F6EECF244321}">
                  <p14:modId xmlns:p14="http://schemas.microsoft.com/office/powerpoint/2010/main" val="1251506361"/>
                </p:ext>
              </p:extLst>
            </p:nvPr>
          </p:nvGraphicFramePr>
          <p:xfrm>
            <a:off x="4094163" y="5030788"/>
            <a:ext cx="785812" cy="487362"/>
          </p:xfrm>
          <a:graphic>
            <a:graphicData uri="http://schemas.openxmlformats.org/presentationml/2006/ole">
              <mc:AlternateContent xmlns:mc="http://schemas.openxmlformats.org/markup-compatibility/2006">
                <mc:Choice xmlns:v="urn:schemas-microsoft-com:vml" Requires="v">
                  <p:oleObj spid="_x0000_s89459" name="Equation" r:id="rId14" imgW="368280" imgH="228600" progId="Equation.DSMT4">
                    <p:embed/>
                  </p:oleObj>
                </mc:Choice>
                <mc:Fallback>
                  <p:oleObj name="Equation" r:id="rId14" imgW="368280" imgH="228600" progId="Equation.DSMT4">
                    <p:embed/>
                    <p:pic>
                      <p:nvPicPr>
                        <p:cNvPr id="0" name="对象 19"/>
                        <p:cNvPicPr>
                          <a:picLocks noChangeAspect="1" noChangeArrowheads="1"/>
                        </p:cNvPicPr>
                        <p:nvPr/>
                      </p:nvPicPr>
                      <p:blipFill>
                        <a:blip r:embed="rId15"/>
                        <a:srcRect/>
                        <a:stretch>
                          <a:fillRect/>
                        </a:stretch>
                      </p:blipFill>
                      <p:spPr bwMode="auto">
                        <a:xfrm>
                          <a:off x="4094163" y="5030788"/>
                          <a:ext cx="7858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935856816"/>
                </p:ext>
              </p:extLst>
            </p:nvPr>
          </p:nvGraphicFramePr>
          <p:xfrm>
            <a:off x="6624638" y="4868863"/>
            <a:ext cx="1425575" cy="790575"/>
          </p:xfrm>
          <a:graphic>
            <a:graphicData uri="http://schemas.openxmlformats.org/presentationml/2006/ole">
              <mc:AlternateContent xmlns:mc="http://schemas.openxmlformats.org/markup-compatibility/2006">
                <mc:Choice xmlns:v="urn:schemas-microsoft-com:vml" Requires="v">
                  <p:oleObj spid="_x0000_s89460" name="Equation" r:id="rId16" imgW="736560" imgH="482400" progId="Equation.DSMT4">
                    <p:embed/>
                  </p:oleObj>
                </mc:Choice>
                <mc:Fallback>
                  <p:oleObj name="Equation" r:id="rId16" imgW="736560" imgH="482400" progId="Equation.DSMT4">
                    <p:embed/>
                    <p:pic>
                      <p:nvPicPr>
                        <p:cNvPr id="0" name="对象 20"/>
                        <p:cNvPicPr>
                          <a:picLocks noChangeAspect="1" noChangeArrowheads="1"/>
                        </p:cNvPicPr>
                        <p:nvPr/>
                      </p:nvPicPr>
                      <p:blipFill>
                        <a:blip r:embed="rId17"/>
                        <a:srcRect/>
                        <a:stretch>
                          <a:fillRect/>
                        </a:stretch>
                      </p:blipFill>
                      <p:spPr bwMode="auto">
                        <a:xfrm>
                          <a:off x="6624638" y="4868863"/>
                          <a:ext cx="1425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249214079"/>
                </p:ext>
              </p:extLst>
            </p:nvPr>
          </p:nvGraphicFramePr>
          <p:xfrm>
            <a:off x="1647825" y="5445125"/>
            <a:ext cx="692150" cy="461963"/>
          </p:xfrm>
          <a:graphic>
            <a:graphicData uri="http://schemas.openxmlformats.org/presentationml/2006/ole">
              <mc:AlternateContent xmlns:mc="http://schemas.openxmlformats.org/markup-compatibility/2006">
                <mc:Choice xmlns:v="urn:schemas-microsoft-com:vml" Requires="v">
                  <p:oleObj spid="_x0000_s89461" name="Equation" r:id="rId18" imgW="304560" imgH="203040" progId="Equation.DSMT4">
                    <p:embed/>
                  </p:oleObj>
                </mc:Choice>
                <mc:Fallback>
                  <p:oleObj name="Equation" r:id="rId18" imgW="304560" imgH="203040" progId="Equation.DSMT4">
                    <p:embed/>
                    <p:pic>
                      <p:nvPicPr>
                        <p:cNvPr id="0" name="对象 21"/>
                        <p:cNvPicPr>
                          <a:picLocks noChangeAspect="1" noChangeArrowheads="1"/>
                        </p:cNvPicPr>
                        <p:nvPr/>
                      </p:nvPicPr>
                      <p:blipFill>
                        <a:blip r:embed="rId19"/>
                        <a:srcRect/>
                        <a:stretch>
                          <a:fillRect/>
                        </a:stretch>
                      </p:blipFill>
                      <p:spPr bwMode="auto">
                        <a:xfrm>
                          <a:off x="1647825" y="5445125"/>
                          <a:ext cx="69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58952707"/>
                </p:ext>
              </p:extLst>
            </p:nvPr>
          </p:nvGraphicFramePr>
          <p:xfrm>
            <a:off x="4429125" y="5772150"/>
            <a:ext cx="1322388" cy="774700"/>
          </p:xfrm>
          <a:graphic>
            <a:graphicData uri="http://schemas.openxmlformats.org/presentationml/2006/ole">
              <mc:AlternateContent xmlns:mc="http://schemas.openxmlformats.org/markup-compatibility/2006">
                <mc:Choice xmlns:v="urn:schemas-microsoft-com:vml" Requires="v">
                  <p:oleObj spid="_x0000_s89462" name="Equation" r:id="rId20" imgW="736560" imgH="431640" progId="Equation.DSMT4">
                    <p:embed/>
                  </p:oleObj>
                </mc:Choice>
                <mc:Fallback>
                  <p:oleObj name="Equation" r:id="rId20" imgW="736560" imgH="431640" progId="Equation.DSMT4">
                    <p:embed/>
                    <p:pic>
                      <p:nvPicPr>
                        <p:cNvPr id="0" name="对象 22"/>
                        <p:cNvPicPr>
                          <a:picLocks noChangeAspect="1" noChangeArrowheads="1"/>
                        </p:cNvPicPr>
                        <p:nvPr/>
                      </p:nvPicPr>
                      <p:blipFill>
                        <a:blip r:embed="rId21"/>
                        <a:srcRect/>
                        <a:stretch>
                          <a:fillRect/>
                        </a:stretch>
                      </p:blipFill>
                      <p:spPr bwMode="auto">
                        <a:xfrm>
                          <a:off x="4429125" y="5772150"/>
                          <a:ext cx="13223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529700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为何采用几何布朗运动？</a:t>
            </a:r>
          </a:p>
        </p:txBody>
      </p:sp>
      <p:sp>
        <p:nvSpPr>
          <p:cNvPr id="3" name="内容占位符 2"/>
          <p:cNvSpPr>
            <a:spLocks noGrp="1"/>
          </p:cNvSpPr>
          <p:nvPr>
            <p:ph idx="1"/>
          </p:nvPr>
        </p:nvSpPr>
        <p:spPr>
          <a:xfrm>
            <a:off x="0" y="1340768"/>
            <a:ext cx="9144000" cy="5184576"/>
          </a:xfrm>
        </p:spPr>
        <p:txBody>
          <a:bodyPr>
            <a:normAutofit/>
          </a:bodyPr>
          <a:lstStyle/>
          <a:p>
            <a:pPr marL="0" indent="0">
              <a:buNone/>
            </a:pPr>
            <a:r>
              <a:rPr lang="zh-CN" altLang="en-US" dirty="0"/>
              <a:t>（</a:t>
            </a:r>
            <a:r>
              <a:rPr lang="en-US" altLang="zh-CN" dirty="0"/>
              <a:t>1</a:t>
            </a:r>
            <a:r>
              <a:rPr lang="zh-CN" altLang="en-US" dirty="0"/>
              <a:t>）股票连续复利收益率服从正态分布。</a:t>
            </a:r>
          </a:p>
          <a:p>
            <a:pPr lvl="1"/>
            <a:r>
              <a:rPr lang="en-US" altLang="zh-CN" dirty="0"/>
              <a:t>T − t </a:t>
            </a:r>
            <a:r>
              <a:rPr lang="zh-CN" altLang="en-US" dirty="0"/>
              <a:t>期间的连续复利收益率可以表示为</a:t>
            </a:r>
            <a:r>
              <a:rPr lang="zh-CN" altLang="en-US" dirty="0">
                <a:solidFill>
                  <a:srgbClr val="FF0000"/>
                </a:solidFill>
              </a:rPr>
              <a:t>（注意未年化）</a:t>
            </a:r>
            <a:endParaRPr lang="en-US" altLang="zh-CN" dirty="0">
              <a:solidFill>
                <a:srgbClr val="FF0000"/>
              </a:solidFill>
            </a:endParaRPr>
          </a:p>
          <a:p>
            <a:pPr lvl="1"/>
            <a:endParaRPr lang="en-US" altLang="zh-CN" dirty="0"/>
          </a:p>
          <a:p>
            <a:pPr lvl="1"/>
            <a:endParaRPr lang="en-US" altLang="zh-CN" dirty="0"/>
          </a:p>
          <a:p>
            <a:pPr lvl="1"/>
            <a:r>
              <a:rPr lang="zh-CN" altLang="en-US" dirty="0"/>
              <a:t>该随机变量 </a:t>
            </a:r>
            <a:r>
              <a:rPr lang="en-US" altLang="zh-CN" dirty="0" err="1"/>
              <a:t>η</a:t>
            </a:r>
            <a:r>
              <a:rPr lang="en-US" altLang="zh-CN" baseline="-25000" dirty="0" err="1"/>
              <a:t>t</a:t>
            </a:r>
            <a:r>
              <a:rPr lang="en-US" altLang="zh-CN" dirty="0"/>
              <a:t> </a:t>
            </a:r>
            <a:r>
              <a:rPr lang="zh-CN" altLang="en-US" dirty="0"/>
              <a:t>服从正态分布</a:t>
            </a:r>
            <a:endParaRPr lang="en-US" altLang="zh-CN" dirty="0"/>
          </a:p>
          <a:p>
            <a:pPr lvl="1"/>
            <a:endParaRPr lang="en-US" altLang="zh-CN" sz="3200" dirty="0"/>
          </a:p>
          <a:p>
            <a:pPr lvl="1"/>
            <a:endParaRPr lang="en-US" altLang="zh-CN" dirty="0"/>
          </a:p>
          <a:p>
            <a:pPr lvl="1"/>
            <a:r>
              <a:rPr lang="en-US" altLang="zh-CN" b="1" dirty="0">
                <a:solidFill>
                  <a:srgbClr val="FF0000"/>
                </a:solidFill>
              </a:rPr>
              <a:t>σ </a:t>
            </a:r>
            <a:r>
              <a:rPr lang="zh-CN" altLang="en-US" b="1" dirty="0">
                <a:solidFill>
                  <a:srgbClr val="FF0000"/>
                </a:solidFill>
              </a:rPr>
              <a:t>是股票连续复利收益率的年化标准差，也被称为股票价格对数的波动率（ </a:t>
            </a:r>
            <a:r>
              <a:rPr lang="en-US" altLang="zh-CN" b="1" dirty="0">
                <a:solidFill>
                  <a:srgbClr val="FF0000"/>
                </a:solidFill>
              </a:rPr>
              <a:t>Volatility </a:t>
            </a:r>
            <a:r>
              <a:rPr lang="zh-CN" altLang="en-US" b="1" dirty="0">
                <a:solidFill>
                  <a:srgbClr val="FF0000"/>
                </a:solidFill>
              </a:rPr>
              <a:t>）</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26</a:t>
            </a:fld>
            <a:endParaRPr lang="en-US" altLang="zh-CN">
              <a:solidFill>
                <a:srgbClr val="000000"/>
              </a:solidFill>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575178650"/>
              </p:ext>
            </p:extLst>
          </p:nvPr>
        </p:nvGraphicFramePr>
        <p:xfrm>
          <a:off x="3509963" y="2659063"/>
          <a:ext cx="1738312" cy="406400"/>
        </p:xfrm>
        <a:graphic>
          <a:graphicData uri="http://schemas.openxmlformats.org/presentationml/2006/ole">
            <mc:AlternateContent xmlns:mc="http://schemas.openxmlformats.org/markup-compatibility/2006">
              <mc:Choice xmlns:v="urn:schemas-microsoft-com:vml" Requires="v">
                <p:oleObj spid="_x0000_s92240" name="Equation" r:id="rId3" imgW="977760" imgH="228600" progId="Equation.DSMT4">
                  <p:embed/>
                </p:oleObj>
              </mc:Choice>
              <mc:Fallback>
                <p:oleObj name="Equation" r:id="rId3" imgW="977760" imgH="228600" progId="Equation.DSMT4">
                  <p:embed/>
                  <p:pic>
                    <p:nvPicPr>
                      <p:cNvPr id="0" name=""/>
                      <p:cNvPicPr>
                        <a:picLocks noChangeAspect="1" noChangeArrowheads="1"/>
                      </p:cNvPicPr>
                      <p:nvPr/>
                    </p:nvPicPr>
                    <p:blipFill>
                      <a:blip r:embed="rId4"/>
                      <a:srcRect/>
                      <a:stretch>
                        <a:fillRect/>
                      </a:stretch>
                    </p:blipFill>
                    <p:spPr bwMode="auto">
                      <a:xfrm>
                        <a:off x="3509963" y="2659063"/>
                        <a:ext cx="173831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766862096"/>
              </p:ext>
            </p:extLst>
          </p:nvPr>
        </p:nvGraphicFramePr>
        <p:xfrm>
          <a:off x="2854325" y="3954463"/>
          <a:ext cx="3457575" cy="828675"/>
        </p:xfrm>
        <a:graphic>
          <a:graphicData uri="http://schemas.openxmlformats.org/presentationml/2006/ole">
            <mc:AlternateContent xmlns:mc="http://schemas.openxmlformats.org/markup-compatibility/2006">
              <mc:Choice xmlns:v="urn:schemas-microsoft-com:vml" Requires="v">
                <p:oleObj spid="_x0000_s92241" name="Equation" r:id="rId5" imgW="2120760" imgH="507960" progId="Equation.DSMT4">
                  <p:embed/>
                </p:oleObj>
              </mc:Choice>
              <mc:Fallback>
                <p:oleObj name="Equation" r:id="rId5" imgW="2120760" imgH="507960" progId="Equation.DSMT4">
                  <p:embed/>
                  <p:pic>
                    <p:nvPicPr>
                      <p:cNvPr id="0" name=""/>
                      <p:cNvPicPr>
                        <a:picLocks noChangeAspect="1" noChangeArrowheads="1"/>
                      </p:cNvPicPr>
                      <p:nvPr/>
                    </p:nvPicPr>
                    <p:blipFill>
                      <a:blip r:embed="rId6"/>
                      <a:srcRect/>
                      <a:stretch>
                        <a:fillRect/>
                      </a:stretch>
                    </p:blipFill>
                    <p:spPr bwMode="auto">
                      <a:xfrm>
                        <a:off x="2854325" y="3954463"/>
                        <a:ext cx="3457575"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82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251520" y="1340768"/>
            <a:ext cx="8445624" cy="5112568"/>
          </a:xfrm>
        </p:spPr>
        <p:txBody>
          <a:bodyPr>
            <a:normAutofit fontScale="77500" lnSpcReduction="20000"/>
          </a:bodyPr>
          <a:lstStyle/>
          <a:p>
            <a:pPr lvl="1"/>
            <a:r>
              <a:rPr lang="zh-CN" altLang="en-US" sz="3400" dirty="0"/>
              <a:t>股票价格</a:t>
            </a:r>
            <a:r>
              <a:rPr lang="zh-CN" altLang="en-US" sz="3400"/>
              <a:t>的对数服从</a:t>
            </a:r>
            <a:r>
              <a:rPr lang="zh-CN" altLang="en-US" sz="3400" dirty="0"/>
              <a:t>普通布朗运动，特定时刻的股票价格服从对数正态分布。</a:t>
            </a:r>
            <a:endParaRPr lang="en-US" altLang="zh-CN" sz="3400"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lvl="1"/>
            <a:r>
              <a:rPr lang="zh-CN" altLang="en-US" dirty="0"/>
              <a:t> </a:t>
            </a:r>
            <a:r>
              <a:rPr lang="en-US" altLang="zh-CN" sz="3400" dirty="0"/>
              <a:t>µ </a:t>
            </a:r>
            <a:r>
              <a:rPr lang="zh-CN" altLang="en-US" sz="3400" dirty="0"/>
              <a:t>是 ∆</a:t>
            </a:r>
            <a:r>
              <a:rPr lang="en-US" altLang="zh-CN" sz="3400" dirty="0"/>
              <a:t>t </a:t>
            </a:r>
            <a:r>
              <a:rPr lang="zh-CN" altLang="en-US" sz="3400" dirty="0"/>
              <a:t>时间内股票价格百分比的年化预期收益率。</a:t>
            </a:r>
            <a:endParaRPr lang="en-US" altLang="zh-CN" sz="3400" dirty="0"/>
          </a:p>
          <a:p>
            <a:pPr lvl="1"/>
            <a:endParaRPr lang="en-US" altLang="zh-CN" sz="3100" dirty="0"/>
          </a:p>
          <a:p>
            <a:pPr>
              <a:buNone/>
            </a:pPr>
            <a:r>
              <a:rPr lang="zh-CN" altLang="en-US" sz="3900" dirty="0"/>
              <a:t>（</a:t>
            </a:r>
            <a:r>
              <a:rPr lang="en-US" altLang="zh-CN" sz="3900" dirty="0"/>
              <a:t>2</a:t>
            </a:r>
            <a:r>
              <a:rPr lang="zh-CN" altLang="en-US" sz="3900" dirty="0"/>
              <a:t>）</a:t>
            </a:r>
            <a:r>
              <a:rPr lang="zh-CN" altLang="zh-CN" sz="3900" dirty="0"/>
              <a:t>在几何布朗运动下</a:t>
            </a:r>
            <a:r>
              <a:rPr lang="en-US" altLang="zh-CN" sz="3200" i="1" dirty="0"/>
              <a:t>St</a:t>
            </a:r>
            <a:r>
              <a:rPr lang="zh-CN" altLang="zh-CN" sz="3900" dirty="0"/>
              <a:t>是非负的，符合有限责任原则</a:t>
            </a:r>
            <a:endParaRPr lang="zh-CN" altLang="en-US" sz="3900" dirty="0"/>
          </a:p>
          <a:p>
            <a:pPr>
              <a:buNone/>
            </a:pP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27</a:t>
            </a:fld>
            <a:endParaRPr lang="en-US" altLang="zh-CN">
              <a:solidFill>
                <a:srgbClr val="00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423555530"/>
              </p:ext>
            </p:extLst>
          </p:nvPr>
        </p:nvGraphicFramePr>
        <p:xfrm>
          <a:off x="2397125" y="1968500"/>
          <a:ext cx="4511675" cy="2736850"/>
        </p:xfrm>
        <a:graphic>
          <a:graphicData uri="http://schemas.openxmlformats.org/presentationml/2006/ole">
            <mc:AlternateContent xmlns:mc="http://schemas.openxmlformats.org/markup-compatibility/2006">
              <mc:Choice xmlns:v="urn:schemas-microsoft-com:vml" Requires="v">
                <p:oleObj spid="_x0000_s93225" name="Equation" r:id="rId3" imgW="2679480" imgH="1625400" progId="Equation.DSMT4">
                  <p:embed/>
                </p:oleObj>
              </mc:Choice>
              <mc:Fallback>
                <p:oleObj name="Equation" r:id="rId3" imgW="2679480" imgH="1625400" progId="Equation.DSMT4">
                  <p:embed/>
                  <p:pic>
                    <p:nvPicPr>
                      <p:cNvPr id="0" name=""/>
                      <p:cNvPicPr>
                        <a:picLocks noChangeAspect="1" noChangeArrowheads="1"/>
                      </p:cNvPicPr>
                      <p:nvPr/>
                    </p:nvPicPr>
                    <p:blipFill>
                      <a:blip r:embed="rId4"/>
                      <a:srcRect/>
                      <a:stretch>
                        <a:fillRect/>
                      </a:stretch>
                    </p:blipFill>
                    <p:spPr bwMode="auto">
                      <a:xfrm>
                        <a:off x="2397125" y="1968500"/>
                        <a:ext cx="4511675" cy="2736850"/>
                      </a:xfrm>
                      <a:prstGeom prst="rect">
                        <a:avLst/>
                      </a:prstGeom>
                      <a:noFill/>
                      <a:extLst/>
                    </p:spPr>
                  </p:pic>
                </p:oleObj>
              </mc:Fallback>
            </mc:AlternateContent>
          </a:graphicData>
        </a:graphic>
      </p:graphicFrame>
    </p:spTree>
    <p:extLst>
      <p:ext uri="{BB962C8B-B14F-4D97-AF65-F5344CB8AC3E}">
        <p14:creationId xmlns:p14="http://schemas.microsoft.com/office/powerpoint/2010/main" val="346349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t>举例：几何布朗运动下股票价格的概率分布 </a:t>
            </a:r>
          </a:p>
        </p:txBody>
      </p:sp>
      <p:sp>
        <p:nvSpPr>
          <p:cNvPr id="3" name="内容占位符 2"/>
          <p:cNvSpPr>
            <a:spLocks noGrp="1"/>
          </p:cNvSpPr>
          <p:nvPr>
            <p:ph idx="1"/>
          </p:nvPr>
        </p:nvSpPr>
        <p:spPr/>
        <p:txBody>
          <a:bodyPr>
            <a:normAutofit/>
          </a:bodyPr>
          <a:lstStyle/>
          <a:p>
            <a:endParaRPr lang="en-US" altLang="zh-CN" dirty="0"/>
          </a:p>
          <a:p>
            <a:r>
              <a:rPr lang="zh-CN" altLang="en-US" dirty="0"/>
              <a:t>设 </a:t>
            </a:r>
            <a:r>
              <a:rPr lang="en-US" altLang="zh-CN" dirty="0"/>
              <a:t>A </a:t>
            </a:r>
            <a:r>
              <a:rPr lang="zh-CN" altLang="en-US" dirty="0"/>
              <a:t>股票的当前价格为 </a:t>
            </a:r>
            <a:r>
              <a:rPr lang="en-US" altLang="zh-CN" dirty="0"/>
              <a:t>50 </a:t>
            </a:r>
            <a:r>
              <a:rPr lang="zh-CN" altLang="en-US" dirty="0"/>
              <a:t>元，预期收益率为每年</a:t>
            </a:r>
            <a:r>
              <a:rPr lang="en-US" altLang="zh-CN" dirty="0"/>
              <a:t>18% </a:t>
            </a:r>
            <a:r>
              <a:rPr lang="zh-CN" altLang="en-US" dirty="0"/>
              <a:t>，波动率为每年 </a:t>
            </a:r>
            <a:r>
              <a:rPr lang="en-US" altLang="zh-CN" dirty="0"/>
              <a:t>20% </a:t>
            </a:r>
            <a:r>
              <a:rPr lang="zh-CN" altLang="en-US" dirty="0"/>
              <a:t>，假设该股票价格遵循几何布朗运动且该股票在 </a:t>
            </a:r>
            <a:r>
              <a:rPr lang="en-US" altLang="zh-CN" dirty="0"/>
              <a:t>6 </a:t>
            </a:r>
            <a:r>
              <a:rPr lang="zh-CN" altLang="en-US" dirty="0"/>
              <a:t>个月内不付红利。</a:t>
            </a:r>
          </a:p>
          <a:p>
            <a:endParaRPr lang="zh-CN" altLang="en-US" dirty="0"/>
          </a:p>
          <a:p>
            <a:r>
              <a:rPr lang="zh-CN" altLang="en-US" dirty="0"/>
              <a:t>请问该股票 </a:t>
            </a:r>
            <a:r>
              <a:rPr lang="en-US" altLang="zh-CN" dirty="0"/>
              <a:t>6 </a:t>
            </a:r>
            <a:r>
              <a:rPr lang="zh-CN" altLang="en-US" dirty="0"/>
              <a:t>个月后的价格</a:t>
            </a:r>
            <a:r>
              <a:rPr lang="en-US" altLang="zh-CN" i="1" dirty="0"/>
              <a:t>S</a:t>
            </a:r>
            <a:r>
              <a:rPr lang="en-US" altLang="zh-CN" i="1" baseline="-25000" dirty="0"/>
              <a:t>T</a:t>
            </a:r>
            <a:r>
              <a:rPr lang="zh-CN" altLang="en-US" dirty="0"/>
              <a:t>的概率分布如何？</a:t>
            </a:r>
            <a:r>
              <a:rPr lang="en-US" altLang="zh-CN" dirty="0"/>
              <a:t>A </a:t>
            </a:r>
            <a:r>
              <a:rPr lang="zh-CN" altLang="en-US" dirty="0"/>
              <a:t>股票在 </a:t>
            </a:r>
            <a:r>
              <a:rPr lang="en-US" altLang="zh-CN" dirty="0"/>
              <a:t>6 </a:t>
            </a:r>
            <a:r>
              <a:rPr lang="zh-CN" altLang="en-US" dirty="0"/>
              <a:t>个月后股票价格的期望值和标准差分别是多少？</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28</a:t>
            </a:fld>
            <a:endParaRPr lang="en-US" altLang="zh-CN">
              <a:solidFill>
                <a:srgbClr val="000000"/>
              </a:solidFill>
            </a:endParaRPr>
          </a:p>
        </p:txBody>
      </p:sp>
    </p:spTree>
    <p:extLst>
      <p:ext uri="{BB962C8B-B14F-4D97-AF65-F5344CB8AC3E}">
        <p14:creationId xmlns:p14="http://schemas.microsoft.com/office/powerpoint/2010/main" val="2154954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p>
        </p:txBody>
      </p:sp>
      <p:sp>
        <p:nvSpPr>
          <p:cNvPr id="3" name="内容占位符 2"/>
          <p:cNvSpPr>
            <a:spLocks noGrp="1"/>
          </p:cNvSpPr>
          <p:nvPr>
            <p:ph idx="1"/>
          </p:nvPr>
        </p:nvSpPr>
        <p:spPr>
          <a:xfrm>
            <a:off x="457200" y="1340768"/>
            <a:ext cx="8507288" cy="5184576"/>
          </a:xfrm>
        </p:spPr>
        <p:txBody>
          <a:bodyPr/>
          <a:lstStyle/>
          <a:p>
            <a:pPr marL="0" indent="0">
              <a:buNone/>
            </a:pPr>
            <a:endParaRPr lang="en-US" altLang="zh-CN" dirty="0"/>
          </a:p>
          <a:p>
            <a:r>
              <a:rPr lang="en-US" altLang="zh-CN" dirty="0"/>
              <a:t>S</a:t>
            </a:r>
            <a:r>
              <a:rPr lang="en-US" altLang="zh-CN" baseline="-25000" dirty="0"/>
              <a:t>t</a:t>
            </a:r>
            <a:r>
              <a:rPr lang="en-US" altLang="zh-CN" dirty="0"/>
              <a:t> = 50, µ = 0.18, </a:t>
            </a:r>
            <a:r>
              <a:rPr lang="el-GR" altLang="zh-CN" dirty="0"/>
              <a:t>σ = 0.2, </a:t>
            </a:r>
            <a:r>
              <a:rPr lang="en-US" altLang="zh-CN" dirty="0"/>
              <a:t>T − t = 0.5 </a:t>
            </a:r>
            <a:r>
              <a:rPr lang="zh-CN" altLang="en-US" dirty="0"/>
              <a:t>年</a:t>
            </a:r>
          </a:p>
          <a:p>
            <a:r>
              <a:rPr lang="zh-CN" altLang="en-US" dirty="0"/>
              <a:t>因此 </a:t>
            </a:r>
            <a:r>
              <a:rPr lang="en-US" altLang="zh-CN" dirty="0"/>
              <a:t>6 </a:t>
            </a:r>
            <a:r>
              <a:rPr lang="zh-CN" altLang="en-US" dirty="0"/>
              <a:t>个月后</a:t>
            </a:r>
            <a:r>
              <a:rPr lang="en-US" altLang="zh-CN" i="1" dirty="0"/>
              <a:t>S</a:t>
            </a:r>
            <a:r>
              <a:rPr lang="en-US" altLang="zh-CN" i="1" baseline="-25000" dirty="0"/>
              <a:t>T</a:t>
            </a:r>
            <a:r>
              <a:rPr lang="zh-CN" altLang="en-US" dirty="0"/>
              <a:t>的概率分布为</a:t>
            </a:r>
            <a:endParaRPr lang="en-US" altLang="zh-CN" dirty="0"/>
          </a:p>
          <a:p>
            <a:endParaRPr lang="en-US" altLang="zh-CN" dirty="0"/>
          </a:p>
          <a:p>
            <a:endParaRPr lang="en-US" altLang="zh-CN" dirty="0"/>
          </a:p>
          <a:p>
            <a:r>
              <a:rPr lang="zh-CN" altLang="en-US" dirty="0"/>
              <a:t>即             </a:t>
            </a:r>
            <a:r>
              <a:rPr lang="en-US" altLang="zh-CN" dirty="0"/>
              <a:t>                        </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29</a:t>
            </a:fld>
            <a:endParaRPr lang="en-US" altLang="zh-CN">
              <a:solidFill>
                <a:srgbClr val="000000"/>
              </a:solidFill>
            </a:endParaRPr>
          </a:p>
        </p:txBody>
      </p:sp>
      <p:grpSp>
        <p:nvGrpSpPr>
          <p:cNvPr id="4" name="组合 3"/>
          <p:cNvGrpSpPr/>
          <p:nvPr/>
        </p:nvGrpSpPr>
        <p:grpSpPr>
          <a:xfrm>
            <a:off x="2051050" y="3068638"/>
            <a:ext cx="5619750" cy="2287587"/>
            <a:chOff x="2051050" y="3068638"/>
            <a:chExt cx="5619750" cy="2287587"/>
          </a:xfrm>
        </p:grpSpPr>
        <p:graphicFrame>
          <p:nvGraphicFramePr>
            <p:cNvPr id="9" name="对象 8"/>
            <p:cNvGraphicFramePr>
              <a:graphicFrameLocks noChangeAspect="1"/>
            </p:cNvGraphicFramePr>
            <p:nvPr>
              <p:extLst>
                <p:ext uri="{D42A27DB-BD31-4B8C-83A1-F6EECF244321}">
                  <p14:modId xmlns:p14="http://schemas.microsoft.com/office/powerpoint/2010/main" val="1436948085"/>
                </p:ext>
              </p:extLst>
            </p:nvPr>
          </p:nvGraphicFramePr>
          <p:xfrm>
            <a:off x="2051050" y="3068638"/>
            <a:ext cx="5619750" cy="857250"/>
          </p:xfrm>
          <a:graphic>
            <a:graphicData uri="http://schemas.openxmlformats.org/presentationml/2006/ole">
              <mc:AlternateContent xmlns:mc="http://schemas.openxmlformats.org/markup-compatibility/2006">
                <mc:Choice xmlns:v="urn:schemas-microsoft-com:vml" Requires="v">
                  <p:oleObj spid="_x0000_s95308" name="Equation" r:id="rId3" imgW="2997000" imgH="457200" progId="Equation.DSMT4">
                    <p:embed/>
                  </p:oleObj>
                </mc:Choice>
                <mc:Fallback>
                  <p:oleObj name="Equation" r:id="rId3" imgW="2997000" imgH="457200" progId="Equation.DSMT4">
                    <p:embed/>
                    <p:pic>
                      <p:nvPicPr>
                        <p:cNvPr id="0" name=""/>
                        <p:cNvPicPr>
                          <a:picLocks noChangeAspect="1" noChangeArrowheads="1"/>
                        </p:cNvPicPr>
                        <p:nvPr/>
                      </p:nvPicPr>
                      <p:blipFill>
                        <a:blip r:embed="rId4"/>
                        <a:srcRect/>
                        <a:stretch>
                          <a:fillRect/>
                        </a:stretch>
                      </p:blipFill>
                      <p:spPr bwMode="auto">
                        <a:xfrm>
                          <a:off x="2051050" y="3068638"/>
                          <a:ext cx="561975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121389810"/>
                </p:ext>
              </p:extLst>
            </p:nvPr>
          </p:nvGraphicFramePr>
          <p:xfrm>
            <a:off x="2867025" y="4870450"/>
            <a:ext cx="2633663" cy="485775"/>
          </p:xfrm>
          <a:graphic>
            <a:graphicData uri="http://schemas.openxmlformats.org/presentationml/2006/ole">
              <mc:AlternateContent xmlns:mc="http://schemas.openxmlformats.org/markup-compatibility/2006">
                <mc:Choice xmlns:v="urn:schemas-microsoft-com:vml" Requires="v">
                  <p:oleObj spid="_x0000_s95309" name="Equation" r:id="rId5" imgW="1371600" imgH="253800" progId="Equation.DSMT4">
                    <p:embed/>
                  </p:oleObj>
                </mc:Choice>
                <mc:Fallback>
                  <p:oleObj name="Equation" r:id="rId5" imgW="1371600" imgH="253800" progId="Equation.DSMT4">
                    <p:embed/>
                    <p:pic>
                      <p:nvPicPr>
                        <p:cNvPr id="0" name=""/>
                        <p:cNvPicPr>
                          <a:picLocks noChangeAspect="1" noChangeArrowheads="1"/>
                        </p:cNvPicPr>
                        <p:nvPr/>
                      </p:nvPicPr>
                      <p:blipFill>
                        <a:blip r:embed="rId6"/>
                        <a:srcRect/>
                        <a:stretch>
                          <a:fillRect/>
                        </a:stretch>
                      </p:blipFill>
                      <p:spPr bwMode="auto">
                        <a:xfrm>
                          <a:off x="2867025" y="4870450"/>
                          <a:ext cx="2633663"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103546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normAutofit/>
          </a:bodyPr>
          <a:lstStyle/>
          <a:p>
            <a:pPr>
              <a:lnSpc>
                <a:spcPct val="150000"/>
              </a:lnSpc>
            </a:pPr>
            <a:endParaRPr lang="en-US" altLang="zh-CN" dirty="0"/>
          </a:p>
          <a:p>
            <a:pPr>
              <a:lnSpc>
                <a:spcPct val="150000"/>
              </a:lnSpc>
              <a:buNone/>
            </a:pPr>
            <a:r>
              <a:rPr lang="en-US" altLang="zh-CN" dirty="0">
                <a:solidFill>
                  <a:srgbClr val="002060"/>
                </a:solidFill>
              </a:rPr>
              <a:t>BSM </a:t>
            </a:r>
            <a:r>
              <a:rPr lang="zh-CN" altLang="en-US" dirty="0">
                <a:solidFill>
                  <a:srgbClr val="002060"/>
                </a:solidFill>
              </a:rPr>
              <a:t>期权定价模型的基本思路</a:t>
            </a:r>
          </a:p>
          <a:p>
            <a:pPr>
              <a:lnSpc>
                <a:spcPct val="150000"/>
              </a:lnSpc>
              <a:buNone/>
            </a:pPr>
            <a:r>
              <a:rPr lang="zh-CN" altLang="en-US" dirty="0">
                <a:solidFill>
                  <a:schemeClr val="bg1">
                    <a:lumMod val="75000"/>
                  </a:schemeClr>
                </a:solidFill>
              </a:rPr>
              <a:t>股票价格的变化过程</a:t>
            </a:r>
          </a:p>
          <a:p>
            <a:pPr>
              <a:lnSpc>
                <a:spcPct val="150000"/>
              </a:lnSpc>
              <a:buNone/>
            </a:pPr>
            <a:r>
              <a:rPr lang="en-US" altLang="zh-CN" dirty="0">
                <a:solidFill>
                  <a:schemeClr val="bg1">
                    <a:lumMod val="75000"/>
                  </a:schemeClr>
                </a:solidFill>
              </a:rPr>
              <a:t>BSM </a:t>
            </a:r>
            <a:r>
              <a:rPr lang="zh-CN" altLang="en-US" dirty="0">
                <a:solidFill>
                  <a:schemeClr val="bg1">
                    <a:lumMod val="75000"/>
                  </a:schemeClr>
                </a:solidFill>
              </a:rPr>
              <a:t>期权定价公式</a:t>
            </a:r>
          </a:p>
          <a:p>
            <a:pPr>
              <a:lnSpc>
                <a:spcPct val="150000"/>
              </a:lnSpc>
              <a:buNone/>
            </a:pPr>
            <a:r>
              <a:rPr lang="en-US" altLang="zh-CN" dirty="0">
                <a:solidFill>
                  <a:schemeClr val="bg1">
                    <a:lumMod val="75000"/>
                  </a:schemeClr>
                </a:solidFill>
              </a:rPr>
              <a:t>BSM </a:t>
            </a:r>
            <a:r>
              <a:rPr lang="zh-CN" altLang="en-US" dirty="0">
                <a:solidFill>
                  <a:schemeClr val="bg1">
                    <a:lumMod val="75000"/>
                  </a:schemeClr>
                </a:solidFill>
              </a:rPr>
              <a:t>期权定价公式的精确度评价与拓展</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p>
        </p:txBody>
      </p:sp>
      <p:sp>
        <p:nvSpPr>
          <p:cNvPr id="3" name="内容占位符 2"/>
          <p:cNvSpPr>
            <a:spLocks noGrp="1"/>
          </p:cNvSpPr>
          <p:nvPr>
            <p:ph idx="1"/>
          </p:nvPr>
        </p:nvSpPr>
        <p:spPr/>
        <p:txBody>
          <a:bodyPr>
            <a:normAutofit/>
          </a:bodyPr>
          <a:lstStyle/>
          <a:p>
            <a:endParaRPr lang="en-US" altLang="zh-CN" dirty="0"/>
          </a:p>
          <a:p>
            <a:r>
              <a:rPr lang="zh-CN" altLang="en-US" dirty="0"/>
              <a:t>由于一个正态分布变量取值位于均值左右</a:t>
            </a:r>
            <a:r>
              <a:rPr lang="en-US" altLang="zh-CN" dirty="0"/>
              <a:t>1.96</a:t>
            </a:r>
            <a:r>
              <a:rPr lang="zh-CN" altLang="en-US" dirty="0"/>
              <a:t>个标准差范围内的概率为 </a:t>
            </a:r>
            <a:r>
              <a:rPr lang="en-US" altLang="zh-CN" dirty="0"/>
              <a:t>95% </a:t>
            </a:r>
            <a:r>
              <a:rPr lang="zh-CN" altLang="en-US" dirty="0"/>
              <a:t>，因此，置信度为 </a:t>
            </a:r>
            <a:r>
              <a:rPr lang="en-US" altLang="zh-CN" dirty="0"/>
              <a:t>95% </a:t>
            </a:r>
            <a:r>
              <a:rPr lang="zh-CN" altLang="en-US" dirty="0"/>
              <a:t>时，</a:t>
            </a:r>
          </a:p>
          <a:p>
            <a:endParaRPr lang="zh-CN" altLang="en-US" dirty="0"/>
          </a:p>
          <a:p>
            <a:pPr>
              <a:buNone/>
            </a:pPr>
            <a:r>
              <a:rPr lang="zh-CN" altLang="en-US" dirty="0"/>
              <a:t>		</a:t>
            </a:r>
            <a:endParaRPr lang="en-US" altLang="zh-CN" dirty="0"/>
          </a:p>
          <a:p>
            <a:pPr>
              <a:buNone/>
            </a:pPr>
            <a:endParaRPr lang="en-US" altLang="zh-CN" dirty="0"/>
          </a:p>
          <a:p>
            <a:r>
              <a:rPr lang="zh-CN" altLang="en-US" dirty="0"/>
              <a:t>因此， </a:t>
            </a:r>
            <a:r>
              <a:rPr lang="en-US" altLang="zh-CN" dirty="0"/>
              <a:t>6 </a:t>
            </a:r>
            <a:r>
              <a:rPr lang="zh-CN" altLang="en-US" dirty="0"/>
              <a:t>个月 </a:t>
            </a:r>
            <a:r>
              <a:rPr lang="en-US" altLang="zh-CN" dirty="0"/>
              <a:t>A </a:t>
            </a:r>
            <a:r>
              <a:rPr lang="zh-CN" altLang="en-US" dirty="0"/>
              <a:t>股票价格落在 </a:t>
            </a:r>
            <a:r>
              <a:rPr lang="en-US" altLang="zh-CN" dirty="0"/>
              <a:t>41.09 </a:t>
            </a:r>
            <a:r>
              <a:rPr lang="zh-CN" altLang="en-US" dirty="0"/>
              <a:t>元到 </a:t>
            </a:r>
            <a:r>
              <a:rPr lang="en-US" altLang="zh-CN" dirty="0"/>
              <a:t>71.41 </a:t>
            </a:r>
            <a:r>
              <a:rPr lang="zh-CN" altLang="en-US" dirty="0"/>
              <a:t>元之间的概率为 </a:t>
            </a:r>
            <a:r>
              <a:rPr lang="en-US" altLang="zh-CN" dirty="0"/>
              <a:t>95% </a:t>
            </a:r>
            <a:r>
              <a:rPr lang="zh-CN" altLang="en-US" dirty="0"/>
              <a:t>。</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30</a:t>
            </a:fld>
            <a:endParaRPr lang="en-US" altLang="zh-CN">
              <a:solidFill>
                <a:srgbClr val="00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466601426"/>
              </p:ext>
            </p:extLst>
          </p:nvPr>
        </p:nvGraphicFramePr>
        <p:xfrm>
          <a:off x="3198813" y="3529013"/>
          <a:ext cx="2598737" cy="1017587"/>
        </p:xfrm>
        <a:graphic>
          <a:graphicData uri="http://schemas.openxmlformats.org/presentationml/2006/ole">
            <mc:AlternateContent xmlns:mc="http://schemas.openxmlformats.org/markup-compatibility/2006">
              <mc:Choice xmlns:v="urn:schemas-microsoft-com:vml" Requires="v">
                <p:oleObj spid="_x0000_s96295" name="Equation" r:id="rId3" imgW="1168200" imgH="457200" progId="Equation.DSMT4">
                  <p:embed/>
                </p:oleObj>
              </mc:Choice>
              <mc:Fallback>
                <p:oleObj name="Equation" r:id="rId3" imgW="1168200" imgH="457200" progId="Equation.DSMT4">
                  <p:embed/>
                  <p:pic>
                    <p:nvPicPr>
                      <p:cNvPr id="0" name=""/>
                      <p:cNvPicPr>
                        <a:picLocks noChangeAspect="1" noChangeArrowheads="1"/>
                      </p:cNvPicPr>
                      <p:nvPr/>
                    </p:nvPicPr>
                    <p:blipFill>
                      <a:blip r:embed="rId4"/>
                      <a:srcRect/>
                      <a:stretch>
                        <a:fillRect/>
                      </a:stretch>
                    </p:blipFill>
                    <p:spPr bwMode="auto">
                      <a:xfrm>
                        <a:off x="3198813" y="3529013"/>
                        <a:ext cx="2598737"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6719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buNone/>
                </a:pPr>
                <a:endParaRPr lang="en-US" altLang="zh-CN" dirty="0"/>
              </a:p>
              <a:p>
                <a:r>
                  <a:rPr lang="zh-CN" altLang="en-US" dirty="0"/>
                  <a:t>半年后，</a:t>
                </a:r>
                <a:r>
                  <a:rPr lang="en-US" altLang="zh-CN" dirty="0"/>
                  <a:t>A </a:t>
                </a:r>
                <a:r>
                  <a:rPr lang="zh-CN" altLang="en-US" dirty="0"/>
                  <a:t>股票价格的期望值为 </a:t>
                </a:r>
                <a:r>
                  <a:rPr lang="en-US" altLang="zh-CN" dirty="0"/>
                  <a:t>54.71 </a:t>
                </a:r>
                <a:r>
                  <a:rPr lang="zh-CN" altLang="en-US" dirty="0"/>
                  <a:t>元，标准差为</a:t>
                </a:r>
                <a14:m>
                  <m:oMath xmlns:m="http://schemas.openxmlformats.org/officeDocument/2006/math">
                    <m:rad>
                      <m:radPr>
                        <m:degHide m:val="on"/>
                        <m:ctrlPr>
                          <a:rPr lang="zh-CN" altLang="en-US" i="1" smtClean="0">
                            <a:latin typeface="Cambria Math"/>
                          </a:rPr>
                        </m:ctrlPr>
                      </m:radPr>
                      <m:deg/>
                      <m:e>
                        <m:r>
                          <a:rPr lang="en-US" altLang="zh-CN" b="0" i="1" smtClean="0">
                            <a:latin typeface="Cambria Math"/>
                          </a:rPr>
                          <m:t>60.46</m:t>
                        </m:r>
                      </m:e>
                    </m:rad>
                  </m:oMath>
                </a14:m>
                <a:r>
                  <a:rPr lang="zh-CN" altLang="en-US" dirty="0"/>
                  <a:t>  或 </a:t>
                </a:r>
                <a:r>
                  <a:rPr lang="en-US" altLang="zh-CN" dirty="0"/>
                  <a:t>7.78 </a:t>
                </a:r>
                <a:r>
                  <a:rPr lang="zh-CN" altLang="en-US" dirty="0"/>
                  <a:t>。</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31</a:t>
            </a:fld>
            <a:endParaRPr lang="en-US" altLang="zh-CN">
              <a:solidFill>
                <a:srgbClr val="000000"/>
              </a:solidFill>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408339063"/>
              </p:ext>
            </p:extLst>
          </p:nvPr>
        </p:nvGraphicFramePr>
        <p:xfrm>
          <a:off x="1755775" y="3457575"/>
          <a:ext cx="6516688" cy="1236663"/>
        </p:xfrm>
        <a:graphic>
          <a:graphicData uri="http://schemas.openxmlformats.org/presentationml/2006/ole">
            <mc:AlternateContent xmlns:mc="http://schemas.openxmlformats.org/markup-compatibility/2006">
              <mc:Choice xmlns:v="urn:schemas-microsoft-com:vml" Requires="v">
                <p:oleObj spid="_x0000_s97319" name="Equation" r:id="rId4" imgW="2806560" imgH="533160" progId="Equation.DSMT4">
                  <p:embed/>
                </p:oleObj>
              </mc:Choice>
              <mc:Fallback>
                <p:oleObj name="Equation" r:id="rId4" imgW="2806560" imgH="533160" progId="Equation.DSMT4">
                  <p:embed/>
                  <p:pic>
                    <p:nvPicPr>
                      <p:cNvPr id="0" name=""/>
                      <p:cNvPicPr>
                        <a:picLocks noChangeAspect="1" noChangeArrowheads="1"/>
                      </p:cNvPicPr>
                      <p:nvPr/>
                    </p:nvPicPr>
                    <p:blipFill>
                      <a:blip r:embed="rId5"/>
                      <a:srcRect/>
                      <a:stretch>
                        <a:fillRect/>
                      </a:stretch>
                    </p:blipFill>
                    <p:spPr bwMode="auto">
                      <a:xfrm>
                        <a:off x="1755775" y="3457575"/>
                        <a:ext cx="6516688" cy="1236663"/>
                      </a:xfrm>
                      <a:prstGeom prst="rect">
                        <a:avLst/>
                      </a:prstGeom>
                      <a:noFill/>
                      <a:extLst/>
                    </p:spPr>
                  </p:pic>
                </p:oleObj>
              </mc:Fallback>
            </mc:AlternateContent>
          </a:graphicData>
        </a:graphic>
      </p:graphicFrame>
    </p:spTree>
    <p:extLst>
      <p:ext uri="{BB962C8B-B14F-4D97-AF65-F5344CB8AC3E}">
        <p14:creationId xmlns:p14="http://schemas.microsoft.com/office/powerpoint/2010/main" val="4035112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百分比收益率与对数收益率</a:t>
            </a:r>
          </a:p>
        </p:txBody>
      </p:sp>
      <p:sp>
        <p:nvSpPr>
          <p:cNvPr id="3" name="内容占位符 2"/>
          <p:cNvSpPr>
            <a:spLocks noGrp="1"/>
          </p:cNvSpPr>
          <p:nvPr>
            <p:ph idx="1"/>
          </p:nvPr>
        </p:nvSpPr>
        <p:spPr/>
        <p:txBody>
          <a:bodyPr/>
          <a:lstStyle/>
          <a:p>
            <a:pPr>
              <a:buNone/>
            </a:pPr>
            <a:endParaRPr lang="en-US" altLang="zh-CN" dirty="0"/>
          </a:p>
          <a:p>
            <a:r>
              <a:rPr lang="zh-CN" altLang="en-US" dirty="0"/>
              <a:t>短时间内</a:t>
            </a:r>
            <a:endParaRPr lang="en-US" altLang="zh-CN" dirty="0"/>
          </a:p>
          <a:p>
            <a:endParaRPr lang="en-US" altLang="zh-CN" dirty="0"/>
          </a:p>
          <a:p>
            <a:endParaRPr lang="en-US" altLang="zh-CN" dirty="0"/>
          </a:p>
          <a:p>
            <a:r>
              <a:rPr lang="zh-CN" altLang="en-US" dirty="0"/>
              <a:t>几何布朗运动只意味着短时间内的股票价格百分比收益率服从正态分布，长期间内股价百分比收益率正态分布的性质不再存在，但连续复利收益率始终服从正态分布。</a:t>
            </a:r>
          </a:p>
        </p:txBody>
      </p:sp>
      <p:graphicFrame>
        <p:nvGraphicFramePr>
          <p:cNvPr id="7" name="对象 6"/>
          <p:cNvGraphicFramePr>
            <a:graphicFrameLocks noChangeAspect="1"/>
          </p:cNvGraphicFramePr>
          <p:nvPr>
            <p:extLst>
              <p:ext uri="{D42A27DB-BD31-4B8C-83A1-F6EECF244321}">
                <p14:modId xmlns:p14="http://schemas.microsoft.com/office/powerpoint/2010/main" val="1585302625"/>
              </p:ext>
            </p:extLst>
          </p:nvPr>
        </p:nvGraphicFramePr>
        <p:xfrm>
          <a:off x="2814638" y="2457450"/>
          <a:ext cx="2636837" cy="976313"/>
        </p:xfrm>
        <a:graphic>
          <a:graphicData uri="http://schemas.openxmlformats.org/presentationml/2006/ole">
            <mc:AlternateContent xmlns:mc="http://schemas.openxmlformats.org/markup-compatibility/2006">
              <mc:Choice xmlns:v="urn:schemas-microsoft-com:vml" Requires="v">
                <p:oleObj spid="_x0000_s98343" name="Equation" r:id="rId3" imgW="1168200" imgH="431640" progId="Equation.DSMT4">
                  <p:embed/>
                </p:oleObj>
              </mc:Choice>
              <mc:Fallback>
                <p:oleObj name="Equation" r:id="rId3" imgW="1168200" imgH="431640" progId="Equation.DSMT4">
                  <p:embed/>
                  <p:pic>
                    <p:nvPicPr>
                      <p:cNvPr id="0" name=""/>
                      <p:cNvPicPr>
                        <a:picLocks noChangeAspect="1" noChangeArrowheads="1"/>
                      </p:cNvPicPr>
                      <p:nvPr/>
                    </p:nvPicPr>
                    <p:blipFill>
                      <a:blip r:embed="rId4"/>
                      <a:srcRect/>
                      <a:stretch>
                        <a:fillRect/>
                      </a:stretch>
                    </p:blipFill>
                    <p:spPr bwMode="auto">
                      <a:xfrm>
                        <a:off x="2814638" y="2457450"/>
                        <a:ext cx="2636837"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灯片编号占位符 3"/>
          <p:cNvSpPr>
            <a:spLocks noGrp="1"/>
          </p:cNvSpPr>
          <p:nvPr>
            <p:ph type="sldNum" sz="quarter" idx="12"/>
          </p:nvPr>
        </p:nvSpPr>
        <p:spPr/>
        <p:txBody>
          <a:bodyPr/>
          <a:lstStyle/>
          <a:p>
            <a:fld id="{0C913308-F349-4B6D-A68A-DD1791B4A57B}" type="slidenum">
              <a:rPr lang="zh-CN" altLang="en-US" smtClean="0"/>
              <a:pPr/>
              <a:t>32</a:t>
            </a:fld>
            <a:endParaRPr lang="zh-CN" altLang="en-US" dirty="0"/>
          </a:p>
        </p:txBody>
      </p:sp>
    </p:spTree>
    <p:extLst>
      <p:ext uri="{BB962C8B-B14F-4D97-AF65-F5344CB8AC3E}">
        <p14:creationId xmlns:p14="http://schemas.microsoft.com/office/powerpoint/2010/main" val="3757577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1900</a:t>
            </a:r>
            <a:r>
              <a:rPr lang="zh-CN" altLang="en-US" sz="3600" dirty="0"/>
              <a:t>－</a:t>
            </a:r>
            <a:r>
              <a:rPr lang="en-US" altLang="zh-CN" sz="3600" dirty="0"/>
              <a:t>2000</a:t>
            </a:r>
            <a:r>
              <a:rPr lang="zh-CN" altLang="en-US" sz="3600" dirty="0"/>
              <a:t>主要国家股指实际收益率</a:t>
            </a:r>
          </a:p>
        </p:txBody>
      </p:sp>
      <p:sp>
        <p:nvSpPr>
          <p:cNvPr id="3" name="内容占位符 2"/>
          <p:cNvSpPr>
            <a:spLocks noGrp="1"/>
          </p:cNvSpPr>
          <p:nvPr>
            <p:ph idx="1"/>
          </p:nvPr>
        </p:nvSpPr>
        <p:spPr/>
        <p:txBody>
          <a:bodyPr/>
          <a:lstStyle/>
          <a:p>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33</a:t>
            </a:fld>
            <a:endParaRPr lang="en-US" altLang="zh-CN">
              <a:solidFill>
                <a:srgbClr val="000000"/>
              </a:solidFill>
            </a:endParaRPr>
          </a:p>
        </p:txBody>
      </p:sp>
      <p:pic>
        <p:nvPicPr>
          <p:cNvPr id="168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824471" y="1232757"/>
            <a:ext cx="5040560"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9320000">
            <a:off x="3145412" y="3082182"/>
            <a:ext cx="3586153" cy="400110"/>
          </a:xfrm>
          <a:prstGeom prst="rect">
            <a:avLst/>
          </a:prstGeom>
          <a:noFill/>
        </p:spPr>
        <p:txBody>
          <a:bodyPr wrap="square" rtlCol="0">
            <a:spAutoFit/>
          </a:bodyPr>
          <a:lstStyle/>
          <a:p>
            <a:r>
              <a:rPr lang="en-US" altLang="zh-CN" sz="2000" dirty="0">
                <a:solidFill>
                  <a:schemeClr val="bg1">
                    <a:lumMod val="95000"/>
                  </a:schemeClr>
                </a:solidFill>
                <a:latin typeface="Adobe Jenson Pro Capt" pitchFamily="18" charset="0"/>
              </a:rPr>
              <a:t>Copyright</a:t>
            </a:r>
            <a:r>
              <a:rPr lang="en-US" altLang="zh-CN" sz="2000" baseline="0" dirty="0">
                <a:solidFill>
                  <a:schemeClr val="bg1">
                    <a:lumMod val="95000"/>
                  </a:schemeClr>
                </a:solidFill>
                <a:latin typeface="Adobe Jenson Pro Capt" pitchFamily="18" charset="0"/>
              </a:rPr>
              <a:t> © </a:t>
            </a:r>
            <a:r>
              <a:rPr lang="zh-CN" altLang="en-US" sz="2000" baseline="0" dirty="0">
                <a:solidFill>
                  <a:schemeClr val="bg1">
                    <a:lumMod val="95000"/>
                  </a:schemeClr>
                </a:solidFill>
                <a:latin typeface="Adobe Jenson Pro Capt" pitchFamily="18" charset="0"/>
              </a:rPr>
              <a:t>厦门大学 陈蓉</a:t>
            </a:r>
            <a:endParaRPr lang="zh-CN" altLang="en-US" sz="2000" dirty="0">
              <a:solidFill>
                <a:schemeClr val="bg1">
                  <a:lumMod val="95000"/>
                </a:schemeClr>
              </a:solidFill>
              <a:latin typeface="Adobe Jenson Pro Capt" pitchFamily="18" charset="0"/>
            </a:endParaRPr>
          </a:p>
        </p:txBody>
      </p:sp>
    </p:spTree>
    <p:extLst>
      <p:ext uri="{BB962C8B-B14F-4D97-AF65-F5344CB8AC3E}">
        <p14:creationId xmlns:p14="http://schemas.microsoft.com/office/powerpoint/2010/main" val="1636334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预期收益率 </a:t>
            </a:r>
            <a:r>
              <a:rPr lang="en-US" altLang="zh-CN" dirty="0"/>
              <a:t>µ</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7544" y="1196752"/>
                <a:ext cx="8229600" cy="5184576"/>
              </a:xfrm>
            </p:spPr>
            <p:txBody>
              <a:bodyPr>
                <a:normAutofit fontScale="92500" lnSpcReduction="10000"/>
              </a:bodyPr>
              <a:lstStyle/>
              <a:p>
                <a:pPr marL="0" indent="0">
                  <a:buNone/>
                </a:pPr>
                <a:endParaRPr lang="en-US" altLang="zh-CN" dirty="0"/>
              </a:p>
              <a:p>
                <a14:m>
                  <m:oMath xmlns:m="http://schemas.openxmlformats.org/officeDocument/2006/math">
                    <m:r>
                      <a:rPr lang="zh-CN" altLang="en-US" i="1" smtClean="0">
                        <a:latin typeface="Cambria Math"/>
                      </a:rPr>
                      <m:t>𝜇</m:t>
                    </m:r>
                  </m:oMath>
                </a14:m>
                <a:r>
                  <a:rPr lang="zh-CN" altLang="en-US" dirty="0"/>
                  <a:t>为 ∆</a:t>
                </a:r>
                <a:r>
                  <a:rPr lang="en-US" altLang="zh-CN" dirty="0"/>
                  <a:t>t </a:t>
                </a:r>
                <a:r>
                  <a:rPr lang="zh-CN" altLang="en-US" dirty="0"/>
                  <a:t>时间内股票的年化百分比期望收益率，股票的期望连续复利收益率</a:t>
                </a:r>
                <a14:m>
                  <m:oMath xmlns:m="http://schemas.openxmlformats.org/officeDocument/2006/math">
                    <m:r>
                      <a:rPr lang="zh-CN" altLang="en-US" i="1" smtClean="0">
                        <a:latin typeface="Cambria Math"/>
                      </a:rPr>
                      <m:t>𝜇</m:t>
                    </m:r>
                    <m:r>
                      <a:rPr lang="zh-CN" altLang="en-US" b="0" i="1" smtClean="0">
                        <a:latin typeface="Cambria Math"/>
                      </a:rPr>
                      <m:t>−</m:t>
                    </m:r>
                    <m:f>
                      <m:fPr>
                        <m:ctrlPr>
                          <a:rPr lang="en-US" altLang="zh-CN" b="0" i="1" smtClean="0">
                            <a:latin typeface="Cambria Math"/>
                          </a:rPr>
                        </m:ctrlPr>
                      </m:fPr>
                      <m:num>
                        <m:r>
                          <a:rPr lang="en-US" altLang="zh-CN" b="0" i="1" smtClean="0">
                            <a:latin typeface="Cambria Math"/>
                          </a:rPr>
                          <m:t>1</m:t>
                        </m:r>
                      </m:num>
                      <m:den>
                        <m:r>
                          <a:rPr lang="en-US" altLang="zh-CN" b="0" i="1" smtClean="0">
                            <a:latin typeface="Cambria Math"/>
                          </a:rPr>
                          <m:t>2</m:t>
                        </m:r>
                      </m:den>
                    </m:f>
                    <m:sSup>
                      <m:sSupPr>
                        <m:ctrlPr>
                          <a:rPr lang="en-US" altLang="zh-CN" b="0" i="1" smtClean="0">
                            <a:latin typeface="Cambria Math"/>
                          </a:rPr>
                        </m:ctrlPr>
                      </m:sSupPr>
                      <m:e>
                        <m:r>
                          <a:rPr lang="zh-CN" altLang="en-US" b="0" i="1" smtClean="0">
                            <a:latin typeface="Cambria Math"/>
                          </a:rPr>
                          <m:t>𝜎</m:t>
                        </m:r>
                      </m:e>
                      <m:sup>
                        <m:r>
                          <a:rPr lang="en-US" altLang="zh-CN" b="0" i="1" smtClean="0">
                            <a:latin typeface="Cambria Math"/>
                          </a:rPr>
                          <m:t>2</m:t>
                        </m:r>
                      </m:sup>
                    </m:sSup>
                  </m:oMath>
                </a14:m>
                <a:r>
                  <a:rPr lang="zh-CN" altLang="en-US" dirty="0"/>
                  <a:t>。</a:t>
                </a:r>
              </a:p>
              <a:p>
                <a:pPr>
                  <a:buNone/>
                </a:pPr>
                <a:r>
                  <a:rPr lang="zh-CN" altLang="en-US" dirty="0"/>
                  <a:t>		</a:t>
                </a:r>
              </a:p>
              <a:p>
                <a:r>
                  <a:rPr lang="zh-CN" altLang="en-US" dirty="0"/>
                  <a:t>根据</a:t>
                </a:r>
                <a:r>
                  <a:rPr lang="en-US" altLang="zh-CN" dirty="0"/>
                  <a:t>CAPM</a:t>
                </a:r>
                <a:r>
                  <a:rPr lang="zh-CN" altLang="en-US" dirty="0"/>
                  <a:t>，现实</a:t>
                </a:r>
                <a14:m>
                  <m:oMath xmlns:m="http://schemas.openxmlformats.org/officeDocument/2006/math">
                    <m:r>
                      <a:rPr lang="zh-CN" altLang="en-US" i="1" smtClean="0">
                        <a:latin typeface="Cambria Math"/>
                      </a:rPr>
                      <m:t>测度</m:t>
                    </m:r>
                    <m:r>
                      <a:rPr lang="zh-CN" altLang="en-US" b="0" i="1" smtClean="0">
                        <a:latin typeface="Cambria Math"/>
                      </a:rPr>
                      <m:t>下的</m:t>
                    </m:r>
                    <m:r>
                      <a:rPr lang="zh-CN" altLang="en-US" i="1">
                        <a:latin typeface="Cambria Math"/>
                      </a:rPr>
                      <m:t>𝜇</m:t>
                    </m:r>
                  </m:oMath>
                </a14:m>
                <a:r>
                  <a:rPr lang="zh-CN" altLang="en-US" dirty="0"/>
                  <a:t>取决于该证券的系统性风险、无风险利率水平、以及市场的风险收益偏好。由于后者涉及主观因素，因此其决定本身就非常复杂。</a:t>
                </a:r>
                <a:endParaRPr lang="en-US" altLang="zh-CN" dirty="0"/>
              </a:p>
              <a:p>
                <a:endParaRPr lang="en-US" altLang="zh-CN" dirty="0"/>
              </a:p>
              <a:p>
                <a:r>
                  <a:rPr lang="zh-CN" altLang="en-US" dirty="0"/>
                  <a:t>幸运的是，在无套利条件下，衍生证券的定价与标的资产的预期收益率是无关的。</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7544" y="1196752"/>
                <a:ext cx="8229600" cy="5184576"/>
              </a:xfrm>
              <a:blipFill rotWithShape="1">
                <a:blip r:embed="rId2"/>
                <a:stretch>
                  <a:fillRect r="-222"/>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34</a:t>
            </a:fld>
            <a:endParaRPr lang="en-US" altLang="zh-CN">
              <a:solidFill>
                <a:srgbClr val="000000"/>
              </a:solidFill>
            </a:endParaRPr>
          </a:p>
        </p:txBody>
      </p:sp>
    </p:spTree>
    <p:extLst>
      <p:ext uri="{BB962C8B-B14F-4D97-AF65-F5344CB8AC3E}">
        <p14:creationId xmlns:p14="http://schemas.microsoft.com/office/powerpoint/2010/main" val="2497971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波动率 </a:t>
            </a:r>
            <a:r>
              <a:rPr lang="el-GR" altLang="zh-CN" dirty="0"/>
              <a:t>σ</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t>证券价格对数的年波动率，是股票价格对数收益率的年化标准差（所有参数都是年化的）</a:t>
            </a:r>
          </a:p>
          <a:p>
            <a:endParaRPr lang="zh-CN" altLang="en-US" dirty="0"/>
          </a:p>
          <a:p>
            <a:r>
              <a:rPr lang="zh-CN" altLang="en-US" dirty="0"/>
              <a:t>历史标准差波动率：从历史的证券价格数据中计算出样本对数收益率的标准差，再对时间标准化，得到年标准差，即为波动率的一种常见估计值。</a:t>
            </a:r>
          </a:p>
          <a:p>
            <a:endParaRPr lang="zh-CN" altLang="en-US" dirty="0"/>
          </a:p>
          <a:p>
            <a:r>
              <a:rPr lang="zh-CN" altLang="en-US" dirty="0"/>
              <a:t>在计算中，一般情况下时间距离计算时越近越好；但时间窗口也不宜太短；一般采用交易天数计算波动率而不采用日历天数。</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35</a:t>
            </a:fld>
            <a:endParaRPr lang="en-US" altLang="zh-CN">
              <a:solidFill>
                <a:srgbClr val="000000"/>
              </a:solidFill>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619008744"/>
              </p:ext>
            </p:extLst>
          </p:nvPr>
        </p:nvGraphicFramePr>
        <p:xfrm>
          <a:off x="3895725" y="211138"/>
          <a:ext cx="3656013" cy="892175"/>
        </p:xfrm>
        <a:graphic>
          <a:graphicData uri="http://schemas.openxmlformats.org/presentationml/2006/ole">
            <mc:AlternateContent xmlns:mc="http://schemas.openxmlformats.org/markup-compatibility/2006">
              <mc:Choice xmlns:v="urn:schemas-microsoft-com:vml" Requires="v">
                <p:oleObj spid="_x0000_s99367" name="Equation" r:id="rId3" imgW="2082600" imgH="507960" progId="Equation.DSMT4">
                  <p:embed/>
                </p:oleObj>
              </mc:Choice>
              <mc:Fallback>
                <p:oleObj name="Equation" r:id="rId3" imgW="2082600" imgH="507960" progId="Equation.DSMT4">
                  <p:embed/>
                  <p:pic>
                    <p:nvPicPr>
                      <p:cNvPr id="0" name=""/>
                      <p:cNvPicPr>
                        <a:picLocks noChangeAspect="1" noChangeArrowheads="1"/>
                      </p:cNvPicPr>
                      <p:nvPr/>
                    </p:nvPicPr>
                    <p:blipFill>
                      <a:blip r:embed="rId4"/>
                      <a:srcRect/>
                      <a:stretch>
                        <a:fillRect/>
                      </a:stretch>
                    </p:blipFill>
                    <p:spPr bwMode="auto">
                      <a:xfrm>
                        <a:off x="3895725" y="211138"/>
                        <a:ext cx="3656013" cy="8921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86589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dirty="0"/>
              <a:t>样本间隔</a:t>
            </a:r>
            <a:r>
              <a:rPr lang="en-US" altLang="zh-CN" sz="4400" dirty="0"/>
              <a:t>/</a:t>
            </a:r>
            <a:r>
              <a:rPr lang="zh-CN" altLang="en-US" sz="4400" dirty="0"/>
              <a:t>计算方式比较</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36</a:t>
            </a:fld>
            <a:endParaRPr lang="zh-CN" altLang="en-US" dirty="0"/>
          </a:p>
        </p:txBody>
      </p:sp>
      <p:sp>
        <p:nvSpPr>
          <p:cNvPr id="8" name="TextBox 7"/>
          <p:cNvSpPr txBox="1"/>
          <p:nvPr/>
        </p:nvSpPr>
        <p:spPr>
          <a:xfrm rot="19320000">
            <a:off x="3145412" y="3082182"/>
            <a:ext cx="3586153" cy="400110"/>
          </a:xfrm>
          <a:prstGeom prst="rect">
            <a:avLst/>
          </a:prstGeom>
          <a:noFill/>
        </p:spPr>
        <p:txBody>
          <a:bodyPr wrap="square" rtlCol="0">
            <a:spAutoFit/>
          </a:bodyPr>
          <a:lstStyle/>
          <a:p>
            <a:r>
              <a:rPr lang="en-US" altLang="zh-CN" sz="2000" dirty="0">
                <a:solidFill>
                  <a:schemeClr val="bg1">
                    <a:lumMod val="95000"/>
                  </a:schemeClr>
                </a:solidFill>
                <a:latin typeface="Adobe Jenson Pro Capt" pitchFamily="18" charset="0"/>
              </a:rPr>
              <a:t>Copyright</a:t>
            </a:r>
            <a:r>
              <a:rPr lang="en-US" altLang="zh-CN" sz="2000" baseline="0" dirty="0">
                <a:solidFill>
                  <a:schemeClr val="bg1">
                    <a:lumMod val="95000"/>
                  </a:schemeClr>
                </a:solidFill>
                <a:latin typeface="Adobe Jenson Pro Capt" pitchFamily="18" charset="0"/>
              </a:rPr>
              <a:t> © </a:t>
            </a:r>
            <a:r>
              <a:rPr lang="zh-CN" altLang="en-US" sz="2000" baseline="0" dirty="0">
                <a:solidFill>
                  <a:schemeClr val="bg1">
                    <a:lumMod val="95000"/>
                  </a:schemeClr>
                </a:solidFill>
                <a:latin typeface="Adobe Jenson Pro Capt" pitchFamily="18" charset="0"/>
              </a:rPr>
              <a:t>厦门大学 陈蓉</a:t>
            </a:r>
            <a:endParaRPr lang="zh-CN" altLang="en-US" sz="2000" dirty="0">
              <a:solidFill>
                <a:schemeClr val="bg1">
                  <a:lumMod val="95000"/>
                </a:schemeClr>
              </a:solidFill>
              <a:latin typeface="Adobe Jenson Pro Capt" pitchFamily="18" charset="0"/>
            </a:endParaRPr>
          </a:p>
        </p:txBody>
      </p:sp>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556792"/>
            <a:ext cx="85058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196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normAutofit/>
          </a:bodyPr>
          <a:lstStyle/>
          <a:p>
            <a:pPr>
              <a:lnSpc>
                <a:spcPct val="150000"/>
              </a:lnSpc>
            </a:pPr>
            <a:endParaRPr lang="en-US" altLang="zh-CN" dirty="0"/>
          </a:p>
          <a:p>
            <a:pPr>
              <a:lnSpc>
                <a:spcPct val="150000"/>
              </a:lnSpc>
              <a:buNone/>
            </a:pPr>
            <a:r>
              <a:rPr lang="en-US" altLang="zh-CN" dirty="0">
                <a:solidFill>
                  <a:schemeClr val="bg1">
                    <a:lumMod val="75000"/>
                  </a:schemeClr>
                </a:solidFill>
              </a:rPr>
              <a:t>BSM </a:t>
            </a:r>
            <a:r>
              <a:rPr lang="zh-CN" altLang="en-US" dirty="0">
                <a:solidFill>
                  <a:schemeClr val="bg1">
                    <a:lumMod val="75000"/>
                  </a:schemeClr>
                </a:solidFill>
              </a:rPr>
              <a:t>期权定价模型的基本思路</a:t>
            </a:r>
          </a:p>
          <a:p>
            <a:pPr>
              <a:lnSpc>
                <a:spcPct val="150000"/>
              </a:lnSpc>
              <a:buNone/>
            </a:pPr>
            <a:r>
              <a:rPr lang="zh-CN" altLang="en-US" dirty="0">
                <a:solidFill>
                  <a:schemeClr val="bg1">
                    <a:lumMod val="75000"/>
                  </a:schemeClr>
                </a:solidFill>
              </a:rPr>
              <a:t>股票价格的变化过程</a:t>
            </a:r>
          </a:p>
          <a:p>
            <a:pPr>
              <a:lnSpc>
                <a:spcPct val="150000"/>
              </a:lnSpc>
              <a:buNone/>
            </a:pPr>
            <a:r>
              <a:rPr lang="en-US" altLang="zh-CN" dirty="0">
                <a:solidFill>
                  <a:srgbClr val="002060"/>
                </a:solidFill>
              </a:rPr>
              <a:t>BSM </a:t>
            </a:r>
            <a:r>
              <a:rPr lang="zh-CN" altLang="en-US" dirty="0">
                <a:solidFill>
                  <a:srgbClr val="002060"/>
                </a:solidFill>
              </a:rPr>
              <a:t>期权定价公式</a:t>
            </a:r>
          </a:p>
          <a:p>
            <a:pPr>
              <a:lnSpc>
                <a:spcPct val="150000"/>
              </a:lnSpc>
              <a:buNone/>
            </a:pPr>
            <a:r>
              <a:rPr lang="en-US" altLang="zh-CN" dirty="0">
                <a:solidFill>
                  <a:schemeClr val="bg1">
                    <a:lumMod val="75000"/>
                  </a:schemeClr>
                </a:solidFill>
              </a:rPr>
              <a:t>BSM </a:t>
            </a:r>
            <a:r>
              <a:rPr lang="zh-CN" altLang="en-US" dirty="0">
                <a:solidFill>
                  <a:schemeClr val="bg1">
                    <a:lumMod val="75000"/>
                  </a:schemeClr>
                </a:solidFill>
              </a:rPr>
              <a:t>期权定价公式的精确度评价与拓展</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37</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假设</a:t>
            </a:r>
          </a:p>
        </p:txBody>
      </p:sp>
      <p:sp>
        <p:nvSpPr>
          <p:cNvPr id="3" name="内容占位符 2"/>
          <p:cNvSpPr>
            <a:spLocks noGrp="1"/>
          </p:cNvSpPr>
          <p:nvPr>
            <p:ph idx="1"/>
          </p:nvPr>
        </p:nvSpPr>
        <p:spPr>
          <a:xfrm>
            <a:off x="467544" y="1412776"/>
            <a:ext cx="8229600" cy="4530725"/>
          </a:xfrm>
        </p:spPr>
        <p:txBody>
          <a:bodyPr/>
          <a:lstStyle/>
          <a:p>
            <a:r>
              <a:rPr lang="zh-CN" altLang="en-US" dirty="0"/>
              <a:t>不存在无风险套利机会</a:t>
            </a:r>
          </a:p>
          <a:p>
            <a:r>
              <a:rPr lang="zh-CN" altLang="en-US" dirty="0"/>
              <a:t>允许卖空标的证券</a:t>
            </a:r>
          </a:p>
          <a:p>
            <a:r>
              <a:rPr lang="zh-CN" altLang="en-US" dirty="0"/>
              <a:t>没有交易费用和税收</a:t>
            </a:r>
            <a:endParaRPr lang="en-US" altLang="zh-CN" dirty="0"/>
          </a:p>
          <a:p>
            <a:r>
              <a:rPr lang="zh-CN" altLang="en-US" dirty="0"/>
              <a:t>证券交易是连续的，价格变动也是连续的</a:t>
            </a:r>
            <a:endParaRPr lang="en-US" altLang="zh-CN" dirty="0"/>
          </a:p>
          <a:p>
            <a:r>
              <a:rPr lang="zh-CN" altLang="en-US" dirty="0"/>
              <a:t>所有证券都完全可分</a:t>
            </a:r>
          </a:p>
          <a:p>
            <a:r>
              <a:rPr lang="zh-CN" altLang="en-US" dirty="0"/>
              <a:t>证券价格遵循几何布朗运动，即 </a:t>
            </a:r>
            <a:r>
              <a:rPr lang="en-US" altLang="zh-CN" dirty="0"/>
              <a:t>µ </a:t>
            </a:r>
            <a:r>
              <a:rPr lang="zh-CN" altLang="en-US" dirty="0"/>
              <a:t>和 </a:t>
            </a:r>
            <a:r>
              <a:rPr lang="en-US" altLang="zh-CN" dirty="0"/>
              <a:t>σ </a:t>
            </a:r>
            <a:r>
              <a:rPr lang="zh-CN" altLang="en-US" dirty="0"/>
              <a:t>为常数</a:t>
            </a:r>
            <a:endParaRPr lang="en-US" altLang="zh-CN" dirty="0"/>
          </a:p>
          <a:p>
            <a:r>
              <a:rPr lang="zh-CN" altLang="en-US" dirty="0"/>
              <a:t>衍生证券有效期内，无风险利率 </a:t>
            </a:r>
            <a:r>
              <a:rPr lang="en-US" altLang="zh-CN" dirty="0"/>
              <a:t>r </a:t>
            </a:r>
            <a:r>
              <a:rPr lang="zh-CN" altLang="en-US" dirty="0"/>
              <a:t>为常数</a:t>
            </a:r>
            <a:endParaRPr lang="en-US" altLang="zh-CN" dirty="0"/>
          </a:p>
          <a:p>
            <a:r>
              <a:rPr lang="zh-CN" altLang="en-US" dirty="0"/>
              <a:t>衍生证券有效期内标的证券没有现金收益支付</a:t>
            </a:r>
          </a:p>
          <a:p>
            <a:endParaRPr lang="en-US" altLang="zh-CN" dirty="0"/>
          </a:p>
          <a:p>
            <a:endParaRPr lang="en-US" altLang="zh-CN" dirty="0"/>
          </a:p>
          <a:p>
            <a:endParaRPr lang="zh-CN" altLang="en-US" dirty="0"/>
          </a:p>
        </p:txBody>
      </p:sp>
      <p:sp>
        <p:nvSpPr>
          <p:cNvPr id="6" name="灯片编号占位符 5"/>
          <p:cNvSpPr>
            <a:spLocks noGrp="1"/>
          </p:cNvSpPr>
          <p:nvPr>
            <p:ph type="sldNum" sz="quarter" idx="4294967295"/>
          </p:nvPr>
        </p:nvSpPr>
        <p:spPr>
          <a:xfrm>
            <a:off x="6588224" y="6525344"/>
            <a:ext cx="2133600" cy="288032"/>
          </a:xfrm>
          <a:prstGeom prst="rect">
            <a:avLst/>
          </a:prstGeom>
        </p:spPr>
        <p:txBody>
          <a:bodyPr/>
          <a:lstStyle/>
          <a:p>
            <a:pPr>
              <a:defRPr/>
            </a:pPr>
            <a:fld id="{19DFB378-7606-41DD-BDB8-11DE839DDBEA}" type="slidenum">
              <a:rPr lang="en-US" altLang="zh-CN" smtClean="0">
                <a:solidFill>
                  <a:srgbClr val="000000"/>
                </a:solidFill>
              </a:rPr>
              <a:pPr>
                <a:defRPr/>
              </a:pPr>
              <a:t>38</a:t>
            </a:fld>
            <a:endParaRPr lang="en-US" altLang="zh-CN">
              <a:solidFill>
                <a:srgbClr val="000000"/>
              </a:solidFill>
            </a:endParaRPr>
          </a:p>
        </p:txBody>
      </p:sp>
    </p:spTree>
    <p:extLst>
      <p:ext uri="{BB962C8B-B14F-4D97-AF65-F5344CB8AC3E}">
        <p14:creationId xmlns:p14="http://schemas.microsoft.com/office/powerpoint/2010/main" val="1734304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BSM</a:t>
            </a:r>
            <a:r>
              <a:rPr lang="en-US" altLang="zh-CN" dirty="0"/>
              <a:t> </a:t>
            </a:r>
            <a:r>
              <a:rPr lang="zh-CN" altLang="en-US" dirty="0"/>
              <a:t>偏微分分程的推导</a:t>
            </a:r>
          </a:p>
        </p:txBody>
      </p:sp>
      <p:sp>
        <p:nvSpPr>
          <p:cNvPr id="3" name="内容占位符 2"/>
          <p:cNvSpPr>
            <a:spLocks noGrp="1"/>
          </p:cNvSpPr>
          <p:nvPr>
            <p:ph idx="1"/>
          </p:nvPr>
        </p:nvSpPr>
        <p:spPr>
          <a:xfrm>
            <a:off x="457200" y="1340768"/>
            <a:ext cx="8435280" cy="5184576"/>
          </a:xfrm>
        </p:spPr>
        <p:txBody>
          <a:bodyPr/>
          <a:lstStyle/>
          <a:p>
            <a:pPr marL="0" indent="0">
              <a:buNone/>
            </a:pPr>
            <a:endParaRPr lang="en-US" altLang="zh-CN" dirty="0"/>
          </a:p>
          <a:p>
            <a:r>
              <a:rPr lang="zh-CN" altLang="en-US" dirty="0"/>
              <a:t>由于假设股票价格 </a:t>
            </a:r>
            <a:r>
              <a:rPr lang="en-US" altLang="zh-CN" dirty="0"/>
              <a:t>S </a:t>
            </a:r>
            <a:r>
              <a:rPr lang="zh-CN" altLang="en-US" dirty="0"/>
              <a:t>遵循几何布朗运动，因此</a:t>
            </a:r>
          </a:p>
          <a:p>
            <a:pPr lvl="4"/>
            <a:endParaRPr lang="zh-CN" altLang="en-US" dirty="0"/>
          </a:p>
          <a:p>
            <a:pPr>
              <a:buNone/>
            </a:pPr>
            <a:r>
              <a:rPr lang="en-US" altLang="zh-CN" dirty="0"/>
              <a:t>	</a:t>
            </a:r>
            <a:r>
              <a:rPr lang="zh-CN" altLang="en-US" dirty="0"/>
              <a:t>		</a:t>
            </a:r>
            <a:endParaRPr lang="en-US" altLang="zh-CN" dirty="0"/>
          </a:p>
          <a:p>
            <a:pPr lvl="4"/>
            <a:endParaRPr lang="en-US" altLang="zh-CN" dirty="0"/>
          </a:p>
          <a:p>
            <a:pPr>
              <a:buNone/>
            </a:pPr>
            <a:r>
              <a:rPr lang="en-US" altLang="zh-CN" dirty="0"/>
              <a:t>	</a:t>
            </a:r>
            <a:r>
              <a:rPr lang="zh-CN" altLang="en-US" dirty="0"/>
              <a:t>在一个小的时间间隔 ∆</a:t>
            </a:r>
            <a:r>
              <a:rPr lang="en-US" altLang="zh-CN" dirty="0"/>
              <a:t>t </a:t>
            </a:r>
            <a:r>
              <a:rPr lang="zh-CN" altLang="en-US" dirty="0"/>
              <a:t>中， </a:t>
            </a:r>
            <a:r>
              <a:rPr lang="en-US" altLang="zh-CN" dirty="0"/>
              <a:t>S </a:t>
            </a:r>
            <a:r>
              <a:rPr lang="zh-CN" altLang="en-US" dirty="0"/>
              <a:t>的变化值 ∆</a:t>
            </a:r>
            <a:r>
              <a:rPr lang="en-US" altLang="zh-CN" dirty="0"/>
              <a:t>S</a:t>
            </a:r>
            <a:r>
              <a:rPr lang="en-US" altLang="zh-CN" baseline="-25000" dirty="0"/>
              <a:t>t</a:t>
            </a:r>
            <a:r>
              <a:rPr lang="en-US" altLang="zh-CN" dirty="0"/>
              <a:t> </a:t>
            </a:r>
            <a:r>
              <a:rPr lang="zh-CN" altLang="en-US" dirty="0"/>
              <a:t>为</a:t>
            </a:r>
          </a:p>
          <a:p>
            <a:pPr lvl="4"/>
            <a:endParaRPr lang="zh-CN" altLang="en-US" dirty="0"/>
          </a:p>
          <a:p>
            <a:pPr>
              <a:buNone/>
            </a:pPr>
            <a:r>
              <a:rPr lang="en-US" altLang="zh-CN" dirty="0"/>
              <a:t>	</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39</a:t>
            </a:fld>
            <a:endParaRPr lang="en-US" altLang="zh-CN">
              <a:solidFill>
                <a:srgbClr val="000000"/>
              </a:solidFill>
            </a:endParaRPr>
          </a:p>
        </p:txBody>
      </p:sp>
      <p:grpSp>
        <p:nvGrpSpPr>
          <p:cNvPr id="7" name="组合 6"/>
          <p:cNvGrpSpPr/>
          <p:nvPr/>
        </p:nvGrpSpPr>
        <p:grpSpPr>
          <a:xfrm>
            <a:off x="2925763" y="2752725"/>
            <a:ext cx="2814637" cy="2787650"/>
            <a:chOff x="2925763" y="2752725"/>
            <a:chExt cx="2814637" cy="2787650"/>
          </a:xfrm>
        </p:grpSpPr>
        <p:graphicFrame>
          <p:nvGraphicFramePr>
            <p:cNvPr id="8" name="对象 7"/>
            <p:cNvGraphicFramePr>
              <a:graphicFrameLocks noChangeAspect="1"/>
            </p:cNvGraphicFramePr>
            <p:nvPr>
              <p:extLst>
                <p:ext uri="{D42A27DB-BD31-4B8C-83A1-F6EECF244321}">
                  <p14:modId xmlns:p14="http://schemas.microsoft.com/office/powerpoint/2010/main" val="3551133542"/>
                </p:ext>
              </p:extLst>
            </p:nvPr>
          </p:nvGraphicFramePr>
          <p:xfrm>
            <a:off x="3073400" y="2752725"/>
            <a:ext cx="2657475" cy="519113"/>
          </p:xfrm>
          <a:graphic>
            <a:graphicData uri="http://schemas.openxmlformats.org/presentationml/2006/ole">
              <mc:AlternateContent xmlns:mc="http://schemas.openxmlformats.org/markup-compatibility/2006">
                <mc:Choice xmlns:v="urn:schemas-microsoft-com:vml" Requires="v">
                  <p:oleObj spid="_x0000_s101454" name="Equation" r:id="rId3" imgW="1168200" imgH="228600" progId="Equation.DSMT4">
                    <p:embed/>
                  </p:oleObj>
                </mc:Choice>
                <mc:Fallback>
                  <p:oleObj name="Equation" r:id="rId3" imgW="1168200" imgH="228600" progId="Equation.DSMT4">
                    <p:embed/>
                    <p:pic>
                      <p:nvPicPr>
                        <p:cNvPr id="0" name=""/>
                        <p:cNvPicPr>
                          <a:picLocks noChangeAspect="1" noChangeArrowheads="1"/>
                        </p:cNvPicPr>
                        <p:nvPr/>
                      </p:nvPicPr>
                      <p:blipFill>
                        <a:blip r:embed="rId4"/>
                        <a:srcRect/>
                        <a:stretch>
                          <a:fillRect/>
                        </a:stretch>
                      </p:blipFill>
                      <p:spPr bwMode="auto">
                        <a:xfrm>
                          <a:off x="3073400" y="2752725"/>
                          <a:ext cx="2657475"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188025552"/>
                </p:ext>
              </p:extLst>
            </p:nvPr>
          </p:nvGraphicFramePr>
          <p:xfrm>
            <a:off x="2925763" y="5057775"/>
            <a:ext cx="2814637" cy="482600"/>
          </p:xfrm>
          <a:graphic>
            <a:graphicData uri="http://schemas.openxmlformats.org/presentationml/2006/ole">
              <mc:AlternateContent xmlns:mc="http://schemas.openxmlformats.org/markup-compatibility/2006">
                <mc:Choice xmlns:v="urn:schemas-microsoft-com:vml" Requires="v">
                  <p:oleObj spid="_x0000_s101455" name="Equation" r:id="rId5" imgW="1333440" imgH="228600" progId="Equation.DSMT4">
                    <p:embed/>
                  </p:oleObj>
                </mc:Choice>
                <mc:Fallback>
                  <p:oleObj name="Equation" r:id="rId5" imgW="1333440" imgH="228600" progId="Equation.DSMT4">
                    <p:embed/>
                    <p:pic>
                      <p:nvPicPr>
                        <p:cNvPr id="0" name=""/>
                        <p:cNvPicPr>
                          <a:picLocks noChangeAspect="1" noChangeArrowheads="1"/>
                        </p:cNvPicPr>
                        <p:nvPr/>
                      </p:nvPicPr>
                      <p:blipFill>
                        <a:blip r:embed="rId6"/>
                        <a:srcRect/>
                        <a:stretch>
                          <a:fillRect/>
                        </a:stretch>
                      </p:blipFill>
                      <p:spPr bwMode="auto">
                        <a:xfrm>
                          <a:off x="2925763" y="5057775"/>
                          <a:ext cx="28146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47213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基本思路</a:t>
            </a:r>
          </a:p>
        </p:txBody>
      </p:sp>
      <p:sp>
        <p:nvSpPr>
          <p:cNvPr id="3" name="内容占位符 2"/>
          <p:cNvSpPr>
            <a:spLocks noGrp="1"/>
          </p:cNvSpPr>
          <p:nvPr>
            <p:ph idx="1"/>
          </p:nvPr>
        </p:nvSpPr>
        <p:spPr>
          <a:xfrm>
            <a:off x="457200" y="1196752"/>
            <a:ext cx="8579296" cy="5328592"/>
          </a:xfrm>
        </p:spPr>
        <p:txBody>
          <a:bodyPr/>
          <a:lstStyle/>
          <a:p>
            <a:pPr marL="514350" indent="-514350">
              <a:buFont typeface="+mj-lt"/>
              <a:buAutoNum type="arabicPeriod"/>
            </a:pPr>
            <a:r>
              <a:rPr lang="zh-CN" altLang="en-US" sz="2600" dirty="0"/>
              <a:t>股票价格服从的随机过程</a:t>
            </a:r>
          </a:p>
          <a:p>
            <a:pPr>
              <a:buNone/>
            </a:pPr>
            <a:r>
              <a:rPr lang="zh-CN" altLang="en-US" sz="2600" dirty="0"/>
              <a:t>			</a:t>
            </a:r>
            <a:endParaRPr lang="en-US" altLang="zh-CN" sz="2600" dirty="0"/>
          </a:p>
          <a:p>
            <a:pPr marL="514350" indent="-514350">
              <a:buFont typeface="+mj-lt"/>
              <a:buAutoNum type="arabicPeriod" startAt="2"/>
            </a:pPr>
            <a:r>
              <a:rPr lang="zh-CN" altLang="en-US" sz="2600" dirty="0"/>
              <a:t>由 </a:t>
            </a:r>
            <a:r>
              <a:rPr lang="en-US" altLang="zh-CN" sz="2600" dirty="0" err="1"/>
              <a:t>Itô-Doeblin</a:t>
            </a:r>
            <a:r>
              <a:rPr lang="en-US" altLang="zh-CN" sz="2600" dirty="0"/>
              <a:t> </a:t>
            </a:r>
            <a:r>
              <a:rPr lang="zh-CN" altLang="en-US" sz="2600" dirty="0"/>
              <a:t>引理可得期权价格相应服从的随机过程</a:t>
            </a:r>
          </a:p>
          <a:p>
            <a:pPr>
              <a:buNone/>
            </a:pPr>
            <a:r>
              <a:rPr lang="zh-CN" altLang="en-US" sz="2600" dirty="0"/>
              <a:t>	</a:t>
            </a:r>
          </a:p>
          <a:p>
            <a:pPr marL="514350" indent="-514350">
              <a:buFont typeface="+mj-lt"/>
              <a:buAutoNum type="arabicPeriod" startAt="3"/>
            </a:pPr>
            <a:endParaRPr lang="en-US" altLang="zh-CN" sz="2600" dirty="0"/>
          </a:p>
          <a:p>
            <a:pPr marL="514350" indent="-514350">
              <a:buFont typeface="+mj-lt"/>
              <a:buAutoNum type="arabicPeriod" startAt="3"/>
            </a:pPr>
            <a:r>
              <a:rPr lang="en-US" altLang="zh-CN" sz="2600" dirty="0" err="1"/>
              <a:t>BSM</a:t>
            </a:r>
            <a:r>
              <a:rPr lang="en-US" altLang="zh-CN" sz="2600" dirty="0"/>
              <a:t> </a:t>
            </a:r>
            <a:r>
              <a:rPr lang="zh-CN" altLang="en-US" sz="2600" dirty="0"/>
              <a:t>微分方程</a:t>
            </a:r>
            <a:endParaRPr lang="en-US" altLang="zh-CN" sz="2600" dirty="0"/>
          </a:p>
          <a:p>
            <a:pPr marL="514350" indent="-514350">
              <a:buFont typeface="+mj-lt"/>
              <a:buAutoNum type="arabicPeriod" startAt="4"/>
            </a:pPr>
            <a:endParaRPr lang="en-US" altLang="zh-CN" sz="2600" dirty="0"/>
          </a:p>
          <a:p>
            <a:pPr marL="514350" indent="-514350">
              <a:buFont typeface="+mj-lt"/>
              <a:buAutoNum type="arabicPeriod" startAt="4"/>
            </a:pPr>
            <a:endParaRPr lang="en-US" altLang="zh-CN" sz="2600" dirty="0"/>
          </a:p>
          <a:p>
            <a:pPr marL="514350" indent="-514350">
              <a:buFont typeface="+mj-lt"/>
              <a:buAutoNum type="arabicPeriod" startAt="4"/>
            </a:pPr>
            <a:r>
              <a:rPr lang="en-US" altLang="zh-CN" sz="2600" dirty="0" err="1"/>
              <a:t>BSM</a:t>
            </a:r>
            <a:r>
              <a:rPr lang="en-US" altLang="zh-CN" sz="2600" dirty="0"/>
              <a:t> </a:t>
            </a:r>
            <a:r>
              <a:rPr lang="zh-CN" altLang="en-US" sz="2600" dirty="0"/>
              <a:t>期权定价公式（以看涨为例）</a:t>
            </a:r>
            <a:endParaRPr lang="en-US" altLang="zh-CN" sz="2600" dirty="0"/>
          </a:p>
          <a:p>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a:t>
            </a:fld>
            <a:endParaRPr lang="en-US" altLang="zh-CN">
              <a:solidFill>
                <a:srgbClr val="000000"/>
              </a:solidFill>
            </a:endParaRPr>
          </a:p>
        </p:txBody>
      </p:sp>
      <p:grpSp>
        <p:nvGrpSpPr>
          <p:cNvPr id="5" name="组合 4"/>
          <p:cNvGrpSpPr/>
          <p:nvPr/>
        </p:nvGrpSpPr>
        <p:grpSpPr>
          <a:xfrm>
            <a:off x="2459038" y="1603375"/>
            <a:ext cx="4618037" cy="4597400"/>
            <a:chOff x="2459038" y="1603375"/>
            <a:chExt cx="4618037" cy="4597400"/>
          </a:xfrm>
        </p:grpSpPr>
        <p:graphicFrame>
          <p:nvGraphicFramePr>
            <p:cNvPr id="11" name="对象 10"/>
            <p:cNvGraphicFramePr>
              <a:graphicFrameLocks noChangeAspect="1"/>
            </p:cNvGraphicFramePr>
            <p:nvPr>
              <p:extLst>
                <p:ext uri="{D42A27DB-BD31-4B8C-83A1-F6EECF244321}">
                  <p14:modId xmlns:p14="http://schemas.microsoft.com/office/powerpoint/2010/main" val="4142060586"/>
                </p:ext>
              </p:extLst>
            </p:nvPr>
          </p:nvGraphicFramePr>
          <p:xfrm>
            <a:off x="3354388" y="1603375"/>
            <a:ext cx="2386012" cy="466725"/>
          </p:xfrm>
          <a:graphic>
            <a:graphicData uri="http://schemas.openxmlformats.org/presentationml/2006/ole">
              <mc:AlternateContent xmlns:mc="http://schemas.openxmlformats.org/markup-compatibility/2006">
                <mc:Choice xmlns:v="urn:schemas-microsoft-com:vml" Requires="v">
                  <p:oleObj spid="_x0000_s79010" name="Equation" r:id="rId3" imgW="1168200" imgH="228600" progId="Equation.DSMT4">
                    <p:embed/>
                  </p:oleObj>
                </mc:Choice>
                <mc:Fallback>
                  <p:oleObj name="Equation" r:id="rId3" imgW="1168200" imgH="228600" progId="Equation.DSMT4">
                    <p:embed/>
                    <p:pic>
                      <p:nvPicPr>
                        <p:cNvPr id="0" name=""/>
                        <p:cNvPicPr>
                          <a:picLocks noChangeAspect="1" noChangeArrowheads="1"/>
                        </p:cNvPicPr>
                        <p:nvPr/>
                      </p:nvPicPr>
                      <p:blipFill>
                        <a:blip r:embed="rId4"/>
                        <a:srcRect/>
                        <a:stretch>
                          <a:fillRect/>
                        </a:stretch>
                      </p:blipFill>
                      <p:spPr bwMode="auto">
                        <a:xfrm>
                          <a:off x="3354388" y="1603375"/>
                          <a:ext cx="2386012" cy="466725"/>
                        </a:xfrm>
                        <a:prstGeom prst="rect">
                          <a:avLst/>
                        </a:prstGeom>
                        <a:noFill/>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405812218"/>
                </p:ext>
              </p:extLst>
            </p:nvPr>
          </p:nvGraphicFramePr>
          <p:xfrm>
            <a:off x="2459038" y="2801938"/>
            <a:ext cx="4618037" cy="803275"/>
          </p:xfrm>
          <a:graphic>
            <a:graphicData uri="http://schemas.openxmlformats.org/presentationml/2006/ole">
              <mc:AlternateContent xmlns:mc="http://schemas.openxmlformats.org/markup-compatibility/2006">
                <mc:Choice xmlns:v="urn:schemas-microsoft-com:vml" Requires="v">
                  <p:oleObj spid="_x0000_s79011" name="Equation" r:id="rId5" imgW="2781000" imgH="482400" progId="Equation.DSMT4">
                    <p:embed/>
                  </p:oleObj>
                </mc:Choice>
                <mc:Fallback>
                  <p:oleObj name="Equation" r:id="rId5" imgW="2781000" imgH="482400" progId="Equation.DSMT4">
                    <p:embed/>
                    <p:pic>
                      <p:nvPicPr>
                        <p:cNvPr id="0" name=""/>
                        <p:cNvPicPr>
                          <a:picLocks noChangeAspect="1" noChangeArrowheads="1"/>
                        </p:cNvPicPr>
                        <p:nvPr/>
                      </p:nvPicPr>
                      <p:blipFill>
                        <a:blip r:embed="rId6"/>
                        <a:srcRect/>
                        <a:stretch>
                          <a:fillRect/>
                        </a:stretch>
                      </p:blipFill>
                      <p:spPr bwMode="auto">
                        <a:xfrm>
                          <a:off x="2459038" y="2801938"/>
                          <a:ext cx="4618037" cy="803275"/>
                        </a:xfrm>
                        <a:prstGeom prst="rect">
                          <a:avLst/>
                        </a:prstGeom>
                        <a:noFill/>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393208840"/>
                </p:ext>
              </p:extLst>
            </p:nvPr>
          </p:nvGraphicFramePr>
          <p:xfrm>
            <a:off x="3092450" y="4302125"/>
            <a:ext cx="2855913" cy="684213"/>
          </p:xfrm>
          <a:graphic>
            <a:graphicData uri="http://schemas.openxmlformats.org/presentationml/2006/ole">
              <mc:AlternateContent xmlns:mc="http://schemas.openxmlformats.org/markup-compatibility/2006">
                <mc:Choice xmlns:v="urn:schemas-microsoft-com:vml" Requires="v">
                  <p:oleObj spid="_x0000_s79012" name="Equation" r:id="rId7" imgW="1752480" imgH="419040" progId="Equation.DSMT4">
                    <p:embed/>
                  </p:oleObj>
                </mc:Choice>
                <mc:Fallback>
                  <p:oleObj name="Equation" r:id="rId7" imgW="1752480" imgH="419040" progId="Equation.DSMT4">
                    <p:embed/>
                    <p:pic>
                      <p:nvPicPr>
                        <p:cNvPr id="0" name=""/>
                        <p:cNvPicPr>
                          <a:picLocks noChangeAspect="1" noChangeArrowheads="1"/>
                        </p:cNvPicPr>
                        <p:nvPr/>
                      </p:nvPicPr>
                      <p:blipFill>
                        <a:blip r:embed="rId8"/>
                        <a:srcRect/>
                        <a:stretch>
                          <a:fillRect/>
                        </a:stretch>
                      </p:blipFill>
                      <p:spPr bwMode="auto">
                        <a:xfrm>
                          <a:off x="3092450" y="4302125"/>
                          <a:ext cx="2855913" cy="684213"/>
                        </a:xfrm>
                        <a:prstGeom prst="rect">
                          <a:avLst/>
                        </a:prstGeom>
                        <a:noFill/>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359793187"/>
                </p:ext>
              </p:extLst>
            </p:nvPr>
          </p:nvGraphicFramePr>
          <p:xfrm>
            <a:off x="2924175" y="5695950"/>
            <a:ext cx="3194050" cy="504825"/>
          </p:xfrm>
          <a:graphic>
            <a:graphicData uri="http://schemas.openxmlformats.org/presentationml/2006/ole">
              <mc:AlternateContent xmlns:mc="http://schemas.openxmlformats.org/markup-compatibility/2006">
                <mc:Choice xmlns:v="urn:schemas-microsoft-com:vml" Requires="v">
                  <p:oleObj spid="_x0000_s79013" name="Equation" r:id="rId9" imgW="1777680" imgH="266400" progId="Equation.DSMT4">
                    <p:embed/>
                  </p:oleObj>
                </mc:Choice>
                <mc:Fallback>
                  <p:oleObj name="Equation" r:id="rId9" imgW="1777680" imgH="266400" progId="Equation.DSMT4">
                    <p:embed/>
                    <p:pic>
                      <p:nvPicPr>
                        <p:cNvPr id="0" name=""/>
                        <p:cNvPicPr>
                          <a:picLocks noChangeAspect="1" noChangeArrowheads="1"/>
                        </p:cNvPicPr>
                        <p:nvPr/>
                      </p:nvPicPr>
                      <p:blipFill>
                        <a:blip r:embed="rId10"/>
                        <a:srcRect/>
                        <a:stretch>
                          <a:fillRect/>
                        </a:stretch>
                      </p:blipFill>
                      <p:spPr bwMode="auto">
                        <a:xfrm>
                          <a:off x="2924175" y="5695950"/>
                          <a:ext cx="3194050" cy="504825"/>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4168412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179512" y="1052736"/>
            <a:ext cx="8784976" cy="5078189"/>
          </a:xfrm>
        </p:spPr>
        <p:txBody>
          <a:bodyPr/>
          <a:lstStyle/>
          <a:p>
            <a:pPr marL="0" indent="0">
              <a:buNone/>
            </a:pPr>
            <a:endParaRPr lang="en-US" altLang="zh-CN" dirty="0"/>
          </a:p>
          <a:p>
            <a:r>
              <a:rPr lang="zh-CN" altLang="en-US" dirty="0"/>
              <a:t>设 </a:t>
            </a:r>
            <a:r>
              <a:rPr lang="en-US" altLang="zh-CN" dirty="0"/>
              <a:t>f </a:t>
            </a:r>
            <a:r>
              <a:rPr lang="zh-CN" altLang="en-US" dirty="0"/>
              <a:t>是依赖于 </a:t>
            </a:r>
            <a:r>
              <a:rPr lang="en-US" altLang="zh-CN" dirty="0"/>
              <a:t>S </a:t>
            </a:r>
            <a:r>
              <a:rPr lang="zh-CN" altLang="en-US" dirty="0"/>
              <a:t>的衍生证券的价格，则 </a:t>
            </a:r>
            <a:r>
              <a:rPr lang="en-US" altLang="zh-CN" dirty="0"/>
              <a:t>f </a:t>
            </a:r>
            <a:r>
              <a:rPr lang="zh-CN" altLang="en-US" dirty="0"/>
              <a:t>一定是 </a:t>
            </a:r>
            <a:r>
              <a:rPr lang="en-US" altLang="zh-CN" dirty="0"/>
              <a:t>S </a:t>
            </a:r>
            <a:r>
              <a:rPr lang="zh-CN" altLang="en-US" dirty="0"/>
              <a:t>和</a:t>
            </a:r>
            <a:r>
              <a:rPr lang="en-US" altLang="zh-CN" dirty="0"/>
              <a:t>t </a:t>
            </a:r>
            <a:r>
              <a:rPr lang="zh-CN" altLang="en-US" dirty="0"/>
              <a:t>的函数，根据伊藤引理可得：</a:t>
            </a:r>
            <a:endParaRPr lang="en-US" altLang="zh-CN" dirty="0"/>
          </a:p>
          <a:p>
            <a:endParaRPr lang="en-US" altLang="zh-CN" dirty="0"/>
          </a:p>
          <a:p>
            <a:pPr>
              <a:buNone/>
            </a:pPr>
            <a:r>
              <a:rPr lang="en-US" altLang="zh-CN" dirty="0"/>
              <a:t>	</a:t>
            </a:r>
          </a:p>
          <a:p>
            <a:pPr>
              <a:buNone/>
            </a:pPr>
            <a:r>
              <a:rPr lang="en-US" altLang="zh-CN" dirty="0"/>
              <a:t>	</a:t>
            </a:r>
            <a:r>
              <a:rPr lang="zh-CN" altLang="en-US" dirty="0"/>
              <a:t>在一个小的时间间隔 ∆</a:t>
            </a:r>
            <a:r>
              <a:rPr lang="en-US" altLang="zh-CN" dirty="0"/>
              <a:t>t </a:t>
            </a:r>
            <a:r>
              <a:rPr lang="zh-CN" altLang="en-US" dirty="0"/>
              <a:t>中， </a:t>
            </a:r>
            <a:r>
              <a:rPr lang="en-US" altLang="zh-CN" dirty="0"/>
              <a:t>f </a:t>
            </a:r>
            <a:r>
              <a:rPr lang="zh-CN" altLang="en-US" dirty="0"/>
              <a:t>的变化值 ∆</a:t>
            </a:r>
            <a:r>
              <a:rPr lang="en-US" altLang="zh-CN" dirty="0"/>
              <a:t>f </a:t>
            </a:r>
            <a:r>
              <a:rPr lang="zh-CN" altLang="en-US" dirty="0"/>
              <a:t>满足：</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40</a:t>
            </a:fld>
            <a:endParaRPr lang="en-US" altLang="zh-CN">
              <a:solidFill>
                <a:srgbClr val="000000"/>
              </a:solidFill>
            </a:endParaRPr>
          </a:p>
        </p:txBody>
      </p:sp>
      <p:grpSp>
        <p:nvGrpSpPr>
          <p:cNvPr id="7" name="组合 6"/>
          <p:cNvGrpSpPr/>
          <p:nvPr/>
        </p:nvGrpSpPr>
        <p:grpSpPr>
          <a:xfrm>
            <a:off x="1692275" y="2636838"/>
            <a:ext cx="5834063" cy="3089275"/>
            <a:chOff x="1692275" y="2636838"/>
            <a:chExt cx="5834063" cy="3089275"/>
          </a:xfrm>
        </p:grpSpPr>
        <p:graphicFrame>
          <p:nvGraphicFramePr>
            <p:cNvPr id="8" name="对象 7"/>
            <p:cNvGraphicFramePr>
              <a:graphicFrameLocks noChangeAspect="1"/>
            </p:cNvGraphicFramePr>
            <p:nvPr>
              <p:extLst>
                <p:ext uri="{D42A27DB-BD31-4B8C-83A1-F6EECF244321}">
                  <p14:modId xmlns:p14="http://schemas.microsoft.com/office/powerpoint/2010/main" val="897091568"/>
                </p:ext>
              </p:extLst>
            </p:nvPr>
          </p:nvGraphicFramePr>
          <p:xfrm>
            <a:off x="1720850" y="2636838"/>
            <a:ext cx="5526088" cy="958850"/>
          </p:xfrm>
          <a:graphic>
            <a:graphicData uri="http://schemas.openxmlformats.org/presentationml/2006/ole">
              <mc:AlternateContent xmlns:mc="http://schemas.openxmlformats.org/markup-compatibility/2006">
                <mc:Choice xmlns:v="urn:schemas-microsoft-com:vml" Requires="v">
                  <p:oleObj spid="_x0000_s102476" name="Equation" r:id="rId3" imgW="2781000" imgH="482400" progId="Equation.DSMT4">
                    <p:embed/>
                  </p:oleObj>
                </mc:Choice>
                <mc:Fallback>
                  <p:oleObj name="Equation" r:id="rId3" imgW="2781000" imgH="482400" progId="Equation.DSMT4">
                    <p:embed/>
                    <p:pic>
                      <p:nvPicPr>
                        <p:cNvPr id="0" name=""/>
                        <p:cNvPicPr>
                          <a:picLocks noChangeAspect="1" noChangeArrowheads="1"/>
                        </p:cNvPicPr>
                        <p:nvPr/>
                      </p:nvPicPr>
                      <p:blipFill>
                        <a:blip r:embed="rId4"/>
                        <a:srcRect/>
                        <a:stretch>
                          <a:fillRect/>
                        </a:stretch>
                      </p:blipFill>
                      <p:spPr bwMode="auto">
                        <a:xfrm>
                          <a:off x="1720850" y="2636838"/>
                          <a:ext cx="5526088"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650338547"/>
                </p:ext>
              </p:extLst>
            </p:nvPr>
          </p:nvGraphicFramePr>
          <p:xfrm>
            <a:off x="1692275" y="4797425"/>
            <a:ext cx="5834063" cy="928688"/>
          </p:xfrm>
          <a:graphic>
            <a:graphicData uri="http://schemas.openxmlformats.org/presentationml/2006/ole">
              <mc:AlternateContent xmlns:mc="http://schemas.openxmlformats.org/markup-compatibility/2006">
                <mc:Choice xmlns:v="urn:schemas-microsoft-com:vml" Requires="v">
                  <p:oleObj spid="_x0000_s102477" name="Equation" r:id="rId5" imgW="2946240" imgH="482400" progId="Equation.DSMT4">
                    <p:embed/>
                  </p:oleObj>
                </mc:Choice>
                <mc:Fallback>
                  <p:oleObj name="Equation" r:id="rId5" imgW="2946240" imgH="482400" progId="Equation.DSMT4">
                    <p:embed/>
                    <p:pic>
                      <p:nvPicPr>
                        <p:cNvPr id="0" name=""/>
                        <p:cNvPicPr>
                          <a:picLocks noChangeAspect="1" noChangeArrowheads="1"/>
                        </p:cNvPicPr>
                        <p:nvPr/>
                      </p:nvPicPr>
                      <p:blipFill>
                        <a:blip r:embed="rId6"/>
                        <a:srcRect/>
                        <a:stretch>
                          <a:fillRect/>
                        </a:stretch>
                      </p:blipFill>
                      <p:spPr bwMode="auto">
                        <a:xfrm>
                          <a:off x="1692275" y="4797425"/>
                          <a:ext cx="5834063"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195059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1196752"/>
            <a:ext cx="8229600" cy="4934173"/>
          </a:xfrm>
        </p:spPr>
        <p:txBody>
          <a:bodyPr/>
          <a:lstStyle/>
          <a:p>
            <a:endParaRPr lang="en-US" altLang="zh-CN" dirty="0"/>
          </a:p>
          <a:p>
            <a:r>
              <a:rPr lang="zh-CN" altLang="en-US" dirty="0"/>
              <a:t>为了消除风险源 ∆</a:t>
            </a:r>
            <a:r>
              <a:rPr lang="en-US" altLang="zh-CN" dirty="0" err="1"/>
              <a:t>z</a:t>
            </a:r>
            <a:r>
              <a:rPr lang="en-US" altLang="zh-CN" baseline="-25000" dirty="0" err="1"/>
              <a:t>t</a:t>
            </a:r>
            <a:r>
              <a:rPr lang="en-US" altLang="zh-CN" dirty="0"/>
              <a:t> </a:t>
            </a:r>
            <a:r>
              <a:rPr lang="zh-CN" altLang="en-US" dirty="0"/>
              <a:t>，可以构建一个包括一单位衍生证券空头和      单位标的证券多头的组合。</a:t>
            </a:r>
          </a:p>
          <a:p>
            <a:r>
              <a:rPr lang="zh-CN" altLang="en-US" dirty="0"/>
              <a:t>令 </a:t>
            </a:r>
            <a:r>
              <a:rPr lang="en-US" altLang="zh-CN" dirty="0"/>
              <a:t>Π </a:t>
            </a:r>
            <a:r>
              <a:rPr lang="zh-CN" altLang="en-US" dirty="0"/>
              <a:t>代表该投资组合的价值，则：</a:t>
            </a:r>
            <a:endParaRPr lang="en-US" altLang="zh-CN" dirty="0"/>
          </a:p>
          <a:p>
            <a:pPr>
              <a:buNone/>
            </a:pPr>
            <a:endParaRPr lang="en-US" altLang="zh-CN" dirty="0"/>
          </a:p>
          <a:p>
            <a:endParaRPr lang="en-US" altLang="zh-CN" dirty="0"/>
          </a:p>
          <a:p>
            <a:pPr>
              <a:buNone/>
            </a:pPr>
            <a:r>
              <a:rPr lang="en-US" altLang="zh-CN" dirty="0"/>
              <a:t>	</a:t>
            </a:r>
            <a:r>
              <a:rPr lang="zh-CN" altLang="en-US" dirty="0"/>
              <a:t>在 ∆</a:t>
            </a:r>
            <a:r>
              <a:rPr lang="en-US" altLang="zh-CN" dirty="0"/>
              <a:t>t </a:t>
            </a:r>
            <a:r>
              <a:rPr lang="zh-CN" altLang="en-US" dirty="0"/>
              <a:t>时间后，该投资组合的价值变化 ∆</a:t>
            </a:r>
            <a:r>
              <a:rPr lang="en-US" altLang="zh-CN" dirty="0" err="1"/>
              <a:t>Π</a:t>
            </a:r>
            <a:r>
              <a:rPr lang="en-US" altLang="zh-CN" baseline="-25000" dirty="0" err="1"/>
              <a:t>t</a:t>
            </a:r>
            <a:r>
              <a:rPr lang="en-US" altLang="zh-CN" dirty="0"/>
              <a:t> </a:t>
            </a:r>
            <a:r>
              <a:rPr lang="zh-CN" altLang="en-US" dirty="0"/>
              <a:t>为</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41</a:t>
            </a:fld>
            <a:endParaRPr lang="en-US" altLang="zh-CN">
              <a:solidFill>
                <a:srgbClr val="000000"/>
              </a:solidFill>
            </a:endParaRPr>
          </a:p>
        </p:txBody>
      </p:sp>
      <p:grpSp>
        <p:nvGrpSpPr>
          <p:cNvPr id="7" name="组合 6"/>
          <p:cNvGrpSpPr/>
          <p:nvPr/>
        </p:nvGrpSpPr>
        <p:grpSpPr>
          <a:xfrm>
            <a:off x="3136900" y="2154238"/>
            <a:ext cx="2662238" cy="4005262"/>
            <a:chOff x="3136900" y="2154238"/>
            <a:chExt cx="2662238" cy="4005262"/>
          </a:xfrm>
        </p:grpSpPr>
        <p:graphicFrame>
          <p:nvGraphicFramePr>
            <p:cNvPr id="9" name="对象 8"/>
            <p:cNvGraphicFramePr>
              <a:graphicFrameLocks noChangeAspect="1"/>
            </p:cNvGraphicFramePr>
            <p:nvPr>
              <p:extLst>
                <p:ext uri="{D42A27DB-BD31-4B8C-83A1-F6EECF244321}">
                  <p14:modId xmlns:p14="http://schemas.microsoft.com/office/powerpoint/2010/main" val="764229429"/>
                </p:ext>
              </p:extLst>
            </p:nvPr>
          </p:nvGraphicFramePr>
          <p:xfrm>
            <a:off x="4038600" y="2154238"/>
            <a:ext cx="357188" cy="649287"/>
          </p:xfrm>
          <a:graphic>
            <a:graphicData uri="http://schemas.openxmlformats.org/presentationml/2006/ole">
              <mc:AlternateContent xmlns:mc="http://schemas.openxmlformats.org/markup-compatibility/2006">
                <mc:Choice xmlns:v="urn:schemas-microsoft-com:vml" Requires="v">
                  <p:oleObj spid="_x0000_s103537" name="Equation" r:id="rId3" imgW="215640" imgH="393480" progId="Equation.DSMT4">
                    <p:embed/>
                  </p:oleObj>
                </mc:Choice>
                <mc:Fallback>
                  <p:oleObj name="Equation" r:id="rId3" imgW="215640" imgH="393480" progId="Equation.DSMT4">
                    <p:embed/>
                    <p:pic>
                      <p:nvPicPr>
                        <p:cNvPr id="0" name=""/>
                        <p:cNvPicPr>
                          <a:picLocks noChangeAspect="1" noChangeArrowheads="1"/>
                        </p:cNvPicPr>
                        <p:nvPr/>
                      </p:nvPicPr>
                      <p:blipFill>
                        <a:blip r:embed="rId4"/>
                        <a:srcRect/>
                        <a:stretch>
                          <a:fillRect/>
                        </a:stretch>
                      </p:blipFill>
                      <p:spPr bwMode="auto">
                        <a:xfrm>
                          <a:off x="4038600" y="2154238"/>
                          <a:ext cx="357188"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821510976"/>
                </p:ext>
              </p:extLst>
            </p:nvPr>
          </p:nvGraphicFramePr>
          <p:xfrm>
            <a:off x="3386138" y="3933825"/>
            <a:ext cx="1773237" cy="714375"/>
          </p:xfrm>
          <a:graphic>
            <a:graphicData uri="http://schemas.openxmlformats.org/presentationml/2006/ole">
              <mc:AlternateContent xmlns:mc="http://schemas.openxmlformats.org/markup-compatibility/2006">
                <mc:Choice xmlns:v="urn:schemas-microsoft-com:vml" Requires="v">
                  <p:oleObj spid="_x0000_s103538" name="Equation" r:id="rId5" imgW="977760" imgH="393480" progId="Equation.DSMT4">
                    <p:embed/>
                  </p:oleObj>
                </mc:Choice>
                <mc:Fallback>
                  <p:oleObj name="Equation" r:id="rId5" imgW="977760" imgH="393480" progId="Equation.DSMT4">
                    <p:embed/>
                    <p:pic>
                      <p:nvPicPr>
                        <p:cNvPr id="0" name=""/>
                        <p:cNvPicPr>
                          <a:picLocks noChangeAspect="1" noChangeArrowheads="1"/>
                        </p:cNvPicPr>
                        <p:nvPr/>
                      </p:nvPicPr>
                      <p:blipFill>
                        <a:blip r:embed="rId6"/>
                        <a:srcRect/>
                        <a:stretch>
                          <a:fillRect/>
                        </a:stretch>
                      </p:blipFill>
                      <p:spPr bwMode="auto">
                        <a:xfrm>
                          <a:off x="3386138" y="3933825"/>
                          <a:ext cx="1773237"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668146365"/>
                </p:ext>
              </p:extLst>
            </p:nvPr>
          </p:nvGraphicFramePr>
          <p:xfrm>
            <a:off x="3136900" y="5373688"/>
            <a:ext cx="2662238" cy="785812"/>
          </p:xfrm>
          <a:graphic>
            <a:graphicData uri="http://schemas.openxmlformats.org/presentationml/2006/ole">
              <mc:AlternateContent xmlns:mc="http://schemas.openxmlformats.org/markup-compatibility/2006">
                <mc:Choice xmlns:v="urn:schemas-microsoft-com:vml" Requires="v">
                  <p:oleObj spid="_x0000_s103539" name="Equation" r:id="rId7" imgW="1333440" imgH="393480" progId="Equation.DSMT4">
                    <p:embed/>
                  </p:oleObj>
                </mc:Choice>
                <mc:Fallback>
                  <p:oleObj name="Equation" r:id="rId7" imgW="1333440" imgH="393480" progId="Equation.DSMT4">
                    <p:embed/>
                    <p:pic>
                      <p:nvPicPr>
                        <p:cNvPr id="0" name=""/>
                        <p:cNvPicPr>
                          <a:picLocks noChangeAspect="1" noChangeArrowheads="1"/>
                        </p:cNvPicPr>
                        <p:nvPr/>
                      </p:nvPicPr>
                      <p:blipFill>
                        <a:blip r:embed="rId8"/>
                        <a:srcRect/>
                        <a:stretch>
                          <a:fillRect/>
                        </a:stretch>
                      </p:blipFill>
                      <p:spPr bwMode="auto">
                        <a:xfrm>
                          <a:off x="3136900" y="5373688"/>
                          <a:ext cx="2662238"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552843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323528" y="1268760"/>
            <a:ext cx="8712968" cy="4862165"/>
          </a:xfrm>
        </p:spPr>
        <p:txBody>
          <a:bodyPr/>
          <a:lstStyle/>
          <a:p>
            <a:pPr marL="0" indent="0">
              <a:buNone/>
            </a:pPr>
            <a:endParaRPr lang="en-US" altLang="zh-CN" dirty="0"/>
          </a:p>
          <a:p>
            <a:r>
              <a:rPr lang="zh-CN" altLang="en-US" dirty="0"/>
              <a:t>代入 ∆</a:t>
            </a:r>
            <a:r>
              <a:rPr lang="en-US" altLang="zh-CN" dirty="0"/>
              <a:t>f </a:t>
            </a:r>
            <a:r>
              <a:rPr lang="zh-CN" altLang="en-US" dirty="0"/>
              <a:t>和 ∆</a:t>
            </a:r>
            <a:r>
              <a:rPr lang="en-US" altLang="zh-CN" dirty="0"/>
              <a:t>S </a:t>
            </a:r>
            <a:r>
              <a:rPr lang="zh-CN" altLang="en-US" dirty="0"/>
              <a:t>可得</a:t>
            </a:r>
            <a:endParaRPr lang="en-US" altLang="zh-CN" dirty="0"/>
          </a:p>
          <a:p>
            <a:endParaRPr lang="en-US" altLang="zh-CN" dirty="0"/>
          </a:p>
          <a:p>
            <a:endParaRPr lang="en-US" altLang="zh-CN" dirty="0"/>
          </a:p>
          <a:p>
            <a:r>
              <a:rPr lang="zh-CN" altLang="en-US" dirty="0"/>
              <a:t>由于消除了风险，组合 </a:t>
            </a:r>
            <a:r>
              <a:rPr lang="en-US" altLang="zh-CN" dirty="0"/>
              <a:t>Π </a:t>
            </a:r>
            <a:r>
              <a:rPr lang="zh-CN" altLang="en-US" dirty="0"/>
              <a:t>必须获得无风险收益，即</a:t>
            </a:r>
            <a:endParaRPr lang="en-US" altLang="zh-CN" dirty="0"/>
          </a:p>
          <a:p>
            <a:pPr>
              <a:buNone/>
            </a:pPr>
            <a:r>
              <a:rPr lang="en-US" altLang="zh-CN" dirty="0"/>
              <a:t>				</a:t>
            </a:r>
          </a:p>
          <a:p>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42</a:t>
            </a:fld>
            <a:endParaRPr lang="en-US" altLang="zh-CN">
              <a:solidFill>
                <a:srgbClr val="000000"/>
              </a:solidFill>
            </a:endParaRPr>
          </a:p>
        </p:txBody>
      </p:sp>
      <p:grpSp>
        <p:nvGrpSpPr>
          <p:cNvPr id="7" name="组合 6"/>
          <p:cNvGrpSpPr/>
          <p:nvPr/>
        </p:nvGrpSpPr>
        <p:grpSpPr>
          <a:xfrm>
            <a:off x="2544763" y="2420938"/>
            <a:ext cx="3455987" cy="2738437"/>
            <a:chOff x="2544763" y="2420938"/>
            <a:chExt cx="3455987" cy="2738437"/>
          </a:xfrm>
        </p:grpSpPr>
        <p:graphicFrame>
          <p:nvGraphicFramePr>
            <p:cNvPr id="8" name="对象 7"/>
            <p:cNvGraphicFramePr>
              <a:graphicFrameLocks noChangeAspect="1"/>
            </p:cNvGraphicFramePr>
            <p:nvPr>
              <p:extLst>
                <p:ext uri="{D42A27DB-BD31-4B8C-83A1-F6EECF244321}">
                  <p14:modId xmlns:p14="http://schemas.microsoft.com/office/powerpoint/2010/main" val="4025817779"/>
                </p:ext>
              </p:extLst>
            </p:nvPr>
          </p:nvGraphicFramePr>
          <p:xfrm>
            <a:off x="2544763" y="2420938"/>
            <a:ext cx="3455987" cy="887412"/>
          </p:xfrm>
          <a:graphic>
            <a:graphicData uri="http://schemas.openxmlformats.org/presentationml/2006/ole">
              <mc:AlternateContent xmlns:mc="http://schemas.openxmlformats.org/markup-compatibility/2006">
                <mc:Choice xmlns:v="urn:schemas-microsoft-com:vml" Requires="v">
                  <p:oleObj spid="_x0000_s104524" name="Equation" r:id="rId3" imgW="1879560" imgH="482400" progId="Equation.DSMT4">
                    <p:embed/>
                  </p:oleObj>
                </mc:Choice>
                <mc:Fallback>
                  <p:oleObj name="Equation" r:id="rId3" imgW="1879560" imgH="482400" progId="Equation.DSMT4">
                    <p:embed/>
                    <p:pic>
                      <p:nvPicPr>
                        <p:cNvPr id="0" name=""/>
                        <p:cNvPicPr>
                          <a:picLocks noChangeAspect="1" noChangeArrowheads="1"/>
                        </p:cNvPicPr>
                        <p:nvPr/>
                      </p:nvPicPr>
                      <p:blipFill>
                        <a:blip r:embed="rId4"/>
                        <a:srcRect/>
                        <a:stretch>
                          <a:fillRect/>
                        </a:stretch>
                      </p:blipFill>
                      <p:spPr bwMode="auto">
                        <a:xfrm>
                          <a:off x="2544763" y="2420938"/>
                          <a:ext cx="3455987" cy="88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958980017"/>
                </p:ext>
              </p:extLst>
            </p:nvPr>
          </p:nvGraphicFramePr>
          <p:xfrm>
            <a:off x="3168650" y="4670425"/>
            <a:ext cx="1814513" cy="488950"/>
          </p:xfrm>
          <a:graphic>
            <a:graphicData uri="http://schemas.openxmlformats.org/presentationml/2006/ole">
              <mc:AlternateContent xmlns:mc="http://schemas.openxmlformats.org/markup-compatibility/2006">
                <mc:Choice xmlns:v="urn:schemas-microsoft-com:vml" Requires="v">
                  <p:oleObj spid="_x0000_s104525" name="Equation" r:id="rId5" imgW="850680" imgH="228600" progId="Equation.DSMT4">
                    <p:embed/>
                  </p:oleObj>
                </mc:Choice>
                <mc:Fallback>
                  <p:oleObj name="Equation" r:id="rId5" imgW="850680" imgH="228600" progId="Equation.DSMT4">
                    <p:embed/>
                    <p:pic>
                      <p:nvPicPr>
                        <p:cNvPr id="0" name=""/>
                        <p:cNvPicPr>
                          <a:picLocks noChangeAspect="1" noChangeArrowheads="1"/>
                        </p:cNvPicPr>
                        <p:nvPr/>
                      </p:nvPicPr>
                      <p:blipFill>
                        <a:blip r:embed="rId6"/>
                        <a:srcRect/>
                        <a:stretch>
                          <a:fillRect/>
                        </a:stretch>
                      </p:blipFill>
                      <p:spPr bwMode="auto">
                        <a:xfrm>
                          <a:off x="3168650" y="4670425"/>
                          <a:ext cx="1814513"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561978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67544" y="980728"/>
            <a:ext cx="8229600" cy="4530725"/>
          </a:xfrm>
        </p:spPr>
        <p:txBody>
          <a:bodyPr/>
          <a:lstStyle/>
          <a:p>
            <a:endParaRPr lang="en-US" altLang="zh-CN" dirty="0"/>
          </a:p>
          <a:p>
            <a:r>
              <a:rPr lang="zh-CN" altLang="en-US" dirty="0"/>
              <a:t>因此</a:t>
            </a:r>
            <a:endParaRPr lang="en-US" altLang="zh-CN" dirty="0"/>
          </a:p>
          <a:p>
            <a:endParaRPr lang="en-US" altLang="zh-CN" dirty="0"/>
          </a:p>
          <a:p>
            <a:endParaRPr lang="en-US" altLang="zh-CN" dirty="0"/>
          </a:p>
          <a:p>
            <a:pPr>
              <a:buNone/>
            </a:pPr>
            <a:r>
              <a:rPr lang="en-US" altLang="zh-CN" dirty="0"/>
              <a:t>	</a:t>
            </a:r>
            <a:r>
              <a:rPr lang="zh-CN" altLang="en-US" dirty="0"/>
              <a:t>化简可得：</a:t>
            </a:r>
            <a:endParaRPr lang="en-US" altLang="zh-CN" dirty="0"/>
          </a:p>
          <a:p>
            <a:endParaRPr lang="en-US" altLang="zh-CN" dirty="0"/>
          </a:p>
          <a:p>
            <a:pPr>
              <a:buNone/>
            </a:pPr>
            <a:endParaRPr lang="en-US" altLang="zh-CN" dirty="0"/>
          </a:p>
          <a:p>
            <a:r>
              <a:rPr lang="zh-CN" altLang="en-US" dirty="0"/>
              <a:t>这就是著名的 </a:t>
            </a:r>
            <a:r>
              <a:rPr lang="en-US" altLang="zh-CN" dirty="0" err="1"/>
              <a:t>BSM</a:t>
            </a:r>
            <a:r>
              <a:rPr lang="en-US" altLang="zh-CN" dirty="0"/>
              <a:t> </a:t>
            </a:r>
            <a:r>
              <a:rPr lang="zh-CN" altLang="en-US" dirty="0"/>
              <a:t>偏微分分程，它适用于其价格取决于标的证券价格 </a:t>
            </a:r>
            <a:r>
              <a:rPr lang="en-US" altLang="zh-CN" dirty="0"/>
              <a:t>S </a:t>
            </a:r>
            <a:r>
              <a:rPr lang="zh-CN" altLang="en-US" dirty="0"/>
              <a:t>的所有衍生证券的定价。</a:t>
            </a:r>
            <a:endParaRPr lang="en-US" altLang="zh-CN" dirty="0"/>
          </a:p>
          <a:p>
            <a:pPr>
              <a:buNone/>
            </a:pPr>
            <a:endParaRPr lang="en-US" altLang="zh-CN" dirty="0"/>
          </a:p>
          <a:p>
            <a:pPr>
              <a:buNone/>
            </a:pP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43</a:t>
            </a:fld>
            <a:endParaRPr lang="en-US" altLang="zh-CN">
              <a:solidFill>
                <a:srgbClr val="000000"/>
              </a:solidFill>
            </a:endParaRPr>
          </a:p>
        </p:txBody>
      </p:sp>
      <p:grpSp>
        <p:nvGrpSpPr>
          <p:cNvPr id="7" name="组合 6"/>
          <p:cNvGrpSpPr/>
          <p:nvPr/>
        </p:nvGrpSpPr>
        <p:grpSpPr>
          <a:xfrm>
            <a:off x="2159000" y="1844675"/>
            <a:ext cx="4506913" cy="2657475"/>
            <a:chOff x="2159000" y="1844675"/>
            <a:chExt cx="4506913" cy="2657475"/>
          </a:xfrm>
        </p:grpSpPr>
        <p:graphicFrame>
          <p:nvGraphicFramePr>
            <p:cNvPr id="8" name="对象 7"/>
            <p:cNvGraphicFramePr>
              <a:graphicFrameLocks noChangeAspect="1"/>
            </p:cNvGraphicFramePr>
            <p:nvPr>
              <p:extLst>
                <p:ext uri="{D42A27DB-BD31-4B8C-83A1-F6EECF244321}">
                  <p14:modId xmlns:p14="http://schemas.microsoft.com/office/powerpoint/2010/main" val="2767370563"/>
                </p:ext>
              </p:extLst>
            </p:nvPr>
          </p:nvGraphicFramePr>
          <p:xfrm>
            <a:off x="2159000" y="1844675"/>
            <a:ext cx="4506913" cy="887413"/>
          </p:xfrm>
          <a:graphic>
            <a:graphicData uri="http://schemas.openxmlformats.org/presentationml/2006/ole">
              <mc:AlternateContent xmlns:mc="http://schemas.openxmlformats.org/markup-compatibility/2006">
                <mc:Choice xmlns:v="urn:schemas-microsoft-com:vml" Requires="v">
                  <p:oleObj spid="_x0000_s105548" name="Equation" r:id="rId3" imgW="2450880" imgH="482400" progId="Equation.DSMT4">
                    <p:embed/>
                  </p:oleObj>
                </mc:Choice>
                <mc:Fallback>
                  <p:oleObj name="Equation" r:id="rId3" imgW="2450880" imgH="482400" progId="Equation.DSMT4">
                    <p:embed/>
                    <p:pic>
                      <p:nvPicPr>
                        <p:cNvPr id="0" name=""/>
                        <p:cNvPicPr>
                          <a:picLocks noChangeAspect="1" noChangeArrowheads="1"/>
                        </p:cNvPicPr>
                        <p:nvPr/>
                      </p:nvPicPr>
                      <p:blipFill>
                        <a:blip r:embed="rId4"/>
                        <a:srcRect/>
                        <a:stretch>
                          <a:fillRect/>
                        </a:stretch>
                      </p:blipFill>
                      <p:spPr bwMode="auto">
                        <a:xfrm>
                          <a:off x="2159000" y="1844675"/>
                          <a:ext cx="4506913"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498627750"/>
                </p:ext>
              </p:extLst>
            </p:nvPr>
          </p:nvGraphicFramePr>
          <p:xfrm>
            <a:off x="2722563" y="3716338"/>
            <a:ext cx="3286125" cy="785812"/>
          </p:xfrm>
          <a:graphic>
            <a:graphicData uri="http://schemas.openxmlformats.org/presentationml/2006/ole">
              <mc:AlternateContent xmlns:mc="http://schemas.openxmlformats.org/markup-compatibility/2006">
                <mc:Choice xmlns:v="urn:schemas-microsoft-com:vml" Requires="v">
                  <p:oleObj spid="_x0000_s105549" name="Equation" r:id="rId5" imgW="1752480" imgH="419040" progId="Equation.DSMT4">
                    <p:embed/>
                  </p:oleObj>
                </mc:Choice>
                <mc:Fallback>
                  <p:oleObj name="Equation" r:id="rId5" imgW="1752480" imgH="419040" progId="Equation.DSMT4">
                    <p:embed/>
                    <p:pic>
                      <p:nvPicPr>
                        <p:cNvPr id="0" name=""/>
                        <p:cNvPicPr>
                          <a:picLocks noChangeAspect="1" noChangeArrowheads="1"/>
                        </p:cNvPicPr>
                        <p:nvPr/>
                      </p:nvPicPr>
                      <p:blipFill>
                        <a:blip r:embed="rId6"/>
                        <a:srcRect/>
                        <a:stretch>
                          <a:fillRect/>
                        </a:stretch>
                      </p:blipFill>
                      <p:spPr bwMode="auto">
                        <a:xfrm>
                          <a:off x="2722563" y="3716338"/>
                          <a:ext cx="3286125"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470700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风险中性定价原理</a:t>
            </a:r>
          </a:p>
        </p:txBody>
      </p:sp>
      <p:sp>
        <p:nvSpPr>
          <p:cNvPr id="3" name="内容占位符 2"/>
          <p:cNvSpPr>
            <a:spLocks noGrp="1"/>
          </p:cNvSpPr>
          <p:nvPr>
            <p:ph idx="1"/>
          </p:nvPr>
        </p:nvSpPr>
        <p:spPr>
          <a:xfrm>
            <a:off x="467544" y="1124744"/>
            <a:ext cx="8229600" cy="4530725"/>
          </a:xfrm>
        </p:spPr>
        <p:txBody>
          <a:bodyPr>
            <a:normAutofit lnSpcReduction="10000"/>
          </a:bodyPr>
          <a:lstStyle/>
          <a:p>
            <a:endParaRPr lang="en-US" altLang="zh-CN" dirty="0"/>
          </a:p>
          <a:p>
            <a:r>
              <a:rPr lang="zh-CN" altLang="en-US" dirty="0"/>
              <a:t>观察 </a:t>
            </a:r>
            <a:r>
              <a:rPr lang="en-US" altLang="zh-CN" dirty="0" err="1"/>
              <a:t>BSM</a:t>
            </a:r>
            <a:r>
              <a:rPr lang="en-US" altLang="zh-CN" dirty="0"/>
              <a:t> </a:t>
            </a:r>
            <a:r>
              <a:rPr lang="zh-CN" altLang="en-US" dirty="0"/>
              <a:t>偏微分方程可以发现，受制于主观的风险收益偏好的标的证券预期收益率并未包括在衍生证券的价值决定公式中。这意味着，无论风险收益偏好状态如何，都不会对 </a:t>
            </a:r>
            <a:r>
              <a:rPr lang="en-US" altLang="zh-CN" dirty="0"/>
              <a:t>f </a:t>
            </a:r>
            <a:r>
              <a:rPr lang="zh-CN" altLang="en-US" dirty="0"/>
              <a:t>的值产生影响。</a:t>
            </a:r>
          </a:p>
          <a:p>
            <a:endParaRPr lang="zh-CN" altLang="en-US" dirty="0"/>
          </a:p>
          <a:p>
            <a:r>
              <a:rPr lang="zh-CN" altLang="en-US" dirty="0"/>
              <a:t>因此我们可以作出一个可以大大简化我们工作的假设：在对衍生证券定价时，所有投资者都是风险中性的。</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44</a:t>
            </a:fld>
            <a:endParaRPr lang="en-US" altLang="zh-CN">
              <a:solidFill>
                <a:srgbClr val="000000"/>
              </a:solidFill>
            </a:endParaRPr>
          </a:p>
        </p:txBody>
      </p:sp>
    </p:spTree>
    <p:extLst>
      <p:ext uri="{BB962C8B-B14F-4D97-AF65-F5344CB8AC3E}">
        <p14:creationId xmlns:p14="http://schemas.microsoft.com/office/powerpoint/2010/main" val="1282374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风险中性世界</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a:buFont typeface="Wingdings" pitchFamily="2" charset="2"/>
                  <a:buChar char="Ø"/>
                </a:pPr>
                <a:r>
                  <a:rPr lang="zh-CN" altLang="en-US" dirty="0" smtClean="0"/>
                  <a:t>投资者只关心资产的预期回报（</a:t>
                </a:r>
                <a:r>
                  <a:rPr lang="en-US" altLang="zh-CN" dirty="0" smtClean="0"/>
                  <a:t>Expected Payoff</a:t>
                </a:r>
                <a:r>
                  <a:rPr lang="zh-CN" altLang="en-US" dirty="0" smtClean="0"/>
                  <a:t>），而不关心该回报的风险。这样预期回报相等的资产，其目前的价格都相等。</a:t>
                </a:r>
                <a:endParaRPr lang="en-US" altLang="zh-CN" dirty="0" smtClean="0"/>
              </a:p>
              <a:p>
                <a:pPr>
                  <a:buFont typeface="Wingdings" pitchFamily="2" charset="2"/>
                  <a:buChar char="Ø"/>
                </a:pPr>
                <a:r>
                  <a:rPr lang="zh-CN" altLang="en-US" dirty="0" smtClean="0"/>
                  <a:t>对于到期回报为</a:t>
                </a:r>
                <a:r>
                  <a:rPr lang="en-US" altLang="zh-CN" dirty="0" smtClean="0"/>
                  <a:t>1</a:t>
                </a:r>
                <a:r>
                  <a:rPr lang="zh-CN" altLang="en-US" dirty="0" smtClean="0"/>
                  <a:t>的贴现式债券而言</a:t>
                </a:r>
                <a:endParaRPr lang="en-US" altLang="zh-CN" dirty="0" smtClean="0"/>
              </a:p>
              <a:p>
                <a:pPr marL="0" indent="0">
                  <a:buNone/>
                </a:pPr>
                <a:r>
                  <a:rPr lang="en-US" altLang="zh-CN" dirty="0"/>
                  <a:t> </a:t>
                </a:r>
                <a:r>
                  <a:rPr lang="en-US" altLang="zh-CN" dirty="0" smtClean="0"/>
                  <a:t>                       </a:t>
                </a:r>
                <a14:m>
                  <m:oMath xmlns:m="http://schemas.openxmlformats.org/officeDocument/2006/math">
                    <m:r>
                      <a:rPr lang="en-US" altLang="zh-CN" b="0" i="1" smtClean="0">
                        <a:latin typeface="Cambria Math"/>
                      </a:rPr>
                      <m:t>𝑃</m:t>
                    </m:r>
                    <m:d>
                      <m:dPr>
                        <m:ctrlPr>
                          <a:rPr lang="en-US" altLang="zh-CN" b="0" i="1" smtClean="0">
                            <a:latin typeface="Cambria Math"/>
                          </a:rPr>
                        </m:ctrlPr>
                      </m:dPr>
                      <m:e>
                        <m:r>
                          <a:rPr lang="en-US" altLang="zh-CN" b="0" i="1" smtClean="0">
                            <a:latin typeface="Cambria Math"/>
                          </a:rPr>
                          <m:t>𝑡</m:t>
                        </m:r>
                        <m:r>
                          <a:rPr lang="en-US" altLang="zh-CN" b="0" i="1" smtClean="0">
                            <a:latin typeface="Cambria Math"/>
                          </a:rPr>
                          <m:t>,</m:t>
                        </m:r>
                        <m:r>
                          <a:rPr lang="en-US" altLang="zh-CN" b="0" i="1" smtClean="0">
                            <a:latin typeface="Cambria Math"/>
                          </a:rPr>
                          <m:t>𝑇</m:t>
                        </m:r>
                      </m:e>
                    </m:d>
                    <m:r>
                      <a:rPr lang="en-US" altLang="zh-CN" b="0" i="1" smtClean="0">
                        <a:latin typeface="Cambria Math"/>
                      </a:rPr>
                      <m:t>=</m:t>
                    </m:r>
                    <m:sSup>
                      <m:sSupPr>
                        <m:ctrlPr>
                          <a:rPr lang="en-US" altLang="zh-CN" b="0" i="1" smtClean="0">
                            <a:latin typeface="Cambria Math"/>
                          </a:rPr>
                        </m:ctrlPr>
                      </m:sSupPr>
                      <m:e>
                        <m:r>
                          <a:rPr lang="en-US" altLang="zh-CN" b="0" i="1" smtClean="0">
                            <a:latin typeface="Cambria Math"/>
                          </a:rPr>
                          <m:t>𝑒</m:t>
                        </m:r>
                      </m:e>
                      <m:sup>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𝑇</m:t>
                        </m:r>
                        <m:r>
                          <a:rPr lang="en-US" altLang="zh-CN" b="0" i="1" smtClean="0">
                            <a:latin typeface="Cambria Math"/>
                          </a:rPr>
                          <m:t>−</m:t>
                        </m:r>
                        <m:r>
                          <a:rPr lang="en-US" altLang="zh-CN" b="0" i="1" smtClean="0">
                            <a:latin typeface="Cambria Math"/>
                          </a:rPr>
                          <m:t>𝑡</m:t>
                        </m:r>
                        <m:r>
                          <a:rPr lang="en-US" altLang="zh-CN" b="0" i="1" smtClean="0">
                            <a:latin typeface="Cambria Math"/>
                          </a:rPr>
                          <m:t>)</m:t>
                        </m:r>
                      </m:sup>
                    </m:sSup>
                  </m:oMath>
                </a14:m>
                <a:endParaRPr lang="en-US" altLang="zh-CN" dirty="0" smtClean="0"/>
              </a:p>
              <a:p>
                <a:pPr lvl="0">
                  <a:buClr>
                    <a:srgbClr val="35742A">
                      <a:lumMod val="75000"/>
                    </a:srgbClr>
                  </a:buClr>
                  <a:buFont typeface="Wingdings" pitchFamily="2" charset="2"/>
                  <a:buChar char="Ø"/>
                </a:pPr>
                <a:r>
                  <a:rPr lang="zh-CN" altLang="en-US" dirty="0">
                    <a:solidFill>
                      <a:srgbClr val="000000">
                        <a:lumMod val="85000"/>
                        <a:lumOff val="15000"/>
                      </a:srgbClr>
                    </a:solidFill>
                  </a:rPr>
                  <a:t>则对于到期预期回报为</a:t>
                </a:r>
                <a14:m>
                  <m:oMath xmlns:m="http://schemas.openxmlformats.org/officeDocument/2006/math">
                    <m:r>
                      <a:rPr lang="en-US" altLang="zh-CN" i="1">
                        <a:solidFill>
                          <a:srgbClr val="000000">
                            <a:lumMod val="85000"/>
                            <a:lumOff val="15000"/>
                          </a:srgbClr>
                        </a:solidFill>
                        <a:latin typeface="Cambria Math"/>
                      </a:rPr>
                      <m:t>𝐸</m:t>
                    </m:r>
                    <m:d>
                      <m:dPr>
                        <m:ctrlPr>
                          <a:rPr lang="en-US" altLang="zh-CN" i="1">
                            <a:solidFill>
                              <a:srgbClr val="000000">
                                <a:lumMod val="85000"/>
                                <a:lumOff val="15000"/>
                              </a:srgbClr>
                            </a:solidFill>
                            <a:latin typeface="Cambria Math"/>
                          </a:rPr>
                        </m:ctrlPr>
                      </m:dPr>
                      <m:e>
                        <m:sSub>
                          <m:sSubPr>
                            <m:ctrlPr>
                              <a:rPr lang="en-US" altLang="zh-CN" i="1">
                                <a:solidFill>
                                  <a:srgbClr val="000000">
                                    <a:lumMod val="85000"/>
                                    <a:lumOff val="15000"/>
                                  </a:srgbClr>
                                </a:solidFill>
                                <a:latin typeface="Cambria Math"/>
                              </a:rPr>
                            </m:ctrlPr>
                          </m:sSubPr>
                          <m:e>
                            <m:r>
                              <a:rPr lang="en-US" altLang="zh-CN" i="1">
                                <a:solidFill>
                                  <a:srgbClr val="000000">
                                    <a:lumMod val="85000"/>
                                    <a:lumOff val="15000"/>
                                  </a:srgbClr>
                                </a:solidFill>
                                <a:latin typeface="Cambria Math"/>
                              </a:rPr>
                              <m:t>𝑆</m:t>
                            </m:r>
                          </m:e>
                          <m:sub>
                            <m:r>
                              <a:rPr lang="en-US" altLang="zh-CN" i="1">
                                <a:solidFill>
                                  <a:srgbClr val="000000">
                                    <a:lumMod val="85000"/>
                                    <a:lumOff val="15000"/>
                                  </a:srgbClr>
                                </a:solidFill>
                                <a:latin typeface="Cambria Math"/>
                              </a:rPr>
                              <m:t>𝑇</m:t>
                            </m:r>
                          </m:sub>
                        </m:sSub>
                      </m:e>
                    </m:d>
                  </m:oMath>
                </a14:m>
                <a:r>
                  <a:rPr lang="zh-CN" altLang="en-US" dirty="0">
                    <a:solidFill>
                      <a:srgbClr val="000000">
                        <a:lumMod val="85000"/>
                        <a:lumOff val="15000"/>
                      </a:srgbClr>
                    </a:solidFill>
                  </a:rPr>
                  <a:t>的资产而言，其</a:t>
                </a:r>
                <a:r>
                  <a:rPr lang="zh-CN" altLang="en-US" dirty="0" smtClean="0">
                    <a:solidFill>
                      <a:srgbClr val="000000">
                        <a:lumMod val="85000"/>
                        <a:lumOff val="15000"/>
                      </a:srgbClr>
                    </a:solidFill>
                  </a:rPr>
                  <a:t>价格</a:t>
                </a:r>
                <a:r>
                  <a:rPr lang="zh-CN" altLang="en-US" dirty="0">
                    <a:solidFill>
                      <a:srgbClr val="000000">
                        <a:lumMod val="85000"/>
                        <a:lumOff val="15000"/>
                      </a:srgbClr>
                    </a:solidFill>
                  </a:rPr>
                  <a:t>为</a:t>
                </a:r>
                <a:endParaRPr lang="en-US" altLang="zh-CN" dirty="0">
                  <a:solidFill>
                    <a:srgbClr val="000000">
                      <a:lumMod val="85000"/>
                      <a:lumOff val="15000"/>
                    </a:srgbClr>
                  </a:solidFill>
                </a:endParaRPr>
              </a:p>
              <a:p>
                <a:pPr marL="0" indent="0">
                  <a:buNone/>
                </a:pPr>
                <a:r>
                  <a:rPr lang="en-US" altLang="zh-CN" dirty="0" smtClean="0">
                    <a:solidFill>
                      <a:srgbClr val="000000">
                        <a:lumMod val="85000"/>
                        <a:lumOff val="15000"/>
                      </a:srgbClr>
                    </a:solidFill>
                  </a:rPr>
                  <a:t>                      </a:t>
                </a:r>
                <a14:m>
                  <m:oMath xmlns:m="http://schemas.openxmlformats.org/officeDocument/2006/math">
                    <m:sSub>
                      <m:sSubPr>
                        <m:ctrlPr>
                          <a:rPr lang="en-US" altLang="zh-CN" i="1" smtClean="0">
                            <a:solidFill>
                              <a:srgbClr val="000000">
                                <a:lumMod val="85000"/>
                                <a:lumOff val="15000"/>
                              </a:srgbClr>
                            </a:solidFill>
                            <a:latin typeface="Cambria Math"/>
                          </a:rPr>
                        </m:ctrlPr>
                      </m:sSubPr>
                      <m:e>
                        <m:r>
                          <a:rPr lang="en-US" altLang="zh-CN" b="0" i="1" smtClean="0">
                            <a:solidFill>
                              <a:srgbClr val="000000">
                                <a:lumMod val="85000"/>
                                <a:lumOff val="15000"/>
                              </a:srgbClr>
                            </a:solidFill>
                            <a:latin typeface="Cambria Math"/>
                          </a:rPr>
                          <m:t>𝑆</m:t>
                        </m:r>
                      </m:e>
                      <m:sub>
                        <m:r>
                          <a:rPr lang="en-US" altLang="zh-CN" b="0" i="1" smtClean="0">
                            <a:solidFill>
                              <a:srgbClr val="000000">
                                <a:lumMod val="85000"/>
                                <a:lumOff val="15000"/>
                              </a:srgbClr>
                            </a:solidFill>
                            <a:latin typeface="Cambria Math"/>
                          </a:rPr>
                          <m:t>𝑡</m:t>
                        </m:r>
                      </m:sub>
                    </m:sSub>
                    <m:r>
                      <a:rPr lang="en-US" altLang="zh-CN" i="1">
                        <a:solidFill>
                          <a:srgbClr val="000000">
                            <a:lumMod val="85000"/>
                            <a:lumOff val="15000"/>
                          </a:srgbClr>
                        </a:solidFill>
                        <a:latin typeface="Cambria Math"/>
                      </a:rPr>
                      <m:t>=</m:t>
                    </m:r>
                    <m:sSup>
                      <m:sSupPr>
                        <m:ctrlPr>
                          <a:rPr lang="en-US" altLang="zh-CN" i="1">
                            <a:solidFill>
                              <a:srgbClr val="000000">
                                <a:lumMod val="85000"/>
                                <a:lumOff val="15000"/>
                              </a:srgbClr>
                            </a:solidFill>
                            <a:latin typeface="Cambria Math"/>
                          </a:rPr>
                        </m:ctrlPr>
                      </m:sSupPr>
                      <m:e>
                        <m:r>
                          <a:rPr lang="en-US" altLang="zh-CN" i="1">
                            <a:solidFill>
                              <a:srgbClr val="000000">
                                <a:lumMod val="85000"/>
                                <a:lumOff val="15000"/>
                              </a:srgbClr>
                            </a:solidFill>
                            <a:latin typeface="Cambria Math"/>
                          </a:rPr>
                          <m:t>𝑒</m:t>
                        </m:r>
                      </m:e>
                      <m:sup>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𝑟</m:t>
                        </m:r>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𝑇</m:t>
                        </m:r>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𝑡</m:t>
                        </m:r>
                        <m:r>
                          <a:rPr lang="en-US" altLang="zh-CN" i="1">
                            <a:solidFill>
                              <a:srgbClr val="000000">
                                <a:lumMod val="85000"/>
                                <a:lumOff val="15000"/>
                              </a:srgbClr>
                            </a:solidFill>
                            <a:latin typeface="Cambria Math"/>
                          </a:rPr>
                          <m:t>)</m:t>
                        </m:r>
                      </m:sup>
                    </m:sSup>
                  </m:oMath>
                </a14:m>
                <a:r>
                  <a:rPr lang="en-US" altLang="zh-CN" dirty="0">
                    <a:solidFill>
                      <a:srgbClr val="000000">
                        <a:lumMod val="85000"/>
                        <a:lumOff val="15000"/>
                      </a:srgbClr>
                    </a:solidFill>
                  </a:rPr>
                  <a:t> </a:t>
                </a:r>
                <a14:m>
                  <m:oMath xmlns:m="http://schemas.openxmlformats.org/officeDocument/2006/math">
                    <m:r>
                      <a:rPr lang="en-US" altLang="zh-CN" i="1">
                        <a:solidFill>
                          <a:srgbClr val="000000">
                            <a:lumMod val="85000"/>
                            <a:lumOff val="15000"/>
                          </a:srgbClr>
                        </a:solidFill>
                        <a:latin typeface="Cambria Math"/>
                      </a:rPr>
                      <m:t>𝐸</m:t>
                    </m:r>
                    <m:d>
                      <m:dPr>
                        <m:ctrlPr>
                          <a:rPr lang="en-US" altLang="zh-CN" i="1">
                            <a:solidFill>
                              <a:srgbClr val="000000">
                                <a:lumMod val="85000"/>
                                <a:lumOff val="15000"/>
                              </a:srgbClr>
                            </a:solidFill>
                            <a:latin typeface="Cambria Math"/>
                          </a:rPr>
                        </m:ctrlPr>
                      </m:dPr>
                      <m:e>
                        <m:sSub>
                          <m:sSubPr>
                            <m:ctrlPr>
                              <a:rPr lang="en-US" altLang="zh-CN" i="1">
                                <a:solidFill>
                                  <a:srgbClr val="000000">
                                    <a:lumMod val="85000"/>
                                    <a:lumOff val="15000"/>
                                  </a:srgbClr>
                                </a:solidFill>
                                <a:latin typeface="Cambria Math"/>
                              </a:rPr>
                            </m:ctrlPr>
                          </m:sSubPr>
                          <m:e>
                            <m:r>
                              <a:rPr lang="en-US" altLang="zh-CN" i="1">
                                <a:solidFill>
                                  <a:srgbClr val="000000">
                                    <a:lumMod val="85000"/>
                                    <a:lumOff val="15000"/>
                                  </a:srgbClr>
                                </a:solidFill>
                                <a:latin typeface="Cambria Math"/>
                              </a:rPr>
                              <m:t>𝑆</m:t>
                            </m:r>
                          </m:e>
                          <m:sub>
                            <m:r>
                              <a:rPr lang="en-US" altLang="zh-CN" i="1">
                                <a:solidFill>
                                  <a:srgbClr val="000000">
                                    <a:lumMod val="85000"/>
                                    <a:lumOff val="15000"/>
                                  </a:srgbClr>
                                </a:solidFill>
                                <a:latin typeface="Cambria Math"/>
                              </a:rPr>
                              <m:t>𝑇</m:t>
                            </m:r>
                          </m:sub>
                        </m:sSub>
                      </m:e>
                    </m:d>
                  </m:oMath>
                </a14:m>
                <a:endParaRPr lang="en-US" altLang="zh-CN" dirty="0" smtClean="0"/>
              </a:p>
              <a:p>
                <a:pPr marL="0" indent="0">
                  <a:buNone/>
                </a:pPr>
                <a:r>
                  <a:rPr lang="en-US" altLang="zh-CN" dirty="0"/>
                  <a:t> </a:t>
                </a:r>
                <a:r>
                  <a:rPr lang="en-US" altLang="zh-CN" dirty="0" smtClean="0"/>
                  <a:t>          </a:t>
                </a: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593" t="-176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pPr/>
              <a:t>45</a:t>
            </a:fld>
            <a:endParaRPr lang="zh-CN" altLang="en-US" dirty="0"/>
          </a:p>
        </p:txBody>
      </p:sp>
    </p:spTree>
    <p:extLst>
      <p:ext uri="{BB962C8B-B14F-4D97-AF65-F5344CB8AC3E}">
        <p14:creationId xmlns:p14="http://schemas.microsoft.com/office/powerpoint/2010/main" val="1991330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67544" y="1124744"/>
            <a:ext cx="8229600" cy="4530725"/>
          </a:xfrm>
        </p:spPr>
        <p:txBody>
          <a:bodyPr>
            <a:normAutofit/>
          </a:bodyPr>
          <a:lstStyle/>
          <a:p>
            <a:endParaRPr lang="en-US" altLang="zh-CN" dirty="0"/>
          </a:p>
          <a:p>
            <a:r>
              <a:rPr lang="zh-CN" altLang="en-US" dirty="0"/>
              <a:t>在所有投资者都是风险中性的条件下（有时我们称之为进入了一个“风险中性世界”）：</a:t>
            </a:r>
          </a:p>
          <a:p>
            <a:pPr lvl="1"/>
            <a:r>
              <a:rPr lang="zh-CN" altLang="en-US" dirty="0"/>
              <a:t>所有可交易资产的百分比预期收益率都等于无风险利率 </a:t>
            </a:r>
            <a:r>
              <a:rPr lang="en-US" altLang="zh-CN" dirty="0"/>
              <a:t>r</a:t>
            </a:r>
            <a:r>
              <a:rPr lang="zh-CN" altLang="en-US" dirty="0"/>
              <a:t>，因为风险中性的投资者并不需要额外的收益来吸引他们承担风险。</a:t>
            </a:r>
          </a:p>
          <a:p>
            <a:pPr lvl="1"/>
            <a:r>
              <a:rPr lang="zh-CN" altLang="en-US" dirty="0" smtClean="0"/>
              <a:t>未来现金流的期望值</a:t>
            </a:r>
            <a:r>
              <a:rPr lang="zh-CN" altLang="en-US" dirty="0" smtClean="0"/>
              <a:t>都</a:t>
            </a:r>
            <a:r>
              <a:rPr lang="zh-CN" altLang="en-US" dirty="0"/>
              <a:t>应该使用无风险利率进行贴现。</a:t>
            </a:r>
          </a:p>
          <a:p>
            <a:r>
              <a:rPr lang="zh-CN" altLang="en-US" dirty="0"/>
              <a:t>这就是风险中性定价原理。</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46</a:t>
            </a:fld>
            <a:endParaRPr lang="en-US" altLang="zh-CN">
              <a:solidFill>
                <a:srgbClr val="000000"/>
              </a:solidFill>
            </a:endParaRPr>
          </a:p>
        </p:txBody>
      </p:sp>
    </p:spTree>
    <p:extLst>
      <p:ext uri="{BB962C8B-B14F-4D97-AF65-F5344CB8AC3E}">
        <p14:creationId xmlns:p14="http://schemas.microsoft.com/office/powerpoint/2010/main" val="3261554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77813"/>
            <a:ext cx="8363272" cy="774923"/>
          </a:xfrm>
        </p:spPr>
        <p:txBody>
          <a:bodyPr/>
          <a:lstStyle/>
          <a:p>
            <a:r>
              <a:rPr lang="zh-CN" altLang="en-US" sz="3600" dirty="0"/>
              <a:t>风险中性世界中可交易资产的随机过程</a:t>
            </a:r>
          </a:p>
        </p:txBody>
      </p:sp>
      <p:sp>
        <p:nvSpPr>
          <p:cNvPr id="3" name="内容占位符 2"/>
          <p:cNvSpPr>
            <a:spLocks noGrp="1"/>
          </p:cNvSpPr>
          <p:nvPr>
            <p:ph idx="1"/>
          </p:nvPr>
        </p:nvSpPr>
        <p:spPr>
          <a:xfrm>
            <a:off x="467544" y="1340768"/>
            <a:ext cx="8229600" cy="5184576"/>
          </a:xfrm>
        </p:spPr>
        <p:txBody>
          <a:bodyPr/>
          <a:lstStyle/>
          <a:p>
            <a:r>
              <a:rPr lang="zh-CN" altLang="en-US" dirty="0"/>
              <a:t>如果某种可交易资产的价格在现实世界中的随机过程为</a:t>
            </a:r>
            <a:endParaRPr lang="en-US" altLang="zh-CN" dirty="0"/>
          </a:p>
          <a:p>
            <a:endParaRPr lang="en-US" altLang="zh-CN" dirty="0"/>
          </a:p>
          <a:p>
            <a:r>
              <a:rPr lang="zh-CN" altLang="en-US" dirty="0"/>
              <a:t>则在风险中性世界中其遵循：</a:t>
            </a:r>
            <a:endParaRPr lang="en-US" altLang="zh-CN" dirty="0"/>
          </a:p>
          <a:p>
            <a:endParaRPr lang="en-US" altLang="zh-CN" dirty="0"/>
          </a:p>
          <a:p>
            <a:endParaRPr lang="en-US" altLang="zh-CN" dirty="0"/>
          </a:p>
          <a:p>
            <a:r>
              <a:rPr lang="zh-CN" altLang="en-US" dirty="0"/>
              <a:t>根据伊藤引理，其远期合约的价值在风险中性世界中遵循</a:t>
            </a:r>
            <a:endParaRPr lang="en-US" altLang="zh-CN" dirty="0"/>
          </a:p>
          <a:p>
            <a:endParaRPr lang="en-US" altLang="zh-CN" dirty="0"/>
          </a:p>
          <a:p>
            <a:pPr marL="0" lvl="0" indent="0">
              <a:buClr>
                <a:srgbClr val="CC9900"/>
              </a:buClr>
              <a:buNone/>
            </a:pPr>
            <a:endParaRPr lang="en-US" altLang="zh-CN" dirty="0">
              <a:solidFill>
                <a:srgbClr val="000000"/>
              </a:solidFill>
            </a:endParaRPr>
          </a:p>
          <a:p>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pPr>
                <a:defRPr/>
              </a:pPr>
              <a:t>47</a:t>
            </a:fld>
            <a:endParaRPr lang="en-US" altLang="zh-CN" dirty="0"/>
          </a:p>
        </p:txBody>
      </p:sp>
      <p:graphicFrame>
        <p:nvGraphicFramePr>
          <p:cNvPr id="7" name="对象 6"/>
          <p:cNvGraphicFramePr>
            <a:graphicFrameLocks noChangeAspect="1"/>
          </p:cNvGraphicFramePr>
          <p:nvPr>
            <p:extLst>
              <p:ext uri="{D42A27DB-BD31-4B8C-83A1-F6EECF244321}">
                <p14:modId xmlns:p14="http://schemas.microsoft.com/office/powerpoint/2010/main" val="2692723323"/>
              </p:ext>
            </p:extLst>
          </p:nvPr>
        </p:nvGraphicFramePr>
        <p:xfrm>
          <a:off x="2986088" y="1873250"/>
          <a:ext cx="2306637" cy="993775"/>
        </p:xfrm>
        <a:graphic>
          <a:graphicData uri="http://schemas.openxmlformats.org/presentationml/2006/ole">
            <mc:AlternateContent xmlns:mc="http://schemas.openxmlformats.org/markup-compatibility/2006">
              <mc:Choice xmlns:v="urn:schemas-microsoft-com:vml" Requires="v">
                <p:oleObj spid="_x0000_s100473" name="Equation" r:id="rId3" imgW="1002960" imgH="431640" progId="Equation.DSMT4">
                  <p:embed/>
                </p:oleObj>
              </mc:Choice>
              <mc:Fallback>
                <p:oleObj name="Equation" r:id="rId3" imgW="1002960" imgH="431640" progId="Equation.DSMT4">
                  <p:embed/>
                  <p:pic>
                    <p:nvPicPr>
                      <p:cNvPr id="0" name=""/>
                      <p:cNvPicPr/>
                      <p:nvPr/>
                    </p:nvPicPr>
                    <p:blipFill>
                      <a:blip r:embed="rId4"/>
                      <a:stretch>
                        <a:fillRect/>
                      </a:stretch>
                    </p:blipFill>
                    <p:spPr>
                      <a:xfrm>
                        <a:off x="2986088" y="1873250"/>
                        <a:ext cx="2306637" cy="99377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285768571"/>
              </p:ext>
            </p:extLst>
          </p:nvPr>
        </p:nvGraphicFramePr>
        <p:xfrm>
          <a:off x="3246438" y="3530600"/>
          <a:ext cx="2219325" cy="993775"/>
        </p:xfrm>
        <a:graphic>
          <a:graphicData uri="http://schemas.openxmlformats.org/presentationml/2006/ole">
            <mc:AlternateContent xmlns:mc="http://schemas.openxmlformats.org/markup-compatibility/2006">
              <mc:Choice xmlns:v="urn:schemas-microsoft-com:vml" Requires="v">
                <p:oleObj spid="_x0000_s100474" name="Equation" r:id="rId5" imgW="965160" imgH="431640" progId="Equation.DSMT4">
                  <p:embed/>
                </p:oleObj>
              </mc:Choice>
              <mc:Fallback>
                <p:oleObj name="Equation" r:id="rId5" imgW="965160" imgH="431640" progId="Equation.DSMT4">
                  <p:embed/>
                  <p:pic>
                    <p:nvPicPr>
                      <p:cNvPr id="0" name="对象 6"/>
                      <p:cNvPicPr>
                        <a:picLocks noChangeAspect="1" noChangeArrowheads="1"/>
                      </p:cNvPicPr>
                      <p:nvPr/>
                    </p:nvPicPr>
                    <p:blipFill>
                      <a:blip r:embed="rId6"/>
                      <a:srcRect/>
                      <a:stretch>
                        <a:fillRect/>
                      </a:stretch>
                    </p:blipFill>
                    <p:spPr bwMode="auto">
                      <a:xfrm>
                        <a:off x="3246438" y="3530600"/>
                        <a:ext cx="22193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16593661"/>
              </p:ext>
            </p:extLst>
          </p:nvPr>
        </p:nvGraphicFramePr>
        <p:xfrm>
          <a:off x="3217863" y="5607050"/>
          <a:ext cx="2481262" cy="527050"/>
        </p:xfrm>
        <a:graphic>
          <a:graphicData uri="http://schemas.openxmlformats.org/presentationml/2006/ole">
            <mc:AlternateContent xmlns:mc="http://schemas.openxmlformats.org/markup-compatibility/2006">
              <mc:Choice xmlns:v="urn:schemas-microsoft-com:vml" Requires="v">
                <p:oleObj spid="_x0000_s100475" name="Equation" r:id="rId7" imgW="1079280" imgH="228600" progId="Equation.DSMT4">
                  <p:embed/>
                </p:oleObj>
              </mc:Choice>
              <mc:Fallback>
                <p:oleObj name="Equation" r:id="rId7" imgW="1079280" imgH="228600" progId="Equation.DSMT4">
                  <p:embed/>
                  <p:pic>
                    <p:nvPicPr>
                      <p:cNvPr id="0" name="对象 7"/>
                      <p:cNvPicPr>
                        <a:picLocks noChangeAspect="1" noChangeArrowheads="1"/>
                      </p:cNvPicPr>
                      <p:nvPr/>
                    </p:nvPicPr>
                    <p:blipFill>
                      <a:blip r:embed="rId8"/>
                      <a:srcRect/>
                      <a:stretch>
                        <a:fillRect/>
                      </a:stretch>
                    </p:blipFill>
                    <p:spPr bwMode="auto">
                      <a:xfrm>
                        <a:off x="3217863" y="5607050"/>
                        <a:ext cx="24812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31563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例子：理解风险中性定价</a:t>
            </a:r>
          </a:p>
        </p:txBody>
      </p:sp>
      <p:sp>
        <p:nvSpPr>
          <p:cNvPr id="3" name="内容占位符 2"/>
          <p:cNvSpPr>
            <a:spLocks noGrp="1"/>
          </p:cNvSpPr>
          <p:nvPr>
            <p:ph idx="1"/>
          </p:nvPr>
        </p:nvSpPr>
        <p:spPr/>
        <p:txBody>
          <a:bodyPr/>
          <a:lstStyle/>
          <a:p>
            <a:r>
              <a:rPr lang="zh-CN" altLang="en-US" sz="2800" dirty="0"/>
              <a:t>股票无红利，</a:t>
            </a:r>
            <a:r>
              <a:rPr lang="en-US" altLang="zh-CN" sz="2800" dirty="0"/>
              <a:t>3</a:t>
            </a:r>
            <a:r>
              <a:rPr lang="zh-CN" altLang="en-US" sz="2800" dirty="0"/>
              <a:t>个月期行权价</a:t>
            </a:r>
            <a:r>
              <a:rPr lang="en-US" altLang="zh-CN" sz="2800" dirty="0"/>
              <a:t>10.5</a:t>
            </a:r>
            <a:r>
              <a:rPr lang="zh-CN" altLang="en-US" sz="2800" dirty="0"/>
              <a:t>的欧式看涨期权</a:t>
            </a:r>
            <a:endParaRPr lang="en-US" altLang="zh-CN" sz="2800" dirty="0"/>
          </a:p>
          <a:p>
            <a:r>
              <a:rPr lang="zh-CN" altLang="en-US" sz="2800" dirty="0"/>
              <a:t>无风险利率</a:t>
            </a:r>
            <a:r>
              <a:rPr lang="en-US" altLang="zh-CN" sz="2800" dirty="0"/>
              <a:t>10%</a:t>
            </a:r>
          </a:p>
          <a:p>
            <a:r>
              <a:rPr lang="zh-CN" altLang="en-US" sz="2800" dirty="0"/>
              <a:t>构建一个由 </a:t>
            </a:r>
            <a:r>
              <a:rPr lang="en-US" altLang="zh-CN" sz="2800" dirty="0"/>
              <a:t>1 </a:t>
            </a:r>
            <a:r>
              <a:rPr lang="zh-CN" altLang="en-US" sz="2800" dirty="0"/>
              <a:t>单位看涨期权空头和 ∆ 单位的标的股票多头组成的组合</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48</a:t>
            </a:fld>
            <a:endParaRPr lang="zh-CN" altLang="en-US" dirty="0"/>
          </a:p>
        </p:txBody>
      </p:sp>
      <p:pic>
        <p:nvPicPr>
          <p:cNvPr id="1249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30" y="3284984"/>
            <a:ext cx="8528050"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003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理解风险中性定价</a:t>
            </a:r>
          </a:p>
        </p:txBody>
      </p:sp>
      <p:sp>
        <p:nvSpPr>
          <p:cNvPr id="3" name="内容占位符 2"/>
          <p:cNvSpPr>
            <a:spLocks noGrp="1"/>
          </p:cNvSpPr>
          <p:nvPr>
            <p:ph idx="1"/>
          </p:nvPr>
        </p:nvSpPr>
        <p:spPr>
          <a:xfrm>
            <a:off x="395536" y="1124744"/>
            <a:ext cx="8229600" cy="4530725"/>
          </a:xfrm>
        </p:spPr>
        <p:txBody>
          <a:bodyPr>
            <a:normAutofit/>
          </a:bodyPr>
          <a:lstStyle/>
          <a:p>
            <a:pPr>
              <a:buNone/>
            </a:pPr>
            <a:endParaRPr lang="en-US" altLang="zh-CN" dirty="0"/>
          </a:p>
          <a:p>
            <a:r>
              <a:rPr lang="zh-CN" altLang="en-US" dirty="0"/>
              <a:t>可以看出，在确定期权价值时，我们并不需要知道股票价格在真实世界中上涨到 </a:t>
            </a:r>
            <a:r>
              <a:rPr lang="en-US" altLang="zh-CN" dirty="0"/>
              <a:t>11 </a:t>
            </a:r>
            <a:r>
              <a:rPr lang="zh-CN" altLang="en-US" dirty="0"/>
              <a:t>元的概率和下降到 </a:t>
            </a:r>
            <a:r>
              <a:rPr lang="en-US" altLang="zh-CN" dirty="0"/>
              <a:t>9 </a:t>
            </a:r>
            <a:r>
              <a:rPr lang="zh-CN" altLang="en-US" dirty="0"/>
              <a:t>元的概率。也就是说，我们并不需要了解真实世界中股票未来价格的期望值，而期望值的确定正与投资者的主观风险偏好相联系。</a:t>
            </a:r>
          </a:p>
          <a:p>
            <a:r>
              <a:rPr lang="zh-CN" altLang="en-US" dirty="0"/>
              <a:t>因此我们可以在假设风险中性的前提下为期权定价。</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49</a:t>
            </a:fld>
            <a:endParaRPr lang="en-US" altLang="zh-CN">
              <a:solidFill>
                <a:srgbClr val="000000"/>
              </a:solidFill>
            </a:endParaRPr>
          </a:p>
        </p:txBody>
      </p:sp>
    </p:spTree>
    <p:extLst>
      <p:ext uri="{BB962C8B-B14F-4D97-AF65-F5344CB8AC3E}">
        <p14:creationId xmlns:p14="http://schemas.microsoft.com/office/powerpoint/2010/main" val="1623598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normAutofit/>
          </a:bodyPr>
          <a:lstStyle/>
          <a:p>
            <a:pPr>
              <a:lnSpc>
                <a:spcPct val="150000"/>
              </a:lnSpc>
            </a:pPr>
            <a:endParaRPr lang="en-US" altLang="zh-CN" dirty="0"/>
          </a:p>
          <a:p>
            <a:pPr>
              <a:lnSpc>
                <a:spcPct val="150000"/>
              </a:lnSpc>
              <a:buNone/>
            </a:pPr>
            <a:r>
              <a:rPr lang="en-US" altLang="zh-CN" dirty="0">
                <a:solidFill>
                  <a:schemeClr val="bg1">
                    <a:lumMod val="75000"/>
                  </a:schemeClr>
                </a:solidFill>
              </a:rPr>
              <a:t>BSM </a:t>
            </a:r>
            <a:r>
              <a:rPr lang="zh-CN" altLang="en-US" dirty="0">
                <a:solidFill>
                  <a:schemeClr val="bg1">
                    <a:lumMod val="75000"/>
                  </a:schemeClr>
                </a:solidFill>
              </a:rPr>
              <a:t>期权定价模型的基本思路</a:t>
            </a:r>
          </a:p>
          <a:p>
            <a:pPr>
              <a:lnSpc>
                <a:spcPct val="150000"/>
              </a:lnSpc>
              <a:buNone/>
            </a:pPr>
            <a:r>
              <a:rPr lang="zh-CN" altLang="en-US" dirty="0">
                <a:solidFill>
                  <a:srgbClr val="002060"/>
                </a:solidFill>
              </a:rPr>
              <a:t>股票价格的变化过程</a:t>
            </a:r>
          </a:p>
          <a:p>
            <a:pPr>
              <a:lnSpc>
                <a:spcPct val="150000"/>
              </a:lnSpc>
              <a:buNone/>
            </a:pPr>
            <a:r>
              <a:rPr lang="en-US" altLang="zh-CN" dirty="0">
                <a:solidFill>
                  <a:schemeClr val="bg1">
                    <a:lumMod val="75000"/>
                  </a:schemeClr>
                </a:solidFill>
              </a:rPr>
              <a:t>BSM </a:t>
            </a:r>
            <a:r>
              <a:rPr lang="zh-CN" altLang="en-US" dirty="0">
                <a:solidFill>
                  <a:schemeClr val="bg1">
                    <a:lumMod val="75000"/>
                  </a:schemeClr>
                </a:solidFill>
              </a:rPr>
              <a:t>期权定价公式</a:t>
            </a:r>
          </a:p>
          <a:p>
            <a:pPr>
              <a:lnSpc>
                <a:spcPct val="150000"/>
              </a:lnSpc>
              <a:buNone/>
            </a:pPr>
            <a:r>
              <a:rPr lang="en-US" altLang="zh-CN" dirty="0">
                <a:solidFill>
                  <a:schemeClr val="bg1">
                    <a:lumMod val="75000"/>
                  </a:schemeClr>
                </a:solidFill>
              </a:rPr>
              <a:t>BSM </a:t>
            </a:r>
            <a:r>
              <a:rPr lang="zh-CN" altLang="en-US" dirty="0">
                <a:solidFill>
                  <a:schemeClr val="bg1">
                    <a:lumMod val="75000"/>
                  </a:schemeClr>
                </a:solidFill>
              </a:rPr>
              <a:t>期权定价公式的精确度评价与拓展</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67544" y="1196752"/>
            <a:ext cx="8229600" cy="4530725"/>
          </a:xfrm>
        </p:spPr>
        <p:txBody>
          <a:bodyPr>
            <a:normAutofit/>
          </a:bodyPr>
          <a:lstStyle/>
          <a:p>
            <a:endParaRPr lang="en-US" altLang="zh-CN" dirty="0"/>
          </a:p>
          <a:p>
            <a:r>
              <a:rPr lang="zh-CN" altLang="en-US" dirty="0"/>
              <a:t>投资者厌恶风险程度、股票的预期收益率和股票升跌概率之间的联系：</a:t>
            </a:r>
          </a:p>
          <a:p>
            <a:pPr lvl="1"/>
            <a:r>
              <a:rPr lang="zh-CN" altLang="en-US" dirty="0"/>
              <a:t>在风险中性世界中，无风险利率为 </a:t>
            </a:r>
            <a:r>
              <a:rPr lang="en-US" altLang="zh-CN" dirty="0"/>
              <a:t>10% </a:t>
            </a:r>
            <a:r>
              <a:rPr lang="zh-CN" altLang="en-US" dirty="0"/>
              <a:t>，则股票上升的概率 </a:t>
            </a:r>
            <a:r>
              <a:rPr lang="en-US" altLang="zh-CN" dirty="0"/>
              <a:t>P </a:t>
            </a:r>
            <a:r>
              <a:rPr lang="zh-CN" altLang="en-US" dirty="0"/>
              <a:t>为：</a:t>
            </a:r>
          </a:p>
          <a:p>
            <a:pPr>
              <a:buNone/>
            </a:pPr>
            <a:r>
              <a:rPr lang="zh-CN" altLang="en-US" dirty="0"/>
              <a:t>				</a:t>
            </a:r>
          </a:p>
          <a:p>
            <a:pPr lvl="1"/>
            <a:r>
              <a:rPr lang="zh-CN" altLang="en-US" dirty="0"/>
              <a:t>如果在现实世界中股票的预期收益率为 </a:t>
            </a:r>
            <a:r>
              <a:rPr lang="en-US" altLang="zh-CN" dirty="0"/>
              <a:t>15% </a:t>
            </a:r>
            <a:r>
              <a:rPr lang="zh-CN" altLang="en-US" dirty="0"/>
              <a:t>，则股票的上升概率为：</a:t>
            </a:r>
            <a:endParaRPr lang="en-US" altLang="zh-CN" dirty="0"/>
          </a:p>
          <a:p>
            <a:pPr lvl="1"/>
            <a:endParaRPr lang="zh-CN" altLang="en-US" dirty="0"/>
          </a:p>
          <a:p>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50</a:t>
            </a:fld>
            <a:endParaRPr lang="en-US" altLang="zh-CN">
              <a:solidFill>
                <a:srgbClr val="000000"/>
              </a:solidFill>
            </a:endParaRPr>
          </a:p>
        </p:txBody>
      </p:sp>
      <p:grpSp>
        <p:nvGrpSpPr>
          <p:cNvPr id="7" name="组合 6"/>
          <p:cNvGrpSpPr/>
          <p:nvPr/>
        </p:nvGrpSpPr>
        <p:grpSpPr>
          <a:xfrm>
            <a:off x="2049463" y="3571875"/>
            <a:ext cx="5233987" cy="2000250"/>
            <a:chOff x="2049463" y="3571875"/>
            <a:chExt cx="5233987" cy="2000250"/>
          </a:xfrm>
        </p:grpSpPr>
        <p:graphicFrame>
          <p:nvGraphicFramePr>
            <p:cNvPr id="8" name="对象 7"/>
            <p:cNvGraphicFramePr>
              <a:graphicFrameLocks noChangeAspect="1"/>
            </p:cNvGraphicFramePr>
            <p:nvPr>
              <p:extLst>
                <p:ext uri="{D42A27DB-BD31-4B8C-83A1-F6EECF244321}">
                  <p14:modId xmlns:p14="http://schemas.microsoft.com/office/powerpoint/2010/main" val="2337886894"/>
                </p:ext>
              </p:extLst>
            </p:nvPr>
          </p:nvGraphicFramePr>
          <p:xfrm>
            <a:off x="2192338" y="3571875"/>
            <a:ext cx="5091112" cy="500063"/>
          </p:xfrm>
          <a:graphic>
            <a:graphicData uri="http://schemas.openxmlformats.org/presentationml/2006/ole">
              <mc:AlternateContent xmlns:mc="http://schemas.openxmlformats.org/markup-compatibility/2006">
                <mc:Choice xmlns:v="urn:schemas-microsoft-com:vml" Requires="v">
                  <p:oleObj spid="_x0000_s107596" name="Equation" r:id="rId3" imgW="2844720" imgH="279360" progId="Equation.DSMT4">
                    <p:embed/>
                  </p:oleObj>
                </mc:Choice>
                <mc:Fallback>
                  <p:oleObj name="Equation" r:id="rId3" imgW="2844720" imgH="279360" progId="Equation.DSMT4">
                    <p:embed/>
                    <p:pic>
                      <p:nvPicPr>
                        <p:cNvPr id="0" name=""/>
                        <p:cNvPicPr>
                          <a:picLocks noChangeAspect="1" noChangeArrowheads="1"/>
                        </p:cNvPicPr>
                        <p:nvPr/>
                      </p:nvPicPr>
                      <p:blipFill>
                        <a:blip r:embed="rId4"/>
                        <a:srcRect/>
                        <a:stretch>
                          <a:fillRect/>
                        </a:stretch>
                      </p:blipFill>
                      <p:spPr bwMode="auto">
                        <a:xfrm>
                          <a:off x="2192338" y="3571875"/>
                          <a:ext cx="5091112"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780782247"/>
                </p:ext>
              </p:extLst>
            </p:nvPr>
          </p:nvGraphicFramePr>
          <p:xfrm>
            <a:off x="2049463" y="5072063"/>
            <a:ext cx="5181600" cy="500062"/>
          </p:xfrm>
          <a:graphic>
            <a:graphicData uri="http://schemas.openxmlformats.org/presentationml/2006/ole">
              <mc:AlternateContent xmlns:mc="http://schemas.openxmlformats.org/markup-compatibility/2006">
                <mc:Choice xmlns:v="urn:schemas-microsoft-com:vml" Requires="v">
                  <p:oleObj spid="_x0000_s107597" name="Equation" r:id="rId5" imgW="2895480" imgH="279360" progId="Equation.DSMT4">
                    <p:embed/>
                  </p:oleObj>
                </mc:Choice>
                <mc:Fallback>
                  <p:oleObj name="Equation" r:id="rId5" imgW="2895480" imgH="279360" progId="Equation.DSMT4">
                    <p:embed/>
                    <p:pic>
                      <p:nvPicPr>
                        <p:cNvPr id="0" name=""/>
                        <p:cNvPicPr>
                          <a:picLocks noChangeAspect="1" noChangeArrowheads="1"/>
                        </p:cNvPicPr>
                        <p:nvPr/>
                      </p:nvPicPr>
                      <p:blipFill>
                        <a:blip r:embed="rId6"/>
                        <a:srcRect/>
                        <a:stretch>
                          <a:fillRect/>
                        </a:stretch>
                      </p:blipFill>
                      <p:spPr bwMode="auto">
                        <a:xfrm>
                          <a:off x="2049463" y="5072063"/>
                          <a:ext cx="5181600"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13463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无收益资产欧式看涨期权定价公式</a:t>
            </a:r>
          </a:p>
        </p:txBody>
      </p:sp>
      <p:sp>
        <p:nvSpPr>
          <p:cNvPr id="3" name="内容占位符 2"/>
          <p:cNvSpPr>
            <a:spLocks noGrp="1"/>
          </p:cNvSpPr>
          <p:nvPr>
            <p:ph idx="1"/>
          </p:nvPr>
        </p:nvSpPr>
        <p:spPr>
          <a:xfrm>
            <a:off x="467544" y="1340768"/>
            <a:ext cx="8229600" cy="4530725"/>
          </a:xfrm>
        </p:spPr>
        <p:txBody>
          <a:bodyPr/>
          <a:lstStyle/>
          <a:p>
            <a:endParaRPr lang="en-US" altLang="zh-CN" dirty="0"/>
          </a:p>
          <a:p>
            <a:r>
              <a:rPr lang="zh-CN" altLang="en-US" dirty="0"/>
              <a:t>在风险中性世界中，无收益资产欧式看涨期权到期时</a:t>
            </a:r>
            <a:r>
              <a:rPr lang="en-US" altLang="zh-CN" dirty="0"/>
              <a:t>(T </a:t>
            </a:r>
            <a:r>
              <a:rPr lang="zh-CN" altLang="en-US" dirty="0"/>
              <a:t>时刻</a:t>
            </a:r>
            <a:r>
              <a:rPr lang="en-US" altLang="zh-CN" dirty="0"/>
              <a:t>)</a:t>
            </a:r>
            <a:r>
              <a:rPr lang="zh-CN" altLang="en-US" dirty="0"/>
              <a:t>的期望值为：</a:t>
            </a:r>
          </a:p>
          <a:p>
            <a:endParaRPr lang="zh-CN" altLang="en-US" dirty="0"/>
          </a:p>
          <a:p>
            <a:pPr>
              <a:buNone/>
            </a:pPr>
            <a:r>
              <a:rPr lang="zh-CN" altLang="en-US" dirty="0"/>
              <a:t>				</a:t>
            </a:r>
          </a:p>
          <a:p>
            <a:pPr>
              <a:buNone/>
            </a:pPr>
            <a:r>
              <a:rPr lang="en-US" altLang="zh-CN" dirty="0"/>
              <a:t>	</a:t>
            </a:r>
            <a:r>
              <a:rPr lang="zh-CN" altLang="en-US" dirty="0"/>
              <a:t>其中，  表示风险中性条件下的条件期望值。</a:t>
            </a:r>
          </a:p>
          <a:p>
            <a:r>
              <a:rPr lang="zh-CN" altLang="en-US" dirty="0"/>
              <a:t>相应地欧式看涨期权的价格 </a:t>
            </a:r>
            <a:r>
              <a:rPr lang="en-US" altLang="zh-CN" dirty="0"/>
              <a:t>c </a:t>
            </a:r>
            <a:r>
              <a:rPr lang="zh-CN" altLang="en-US" dirty="0"/>
              <a:t>等于</a:t>
            </a:r>
          </a:p>
          <a:p>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51</a:t>
            </a:fld>
            <a:endParaRPr lang="en-US" altLang="zh-CN">
              <a:solidFill>
                <a:srgbClr val="000000"/>
              </a:solidFill>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649898669"/>
              </p:ext>
            </p:extLst>
          </p:nvPr>
        </p:nvGraphicFramePr>
        <p:xfrm>
          <a:off x="1835696" y="4005064"/>
          <a:ext cx="369887" cy="525463"/>
        </p:xfrm>
        <a:graphic>
          <a:graphicData uri="http://schemas.openxmlformats.org/presentationml/2006/ole">
            <mc:AlternateContent xmlns:mc="http://schemas.openxmlformats.org/markup-compatibility/2006">
              <mc:Choice xmlns:v="urn:schemas-microsoft-com:vml" Requires="v">
                <p:oleObj spid="_x0000_s108660" name="Equation" r:id="rId3" imgW="177480" imgH="253800" progId="Equation.DSMT4">
                  <p:embed/>
                </p:oleObj>
              </mc:Choice>
              <mc:Fallback>
                <p:oleObj name="Equation" r:id="rId3" imgW="177480" imgH="253800" progId="Equation.DSMT4">
                  <p:embed/>
                  <p:pic>
                    <p:nvPicPr>
                      <p:cNvPr id="0" name=""/>
                      <p:cNvPicPr>
                        <a:picLocks noChangeAspect="1" noChangeArrowheads="1"/>
                      </p:cNvPicPr>
                      <p:nvPr/>
                    </p:nvPicPr>
                    <p:blipFill>
                      <a:blip r:embed="rId4"/>
                      <a:srcRect/>
                      <a:stretch>
                        <a:fillRect/>
                      </a:stretch>
                    </p:blipFill>
                    <p:spPr bwMode="auto">
                      <a:xfrm>
                        <a:off x="1835696" y="4005064"/>
                        <a:ext cx="369887"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组合 6"/>
          <p:cNvGrpSpPr/>
          <p:nvPr/>
        </p:nvGrpSpPr>
        <p:grpSpPr>
          <a:xfrm>
            <a:off x="2844800" y="3143250"/>
            <a:ext cx="3817938" cy="2728913"/>
            <a:chOff x="2844800" y="3143250"/>
            <a:chExt cx="3817938" cy="2728913"/>
          </a:xfrm>
        </p:grpSpPr>
        <p:graphicFrame>
          <p:nvGraphicFramePr>
            <p:cNvPr id="9" name="对象 8"/>
            <p:cNvGraphicFramePr>
              <a:graphicFrameLocks noChangeAspect="1"/>
            </p:cNvGraphicFramePr>
            <p:nvPr>
              <p:extLst>
                <p:ext uri="{D42A27DB-BD31-4B8C-83A1-F6EECF244321}">
                  <p14:modId xmlns:p14="http://schemas.microsoft.com/office/powerpoint/2010/main" val="3810949394"/>
                </p:ext>
              </p:extLst>
            </p:nvPr>
          </p:nvGraphicFramePr>
          <p:xfrm>
            <a:off x="3275013" y="3143250"/>
            <a:ext cx="2273300" cy="501650"/>
          </p:xfrm>
          <a:graphic>
            <a:graphicData uri="http://schemas.openxmlformats.org/presentationml/2006/ole">
              <mc:AlternateContent xmlns:mc="http://schemas.openxmlformats.org/markup-compatibility/2006">
                <mc:Choice xmlns:v="urn:schemas-microsoft-com:vml" Requires="v">
                  <p:oleObj spid="_x0000_s108661" name="Equation" r:id="rId5" imgW="1269720" imgH="279360" progId="Equation.DSMT4">
                    <p:embed/>
                  </p:oleObj>
                </mc:Choice>
                <mc:Fallback>
                  <p:oleObj name="Equation" r:id="rId5" imgW="1269720" imgH="279360" progId="Equation.DSMT4">
                    <p:embed/>
                    <p:pic>
                      <p:nvPicPr>
                        <p:cNvPr id="0" name=""/>
                        <p:cNvPicPr>
                          <a:picLocks noChangeAspect="1" noChangeArrowheads="1"/>
                        </p:cNvPicPr>
                        <p:nvPr/>
                      </p:nvPicPr>
                      <p:blipFill>
                        <a:blip r:embed="rId6"/>
                        <a:srcRect/>
                        <a:stretch>
                          <a:fillRect/>
                        </a:stretch>
                      </p:blipFill>
                      <p:spPr bwMode="auto">
                        <a:xfrm>
                          <a:off x="3275013" y="3143250"/>
                          <a:ext cx="22733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706195414"/>
                </p:ext>
              </p:extLst>
            </p:nvPr>
          </p:nvGraphicFramePr>
          <p:xfrm>
            <a:off x="2844800" y="5300663"/>
            <a:ext cx="3817938" cy="571500"/>
          </p:xfrm>
          <a:graphic>
            <a:graphicData uri="http://schemas.openxmlformats.org/presentationml/2006/ole">
              <mc:AlternateContent xmlns:mc="http://schemas.openxmlformats.org/markup-compatibility/2006">
                <mc:Choice xmlns:v="urn:schemas-microsoft-com:vml" Requires="v">
                  <p:oleObj spid="_x0000_s108662" name="Equation" r:id="rId7" imgW="1866600" imgH="279360" progId="Equation.DSMT4">
                    <p:embed/>
                  </p:oleObj>
                </mc:Choice>
                <mc:Fallback>
                  <p:oleObj name="Equation" r:id="rId7" imgW="1866600" imgH="279360" progId="Equation.DSMT4">
                    <p:embed/>
                    <p:pic>
                      <p:nvPicPr>
                        <p:cNvPr id="0" name=""/>
                        <p:cNvPicPr>
                          <a:picLocks noChangeAspect="1" noChangeArrowheads="1"/>
                        </p:cNvPicPr>
                        <p:nvPr/>
                      </p:nvPicPr>
                      <p:blipFill>
                        <a:blip r:embed="rId8"/>
                        <a:srcRect/>
                        <a:stretch>
                          <a:fillRect/>
                        </a:stretch>
                      </p:blipFill>
                      <p:spPr bwMode="auto">
                        <a:xfrm>
                          <a:off x="2844800" y="5300663"/>
                          <a:ext cx="381793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066602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1340768"/>
            <a:ext cx="8229600" cy="4790157"/>
          </a:xfrm>
        </p:spPr>
        <p:txBody>
          <a:bodyPr/>
          <a:lstStyle/>
          <a:p>
            <a:endParaRPr lang="en-US" altLang="zh-CN" dirty="0"/>
          </a:p>
          <a:p>
            <a:pPr>
              <a:buNone/>
            </a:pPr>
            <a:endParaRPr lang="en-US" altLang="zh-CN" dirty="0"/>
          </a:p>
          <a:p>
            <a:r>
              <a:rPr lang="zh-CN" altLang="en-US" dirty="0"/>
              <a:t>由于在风险中性世界中</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52</a:t>
            </a:fld>
            <a:endParaRPr lang="en-US" altLang="zh-CN">
              <a:solidFill>
                <a:srgbClr val="00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557150509"/>
              </p:ext>
            </p:extLst>
          </p:nvPr>
        </p:nvGraphicFramePr>
        <p:xfrm>
          <a:off x="2170113" y="3276600"/>
          <a:ext cx="5197475" cy="990600"/>
        </p:xfrm>
        <a:graphic>
          <a:graphicData uri="http://schemas.openxmlformats.org/presentationml/2006/ole">
            <mc:AlternateContent xmlns:mc="http://schemas.openxmlformats.org/markup-compatibility/2006">
              <mc:Choice xmlns:v="urn:schemas-microsoft-com:vml" Requires="v">
                <p:oleObj spid="_x0000_s109608" name="Equation" r:id="rId3" imgW="2641320" imgH="507960" progId="Equation.DSMT4">
                  <p:embed/>
                </p:oleObj>
              </mc:Choice>
              <mc:Fallback>
                <p:oleObj name="Equation" r:id="rId3" imgW="2641320" imgH="507960" progId="Equation.DSMT4">
                  <p:embed/>
                  <p:pic>
                    <p:nvPicPr>
                      <p:cNvPr id="0" name=""/>
                      <p:cNvPicPr>
                        <a:picLocks noChangeAspect="1" noChangeArrowheads="1"/>
                      </p:cNvPicPr>
                      <p:nvPr/>
                    </p:nvPicPr>
                    <p:blipFill>
                      <a:blip r:embed="rId4"/>
                      <a:srcRect/>
                      <a:stretch>
                        <a:fillRect/>
                      </a:stretch>
                    </p:blipFill>
                    <p:spPr bwMode="auto">
                      <a:xfrm>
                        <a:off x="2170113" y="3276600"/>
                        <a:ext cx="51974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0994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en-US" altLang="zh-CN" dirty="0"/>
          </a:p>
          <a:p>
            <a:r>
              <a:rPr lang="zh-CN" altLang="en-US" dirty="0"/>
              <a:t>积分可得</a:t>
            </a:r>
          </a:p>
          <a:p>
            <a:endParaRPr lang="zh-CN" altLang="en-US" dirty="0"/>
          </a:p>
          <a:p>
            <a:pPr>
              <a:buNone/>
            </a:pPr>
            <a:r>
              <a:rPr lang="zh-CN" altLang="en-US" dirty="0"/>
              <a:t>		</a:t>
            </a:r>
          </a:p>
          <a:p>
            <a:pPr>
              <a:buNone/>
            </a:pPr>
            <a:r>
              <a:rPr lang="en-US" altLang="zh-CN" dirty="0"/>
              <a:t>	</a:t>
            </a:r>
            <a:r>
              <a:rPr lang="zh-CN" altLang="en-US" dirty="0"/>
              <a:t>其中</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53</a:t>
            </a:fld>
            <a:endParaRPr lang="en-US" altLang="zh-CN">
              <a:solidFill>
                <a:srgbClr val="000000"/>
              </a:solidFill>
            </a:endParaRPr>
          </a:p>
        </p:txBody>
      </p:sp>
      <p:grpSp>
        <p:nvGrpSpPr>
          <p:cNvPr id="7" name="组合 6"/>
          <p:cNvGrpSpPr/>
          <p:nvPr/>
        </p:nvGrpSpPr>
        <p:grpSpPr>
          <a:xfrm>
            <a:off x="2011363" y="2786063"/>
            <a:ext cx="5194300" cy="3016250"/>
            <a:chOff x="2011363" y="2786063"/>
            <a:chExt cx="5194300" cy="3016250"/>
          </a:xfrm>
        </p:grpSpPr>
        <p:graphicFrame>
          <p:nvGraphicFramePr>
            <p:cNvPr id="8" name="对象 7"/>
            <p:cNvGraphicFramePr>
              <a:graphicFrameLocks noChangeAspect="1"/>
            </p:cNvGraphicFramePr>
            <p:nvPr>
              <p:extLst>
                <p:ext uri="{D42A27DB-BD31-4B8C-83A1-F6EECF244321}">
                  <p14:modId xmlns:p14="http://schemas.microsoft.com/office/powerpoint/2010/main" val="2921613566"/>
                </p:ext>
              </p:extLst>
            </p:nvPr>
          </p:nvGraphicFramePr>
          <p:xfrm>
            <a:off x="2632075" y="2786063"/>
            <a:ext cx="3289300" cy="493712"/>
          </p:xfrm>
          <a:graphic>
            <a:graphicData uri="http://schemas.openxmlformats.org/presentationml/2006/ole">
              <mc:AlternateContent xmlns:mc="http://schemas.openxmlformats.org/markup-compatibility/2006">
                <mc:Choice xmlns:v="urn:schemas-microsoft-com:vml" Requires="v">
                  <p:oleObj spid="_x0000_s110670" name="Equation" r:id="rId3" imgW="1777680" imgH="266400" progId="Equation.DSMT4">
                    <p:embed/>
                  </p:oleObj>
                </mc:Choice>
                <mc:Fallback>
                  <p:oleObj name="Equation" r:id="rId3" imgW="1777680" imgH="266400" progId="Equation.DSMT4">
                    <p:embed/>
                    <p:pic>
                      <p:nvPicPr>
                        <p:cNvPr id="0" name=""/>
                        <p:cNvPicPr>
                          <a:picLocks noChangeAspect="1" noChangeArrowheads="1"/>
                        </p:cNvPicPr>
                        <p:nvPr/>
                      </p:nvPicPr>
                      <p:blipFill>
                        <a:blip r:embed="rId4"/>
                        <a:srcRect/>
                        <a:stretch>
                          <a:fillRect/>
                        </a:stretch>
                      </p:blipFill>
                      <p:spPr bwMode="auto">
                        <a:xfrm>
                          <a:off x="2632075" y="2786063"/>
                          <a:ext cx="3289300" cy="49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220721461"/>
                </p:ext>
              </p:extLst>
            </p:nvPr>
          </p:nvGraphicFramePr>
          <p:xfrm>
            <a:off x="2011363" y="4164013"/>
            <a:ext cx="5194300" cy="1638300"/>
          </p:xfrm>
          <a:graphic>
            <a:graphicData uri="http://schemas.openxmlformats.org/presentationml/2006/ole">
              <mc:AlternateContent xmlns:mc="http://schemas.openxmlformats.org/markup-compatibility/2006">
                <mc:Choice xmlns:v="urn:schemas-microsoft-com:vml" Requires="v">
                  <p:oleObj spid="_x0000_s110671" name="Equation" r:id="rId5" imgW="3060360" imgH="965160" progId="Equation.DSMT4">
                    <p:embed/>
                  </p:oleObj>
                </mc:Choice>
                <mc:Fallback>
                  <p:oleObj name="Equation" r:id="rId5" imgW="3060360" imgH="965160" progId="Equation.DSMT4">
                    <p:embed/>
                    <p:pic>
                      <p:nvPicPr>
                        <p:cNvPr id="0" name=""/>
                        <p:cNvPicPr>
                          <a:picLocks noChangeAspect="1" noChangeArrowheads="1"/>
                        </p:cNvPicPr>
                        <p:nvPr/>
                      </p:nvPicPr>
                      <p:blipFill>
                        <a:blip r:embed="rId6"/>
                        <a:srcRect/>
                        <a:stretch>
                          <a:fillRect/>
                        </a:stretch>
                      </p:blipFill>
                      <p:spPr bwMode="auto">
                        <a:xfrm>
                          <a:off x="2011363" y="4164013"/>
                          <a:ext cx="5194300"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58605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BSM </a:t>
            </a:r>
            <a:r>
              <a:rPr lang="zh-CN" altLang="en-US" dirty="0"/>
              <a:t>期权定价公式的推导</a:t>
            </a:r>
          </a:p>
        </p:txBody>
      </p:sp>
      <p:sp>
        <p:nvSpPr>
          <p:cNvPr id="3" name="内容占位符 2"/>
          <p:cNvSpPr>
            <a:spLocks noGrp="1"/>
          </p:cNvSpPr>
          <p:nvPr>
            <p:ph idx="1"/>
          </p:nvPr>
        </p:nvSpPr>
        <p:spPr/>
        <p:txBody>
          <a:bodyPr/>
          <a:lstStyle/>
          <a:p>
            <a:r>
              <a:rPr lang="zh-CN" altLang="en-US" dirty="0"/>
              <a:t>由于</a:t>
            </a:r>
            <a:endParaRPr lang="en-US" altLang="zh-CN" dirty="0"/>
          </a:p>
          <a:p>
            <a:endParaRPr lang="en-US" altLang="zh-CN" dirty="0"/>
          </a:p>
          <a:p>
            <a:endParaRPr lang="en-US" altLang="zh-CN" dirty="0"/>
          </a:p>
          <a:p>
            <a:pPr>
              <a:buNone/>
            </a:pPr>
            <a:r>
              <a:rPr lang="en-US" altLang="zh-CN" dirty="0"/>
              <a:t>	</a:t>
            </a:r>
            <a:r>
              <a:rPr lang="zh-CN" altLang="en-US" dirty="0"/>
              <a:t>和</a:t>
            </a:r>
            <a:endParaRPr lang="en-US" altLang="zh-CN" dirty="0"/>
          </a:p>
          <a:p>
            <a:endParaRPr lang="en-US" altLang="zh-CN" dirty="0"/>
          </a:p>
          <a:p>
            <a:endParaRPr lang="en-US" altLang="zh-CN" dirty="0"/>
          </a:p>
          <a:p>
            <a:r>
              <a:rPr lang="zh-CN" altLang="en-US" dirty="0"/>
              <a:t>令</a:t>
            </a:r>
            <a:endParaRPr lang="en-US" altLang="zh-CN"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54</a:t>
            </a:fld>
            <a:endParaRPr lang="en-US" altLang="zh-CN">
              <a:solidFill>
                <a:srgbClr val="000000"/>
              </a:solidFill>
            </a:endParaRPr>
          </a:p>
        </p:txBody>
      </p:sp>
      <p:grpSp>
        <p:nvGrpSpPr>
          <p:cNvPr id="7" name="组合 6"/>
          <p:cNvGrpSpPr/>
          <p:nvPr/>
        </p:nvGrpSpPr>
        <p:grpSpPr>
          <a:xfrm>
            <a:off x="2214563" y="2286000"/>
            <a:ext cx="4829175" cy="3500438"/>
            <a:chOff x="2214563" y="2286000"/>
            <a:chExt cx="4829175" cy="3500438"/>
          </a:xfrm>
        </p:grpSpPr>
        <p:graphicFrame>
          <p:nvGraphicFramePr>
            <p:cNvPr id="9" name="对象 8"/>
            <p:cNvGraphicFramePr>
              <a:graphicFrameLocks noChangeAspect="1"/>
            </p:cNvGraphicFramePr>
            <p:nvPr>
              <p:extLst>
                <p:ext uri="{D42A27DB-BD31-4B8C-83A1-F6EECF244321}">
                  <p14:modId xmlns:p14="http://schemas.microsoft.com/office/powerpoint/2010/main" val="2996788853"/>
                </p:ext>
              </p:extLst>
            </p:nvPr>
          </p:nvGraphicFramePr>
          <p:xfrm>
            <a:off x="2500313" y="2286000"/>
            <a:ext cx="3817937" cy="571500"/>
          </p:xfrm>
          <a:graphic>
            <a:graphicData uri="http://schemas.openxmlformats.org/presentationml/2006/ole">
              <mc:AlternateContent xmlns:mc="http://schemas.openxmlformats.org/markup-compatibility/2006">
                <mc:Choice xmlns:v="urn:schemas-microsoft-com:vml" Requires="v">
                  <p:oleObj spid="_x0000_s111732" name="Equation" r:id="rId3" imgW="1866600" imgH="279360" progId="Equation.DSMT4">
                    <p:embed/>
                  </p:oleObj>
                </mc:Choice>
                <mc:Fallback>
                  <p:oleObj name="Equation" r:id="rId3" imgW="1866600" imgH="279360" progId="Equation.DSMT4">
                    <p:embed/>
                    <p:pic>
                      <p:nvPicPr>
                        <p:cNvPr id="0" name=""/>
                        <p:cNvPicPr>
                          <a:picLocks noChangeAspect="1" noChangeArrowheads="1"/>
                        </p:cNvPicPr>
                        <p:nvPr/>
                      </p:nvPicPr>
                      <p:blipFill>
                        <a:blip r:embed="rId4"/>
                        <a:srcRect/>
                        <a:stretch>
                          <a:fillRect/>
                        </a:stretch>
                      </p:blipFill>
                      <p:spPr bwMode="auto">
                        <a:xfrm>
                          <a:off x="2500313" y="2286000"/>
                          <a:ext cx="3817937"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70235942"/>
                </p:ext>
              </p:extLst>
            </p:nvPr>
          </p:nvGraphicFramePr>
          <p:xfrm>
            <a:off x="2214563" y="3500438"/>
            <a:ext cx="4829175" cy="928687"/>
          </p:xfrm>
          <a:graphic>
            <a:graphicData uri="http://schemas.openxmlformats.org/presentationml/2006/ole">
              <mc:AlternateContent xmlns:mc="http://schemas.openxmlformats.org/markup-compatibility/2006">
                <mc:Choice xmlns:v="urn:schemas-microsoft-com:vml" Requires="v">
                  <p:oleObj spid="_x0000_s111733" name="Equation" r:id="rId5" imgW="2641320" imgH="507960" progId="Equation.DSMT4">
                    <p:embed/>
                  </p:oleObj>
                </mc:Choice>
                <mc:Fallback>
                  <p:oleObj name="Equation" r:id="rId5" imgW="2641320" imgH="507960" progId="Equation.DSMT4">
                    <p:embed/>
                    <p:pic>
                      <p:nvPicPr>
                        <p:cNvPr id="0" name=""/>
                        <p:cNvPicPr>
                          <a:picLocks noChangeAspect="1" noChangeArrowheads="1"/>
                        </p:cNvPicPr>
                        <p:nvPr/>
                      </p:nvPicPr>
                      <p:blipFill>
                        <a:blip r:embed="rId6"/>
                        <a:srcRect/>
                        <a:stretch>
                          <a:fillRect/>
                        </a:stretch>
                      </p:blipFill>
                      <p:spPr bwMode="auto">
                        <a:xfrm>
                          <a:off x="2214563" y="3500438"/>
                          <a:ext cx="4829175" cy="928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737470978"/>
                </p:ext>
              </p:extLst>
            </p:nvPr>
          </p:nvGraphicFramePr>
          <p:xfrm>
            <a:off x="3289300" y="5072063"/>
            <a:ext cx="1774825" cy="714375"/>
          </p:xfrm>
          <a:graphic>
            <a:graphicData uri="http://schemas.openxmlformats.org/presentationml/2006/ole">
              <mc:AlternateContent xmlns:mc="http://schemas.openxmlformats.org/markup-compatibility/2006">
                <mc:Choice xmlns:v="urn:schemas-microsoft-com:vml" Requires="v">
                  <p:oleObj spid="_x0000_s111734" name="Equation" r:id="rId7" imgW="977760" imgH="393480" progId="Equation.DSMT4">
                    <p:embed/>
                  </p:oleObj>
                </mc:Choice>
                <mc:Fallback>
                  <p:oleObj name="Equation" r:id="rId7" imgW="977760" imgH="393480" progId="Equation.DSMT4">
                    <p:embed/>
                    <p:pic>
                      <p:nvPicPr>
                        <p:cNvPr id="0" name=""/>
                        <p:cNvPicPr>
                          <a:picLocks noChangeAspect="1" noChangeArrowheads="1"/>
                        </p:cNvPicPr>
                        <p:nvPr/>
                      </p:nvPicPr>
                      <p:blipFill>
                        <a:blip r:embed="rId8"/>
                        <a:srcRect/>
                        <a:stretch>
                          <a:fillRect/>
                        </a:stretch>
                      </p:blipFill>
                      <p:spPr bwMode="auto">
                        <a:xfrm>
                          <a:off x="3289300" y="5072063"/>
                          <a:ext cx="17748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4038886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1268760"/>
            <a:ext cx="8229600" cy="4862165"/>
          </a:xfrm>
        </p:spPr>
        <p:txBody>
          <a:bodyPr/>
          <a:lstStyle/>
          <a:p>
            <a:r>
              <a:rPr lang="zh-CN" altLang="en-US" dirty="0"/>
              <a:t>其中</a:t>
            </a:r>
            <a:endParaRPr lang="en-US" altLang="zh-CN" dirty="0"/>
          </a:p>
          <a:p>
            <a:endParaRPr lang="en-US" altLang="zh-CN" dirty="0"/>
          </a:p>
          <a:p>
            <a:endParaRPr lang="en-US" altLang="zh-CN" dirty="0"/>
          </a:p>
          <a:p>
            <a:endParaRPr lang="en-US" altLang="zh-CN" dirty="0"/>
          </a:p>
          <a:p>
            <a:r>
              <a:rPr lang="zh-CN" altLang="en-US" dirty="0"/>
              <a:t>显然</a:t>
            </a:r>
            <a:endParaRPr lang="en-US" altLang="zh-CN" dirty="0"/>
          </a:p>
          <a:p>
            <a:endParaRPr lang="en-US" altLang="zh-CN" dirty="0"/>
          </a:p>
          <a:p>
            <a:r>
              <a:rPr lang="zh-CN" altLang="en-US" dirty="0"/>
              <a:t>即随机变量 </a:t>
            </a:r>
            <a:r>
              <a:rPr lang="en-US" altLang="zh-CN" dirty="0"/>
              <a:t>W</a:t>
            </a:r>
            <a:r>
              <a:rPr lang="en-US" altLang="zh-CN" baseline="-25000" dirty="0"/>
              <a:t>T</a:t>
            </a:r>
            <a:r>
              <a:rPr lang="en-US" altLang="zh-CN" dirty="0"/>
              <a:t> </a:t>
            </a:r>
            <a:r>
              <a:rPr lang="zh-CN" altLang="en-US" dirty="0"/>
              <a:t>的密度函数 </a:t>
            </a:r>
            <a:r>
              <a:rPr lang="en-US" altLang="zh-CN" dirty="0"/>
              <a:t>h(W</a:t>
            </a:r>
            <a:r>
              <a:rPr lang="en-US" altLang="zh-CN" baseline="-25000" dirty="0"/>
              <a:t>T</a:t>
            </a:r>
            <a:r>
              <a:rPr lang="en-US" altLang="zh-CN" dirty="0"/>
              <a:t>) </a:t>
            </a:r>
            <a:r>
              <a:rPr lang="zh-CN" altLang="en-US" dirty="0"/>
              <a:t>为</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55</a:t>
            </a:fld>
            <a:endParaRPr lang="en-US" altLang="zh-CN">
              <a:solidFill>
                <a:srgbClr val="000000"/>
              </a:solidFill>
            </a:endParaRPr>
          </a:p>
        </p:txBody>
      </p:sp>
      <p:grpSp>
        <p:nvGrpSpPr>
          <p:cNvPr id="7" name="组合 6"/>
          <p:cNvGrpSpPr/>
          <p:nvPr/>
        </p:nvGrpSpPr>
        <p:grpSpPr>
          <a:xfrm>
            <a:off x="2208213" y="1797050"/>
            <a:ext cx="4308475" cy="4191000"/>
            <a:chOff x="2208213" y="1797050"/>
            <a:chExt cx="4308475" cy="4191000"/>
          </a:xfrm>
        </p:grpSpPr>
        <p:graphicFrame>
          <p:nvGraphicFramePr>
            <p:cNvPr id="9" name="对象 8"/>
            <p:cNvGraphicFramePr>
              <a:graphicFrameLocks noChangeAspect="1"/>
            </p:cNvGraphicFramePr>
            <p:nvPr>
              <p:extLst>
                <p:ext uri="{D42A27DB-BD31-4B8C-83A1-F6EECF244321}">
                  <p14:modId xmlns:p14="http://schemas.microsoft.com/office/powerpoint/2010/main" val="2729987013"/>
                </p:ext>
              </p:extLst>
            </p:nvPr>
          </p:nvGraphicFramePr>
          <p:xfrm>
            <a:off x="2208213" y="1797050"/>
            <a:ext cx="4308475" cy="1420813"/>
          </p:xfrm>
          <a:graphic>
            <a:graphicData uri="http://schemas.openxmlformats.org/presentationml/2006/ole">
              <mc:AlternateContent xmlns:mc="http://schemas.openxmlformats.org/markup-compatibility/2006">
                <mc:Choice xmlns:v="urn:schemas-microsoft-com:vml" Requires="v">
                  <p:oleObj spid="_x0000_s112759" name="Equation" r:id="rId3" imgW="2311200" imgH="761760" progId="Equation.DSMT4">
                    <p:embed/>
                  </p:oleObj>
                </mc:Choice>
                <mc:Fallback>
                  <p:oleObj name="Equation" r:id="rId3" imgW="2311200" imgH="761760" progId="Equation.DSMT4">
                    <p:embed/>
                    <p:pic>
                      <p:nvPicPr>
                        <p:cNvPr id="0" name=""/>
                        <p:cNvPicPr>
                          <a:picLocks noChangeAspect="1" noChangeArrowheads="1"/>
                        </p:cNvPicPr>
                        <p:nvPr/>
                      </p:nvPicPr>
                      <p:blipFill>
                        <a:blip r:embed="rId4"/>
                        <a:srcRect/>
                        <a:stretch>
                          <a:fillRect/>
                        </a:stretch>
                      </p:blipFill>
                      <p:spPr bwMode="auto">
                        <a:xfrm>
                          <a:off x="2208213" y="1797050"/>
                          <a:ext cx="4308475" cy="1420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047355408"/>
                </p:ext>
              </p:extLst>
            </p:nvPr>
          </p:nvGraphicFramePr>
          <p:xfrm>
            <a:off x="3479800" y="3644900"/>
            <a:ext cx="1477963" cy="428625"/>
          </p:xfrm>
          <a:graphic>
            <a:graphicData uri="http://schemas.openxmlformats.org/presentationml/2006/ole">
              <mc:AlternateContent xmlns:mc="http://schemas.openxmlformats.org/markup-compatibility/2006">
                <mc:Choice xmlns:v="urn:schemas-microsoft-com:vml" Requires="v">
                  <p:oleObj spid="_x0000_s112760" name="Equation" r:id="rId5" imgW="876240" imgH="253800" progId="Equation.DSMT4">
                    <p:embed/>
                  </p:oleObj>
                </mc:Choice>
                <mc:Fallback>
                  <p:oleObj name="Equation" r:id="rId5" imgW="876240" imgH="253800" progId="Equation.DSMT4">
                    <p:embed/>
                    <p:pic>
                      <p:nvPicPr>
                        <p:cNvPr id="0" name=""/>
                        <p:cNvPicPr>
                          <a:picLocks noChangeAspect="1" noChangeArrowheads="1"/>
                        </p:cNvPicPr>
                        <p:nvPr/>
                      </p:nvPicPr>
                      <p:blipFill>
                        <a:blip r:embed="rId6"/>
                        <a:srcRect/>
                        <a:stretch>
                          <a:fillRect/>
                        </a:stretch>
                      </p:blipFill>
                      <p:spPr bwMode="auto">
                        <a:xfrm>
                          <a:off x="3479800" y="3644900"/>
                          <a:ext cx="1477963"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709688087"/>
                </p:ext>
              </p:extLst>
            </p:nvPr>
          </p:nvGraphicFramePr>
          <p:xfrm>
            <a:off x="3292475" y="5084763"/>
            <a:ext cx="2384425" cy="903287"/>
          </p:xfrm>
          <a:graphic>
            <a:graphicData uri="http://schemas.openxmlformats.org/presentationml/2006/ole">
              <mc:AlternateContent xmlns:mc="http://schemas.openxmlformats.org/markup-compatibility/2006">
                <mc:Choice xmlns:v="urn:schemas-microsoft-com:vml" Requires="v">
                  <p:oleObj spid="_x0000_s112761" name="Equation" r:id="rId7" imgW="1206360" imgH="457200" progId="Equation.DSMT4">
                    <p:embed/>
                  </p:oleObj>
                </mc:Choice>
                <mc:Fallback>
                  <p:oleObj name="Equation" r:id="rId7" imgW="1206360" imgH="457200" progId="Equation.DSMT4">
                    <p:embed/>
                    <p:pic>
                      <p:nvPicPr>
                        <p:cNvPr id="0" name=""/>
                        <p:cNvPicPr>
                          <a:picLocks noChangeAspect="1" noChangeArrowheads="1"/>
                        </p:cNvPicPr>
                        <p:nvPr/>
                      </p:nvPicPr>
                      <p:blipFill>
                        <a:blip r:embed="rId8"/>
                        <a:srcRect/>
                        <a:stretch>
                          <a:fillRect/>
                        </a:stretch>
                      </p:blipFill>
                      <p:spPr bwMode="auto">
                        <a:xfrm>
                          <a:off x="3292475" y="5084763"/>
                          <a:ext cx="2384425"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428568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8" name="内容占位符 7"/>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56</a:t>
            </a:fld>
            <a:endParaRPr lang="en-US" altLang="zh-CN">
              <a:solidFill>
                <a:srgbClr val="00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026448491"/>
              </p:ext>
            </p:extLst>
          </p:nvPr>
        </p:nvGraphicFramePr>
        <p:xfrm>
          <a:off x="587375" y="1533525"/>
          <a:ext cx="8251825" cy="4352925"/>
        </p:xfrm>
        <a:graphic>
          <a:graphicData uri="http://schemas.openxmlformats.org/presentationml/2006/ole">
            <mc:AlternateContent xmlns:mc="http://schemas.openxmlformats.org/markup-compatibility/2006">
              <mc:Choice xmlns:v="urn:schemas-microsoft-com:vml" Requires="v">
                <p:oleObj spid="_x0000_s113704" name="Equation" r:id="rId3" imgW="6210000" imgH="3403440" progId="Equation.DSMT4">
                  <p:embed/>
                </p:oleObj>
              </mc:Choice>
              <mc:Fallback>
                <p:oleObj name="Equation" r:id="rId3" imgW="6210000" imgH="3403440" progId="Equation.DSMT4">
                  <p:embed/>
                  <p:pic>
                    <p:nvPicPr>
                      <p:cNvPr id="0" name=""/>
                      <p:cNvPicPr>
                        <a:picLocks noChangeAspect="1" noChangeArrowheads="1"/>
                      </p:cNvPicPr>
                      <p:nvPr/>
                    </p:nvPicPr>
                    <p:blipFill>
                      <a:blip r:embed="rId4"/>
                      <a:srcRect/>
                      <a:stretch>
                        <a:fillRect/>
                      </a:stretch>
                    </p:blipFill>
                    <p:spPr bwMode="auto">
                      <a:xfrm>
                        <a:off x="587375" y="1533525"/>
                        <a:ext cx="8251825" cy="435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6530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理解</a:t>
            </a:r>
            <a:r>
              <a:rPr lang="en-US" altLang="zh-CN" dirty="0"/>
              <a:t>BSM</a:t>
            </a:r>
            <a:r>
              <a:rPr lang="zh-CN" altLang="en-US" dirty="0"/>
              <a:t>定价公式</a:t>
            </a:r>
            <a:r>
              <a:rPr lang="en-US" altLang="zh-CN" dirty="0"/>
              <a:t>I</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sz="2800" dirty="0"/>
                  <a:t>我们可以用股票和负债复制期权。</a:t>
                </a:r>
                <a:r>
                  <a:rPr lang="zh-CN" altLang="en-US" dirty="0"/>
                  <a:t>		</a:t>
                </a:r>
              </a:p>
              <a:p>
                <a:pPr lvl="1"/>
                <a:r>
                  <a:rPr lang="zh-CN" altLang="en-US" sz="2400" dirty="0"/>
                  <a:t>可以证明，</a:t>
                </a:r>
                <a:endParaRPr lang="en-US" altLang="zh-CN" sz="2400" dirty="0"/>
              </a:p>
              <a:p>
                <a:pPr marL="344487" lvl="1" indent="0">
                  <a:buNone/>
                </a:pPr>
                <a:endParaRPr lang="en-US" altLang="zh-CN" sz="2400" dirty="0"/>
              </a:p>
              <a:p>
                <a:pPr marL="344487" lvl="1" indent="0">
                  <a:buNone/>
                </a:pPr>
                <a:endParaRPr lang="en-US" altLang="zh-CN" sz="2400" dirty="0"/>
              </a:p>
              <a:p>
                <a:pPr marL="344487" lvl="1" indent="0">
                  <a:buNone/>
                </a:pPr>
                <a:r>
                  <a:rPr lang="zh-CN" altLang="en-US" sz="2400" dirty="0"/>
                  <a:t>是构造无风险组合</a:t>
                </a:r>
                <a14:m>
                  <m:oMath xmlns:m="http://schemas.openxmlformats.org/officeDocument/2006/math">
                    <m:r>
                      <m:rPr>
                        <m:sty m:val="p"/>
                      </m:rPr>
                      <a:rPr lang="el-GR" altLang="zh-CN" sz="2400" i="1" smtClean="0">
                        <a:latin typeface="Cambria Math"/>
                        <a:ea typeface="Cambria Math"/>
                      </a:rPr>
                      <m:t>Π</m:t>
                    </m:r>
                  </m:oMath>
                </a14:m>
                <a:r>
                  <a:rPr lang="zh-CN" altLang="en-US" sz="2400" dirty="0"/>
                  <a:t> 时的 ∆ ，是复制投资组合中股票的数量，</a:t>
                </a:r>
                <a14:m>
                  <m:oMath xmlns:m="http://schemas.openxmlformats.org/officeDocument/2006/math">
                    <m:r>
                      <a:rPr lang="en-US" altLang="zh-CN" sz="2400" b="0" i="1" dirty="0" smtClean="0">
                        <a:latin typeface="Cambria Math"/>
                      </a:rPr>
                      <m:t>𝑆</m:t>
                    </m:r>
                    <m:r>
                      <a:rPr lang="en-US" altLang="zh-CN" sz="2400" b="0" i="1" baseline="-25000" dirty="0" smtClean="0">
                        <a:latin typeface="Cambria Math"/>
                      </a:rPr>
                      <m:t>𝑡</m:t>
                    </m:r>
                    <m:r>
                      <a:rPr lang="en-US" altLang="zh-CN" sz="2400" b="0" i="1" dirty="0" smtClean="0">
                        <a:latin typeface="Cambria Math"/>
                      </a:rPr>
                      <m:t>𝑁</m:t>
                    </m:r>
                    <m:d>
                      <m:dPr>
                        <m:ctrlPr>
                          <a:rPr lang="en-US" altLang="zh-CN" sz="2400" b="0" i="1" dirty="0" smtClean="0">
                            <a:latin typeface="Cambria Math"/>
                          </a:rPr>
                        </m:ctrlPr>
                      </m:dPr>
                      <m:e>
                        <m:sSub>
                          <m:sSubPr>
                            <m:ctrlPr>
                              <a:rPr lang="en-US" altLang="zh-CN" sz="2400" b="0" i="1" dirty="0" smtClean="0">
                                <a:latin typeface="Cambria Math"/>
                              </a:rPr>
                            </m:ctrlPr>
                          </m:sSubPr>
                          <m:e>
                            <m:r>
                              <a:rPr lang="en-US" altLang="zh-CN" sz="2400" b="0" i="1" dirty="0" smtClean="0">
                                <a:latin typeface="Cambria Math"/>
                              </a:rPr>
                              <m:t>𝑑</m:t>
                            </m:r>
                          </m:e>
                          <m:sub>
                            <m:r>
                              <a:rPr lang="en-US" altLang="zh-CN" sz="2400" b="0" i="1" dirty="0" smtClean="0">
                                <a:latin typeface="Cambria Math"/>
                              </a:rPr>
                              <m:t>1</m:t>
                            </m:r>
                          </m:sub>
                        </m:sSub>
                      </m:e>
                    </m:d>
                  </m:oMath>
                </a14:m>
                <a:r>
                  <a:rPr lang="zh-CN" altLang="en-US" sz="2400" dirty="0"/>
                  <a:t>就是股票的市值</a:t>
                </a:r>
              </a:p>
              <a:p>
                <a:pPr lvl="1"/>
                <a:endParaRPr lang="en-US" altLang="zh-CN" sz="2400" dirty="0"/>
              </a:p>
              <a:p>
                <a:pPr lvl="1"/>
                <a:r>
                  <a:rPr lang="zh-CN" altLang="en-US" sz="2400" dirty="0"/>
                  <a:t>而</a:t>
                </a:r>
                <a14:m>
                  <m:oMath xmlns:m="http://schemas.openxmlformats.org/officeDocument/2006/math">
                    <m:r>
                      <a:rPr lang="en-US" altLang="zh-CN" sz="2400" b="0" i="1" smtClean="0">
                        <a:latin typeface="Cambria Math"/>
                      </a:rPr>
                      <m:t>𝑋</m:t>
                    </m:r>
                    <m:sSup>
                      <m:sSupPr>
                        <m:ctrlPr>
                          <a:rPr lang="en-US" altLang="zh-CN" sz="2400" b="0" i="1" smtClean="0">
                            <a:latin typeface="Cambria Math"/>
                          </a:rPr>
                        </m:ctrlPr>
                      </m:sSupPr>
                      <m:e>
                        <m:r>
                          <a:rPr lang="en-US" altLang="zh-CN" sz="2400" b="0" i="1" smtClean="0">
                            <a:latin typeface="Cambria Math"/>
                          </a:rPr>
                          <m:t>𝑒</m:t>
                        </m:r>
                      </m:e>
                      <m:sup>
                        <m:r>
                          <a:rPr lang="en-US" altLang="zh-CN" sz="2400" b="0" i="1" smtClean="0">
                            <a:latin typeface="Cambria Math"/>
                          </a:rPr>
                          <m:t>−</m:t>
                        </m:r>
                        <m:r>
                          <a:rPr lang="en-US" altLang="zh-CN" sz="2400" b="0" i="1" smtClean="0">
                            <a:latin typeface="Cambria Math"/>
                          </a:rPr>
                          <m:t>𝑟</m:t>
                        </m:r>
                        <m:d>
                          <m:dPr>
                            <m:ctrlPr>
                              <a:rPr lang="en-US" altLang="zh-CN" sz="2400" b="0" i="1" smtClean="0">
                                <a:latin typeface="Cambria Math"/>
                              </a:rPr>
                            </m:ctrlPr>
                          </m:dPr>
                          <m:e>
                            <m:r>
                              <a:rPr lang="en-US" altLang="zh-CN" sz="2400" b="0" i="1" smtClean="0">
                                <a:latin typeface="Cambria Math"/>
                              </a:rPr>
                              <m:t>𝑇</m:t>
                            </m:r>
                            <m:r>
                              <a:rPr lang="en-US" altLang="zh-CN" sz="2400" b="0" i="1" smtClean="0">
                                <a:latin typeface="Cambria Math"/>
                              </a:rPr>
                              <m:t>−</m:t>
                            </m:r>
                            <m:r>
                              <a:rPr lang="en-US" altLang="zh-CN" sz="2400" b="0" i="1" smtClean="0">
                                <a:latin typeface="Cambria Math"/>
                              </a:rPr>
                              <m:t>𝑡</m:t>
                            </m:r>
                          </m:e>
                        </m:d>
                      </m:sup>
                    </m:sSup>
                    <m:r>
                      <a:rPr lang="en-US" altLang="zh-CN" sz="2400" b="0" i="1" smtClean="0">
                        <a:latin typeface="Cambria Math"/>
                      </a:rPr>
                      <m:t>𝑁</m:t>
                    </m:r>
                    <m:d>
                      <m:dPr>
                        <m:ctrlPr>
                          <a:rPr lang="en-US" altLang="zh-CN" sz="2400" b="0" i="1" smtClean="0">
                            <a:latin typeface="Cambria Math"/>
                          </a:rPr>
                        </m:ctrlPr>
                      </m:dPr>
                      <m:e>
                        <m:sSub>
                          <m:sSubPr>
                            <m:ctrlPr>
                              <a:rPr lang="en-US" altLang="zh-CN" sz="2400" b="0" i="1" smtClean="0">
                                <a:latin typeface="Cambria Math"/>
                              </a:rPr>
                            </m:ctrlPr>
                          </m:sSubPr>
                          <m:e>
                            <m:r>
                              <a:rPr lang="en-US" altLang="zh-CN" sz="2400" b="0" i="1" smtClean="0">
                                <a:latin typeface="Cambria Math"/>
                              </a:rPr>
                              <m:t>𝑑</m:t>
                            </m:r>
                          </m:e>
                          <m:sub>
                            <m:r>
                              <a:rPr lang="en-US" altLang="zh-CN" sz="2400" b="0" i="1" smtClean="0">
                                <a:latin typeface="Cambria Math"/>
                              </a:rPr>
                              <m:t>2</m:t>
                            </m:r>
                          </m:sub>
                        </m:sSub>
                      </m:e>
                    </m:d>
                  </m:oMath>
                </a14:m>
                <a:r>
                  <a:rPr lang="zh-CN" altLang="en-US" sz="2400" dirty="0"/>
                  <a:t> 则是复制交易策略中负债的价值。</a:t>
                </a:r>
                <a:endParaRPr lang="en-US" altLang="zh-CN" sz="2400" dirty="0"/>
              </a:p>
              <a:p>
                <a:pPr lvl="1"/>
                <a:endParaRPr lang="zh-CN" altLang="en-US" dirty="0"/>
              </a:p>
              <a:p>
                <a:endParaRPr lang="en-US" altLang="zh-CN" dirty="0"/>
              </a:p>
              <a:p>
                <a:r>
                  <a:rPr lang="zh-CN" altLang="en-US" sz="2800" dirty="0"/>
                  <a:t>由于主要参数都是时变的，因此这种复制策略是动态复制策略，必须不断调整相关头寸数量。</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529"/>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57</a:t>
            </a:fld>
            <a:endParaRPr lang="en-US" altLang="zh-CN">
              <a:solidFill>
                <a:srgbClr val="000000"/>
              </a:solidFill>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482103891"/>
              </p:ext>
            </p:extLst>
          </p:nvPr>
        </p:nvGraphicFramePr>
        <p:xfrm>
          <a:off x="3511550" y="1941513"/>
          <a:ext cx="1544638" cy="812800"/>
        </p:xfrm>
        <a:graphic>
          <a:graphicData uri="http://schemas.openxmlformats.org/presentationml/2006/ole">
            <mc:AlternateContent xmlns:mc="http://schemas.openxmlformats.org/markup-compatibility/2006">
              <mc:Choice xmlns:v="urn:schemas-microsoft-com:vml" Requires="v">
                <p:oleObj spid="_x0000_s122919" name="Equation" r:id="rId4" imgW="749160" imgH="393480" progId="Equation.DSMT4">
                  <p:embed/>
                </p:oleObj>
              </mc:Choice>
              <mc:Fallback>
                <p:oleObj name="Equation" r:id="rId4" imgW="749160" imgH="393480" progId="Equation.DSMT4">
                  <p:embed/>
                  <p:pic>
                    <p:nvPicPr>
                      <p:cNvPr id="0" name=""/>
                      <p:cNvPicPr>
                        <a:picLocks noChangeAspect="1" noChangeArrowheads="1"/>
                      </p:cNvPicPr>
                      <p:nvPr/>
                    </p:nvPicPr>
                    <p:blipFill>
                      <a:blip r:embed="rId5"/>
                      <a:srcRect/>
                      <a:stretch>
                        <a:fillRect/>
                      </a:stretch>
                    </p:blipFill>
                    <p:spPr bwMode="auto">
                      <a:xfrm>
                        <a:off x="3511550" y="1941513"/>
                        <a:ext cx="1544638" cy="812800"/>
                      </a:xfrm>
                      <a:prstGeom prst="rect">
                        <a:avLst/>
                      </a:prstGeom>
                      <a:noFill/>
                      <a:extLst/>
                    </p:spPr>
                  </p:pic>
                </p:oleObj>
              </mc:Fallback>
            </mc:AlternateContent>
          </a:graphicData>
        </a:graphic>
      </p:graphicFrame>
    </p:spTree>
    <p:extLst>
      <p:ext uri="{BB962C8B-B14F-4D97-AF65-F5344CB8AC3E}">
        <p14:creationId xmlns:p14="http://schemas.microsoft.com/office/powerpoint/2010/main" val="3997205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理解 </a:t>
            </a:r>
            <a:r>
              <a:rPr lang="en-US" altLang="zh-CN" dirty="0"/>
              <a:t>II</a:t>
            </a:r>
            <a:endParaRPr lang="zh-CN" altLang="en-US" dirty="0"/>
          </a:p>
        </p:txBody>
      </p:sp>
      <p:sp>
        <p:nvSpPr>
          <p:cNvPr id="3" name="内容占位符 2"/>
          <p:cNvSpPr>
            <a:spLocks noGrp="1"/>
          </p:cNvSpPr>
          <p:nvPr>
            <p:ph idx="1"/>
          </p:nvPr>
        </p:nvSpPr>
        <p:spPr>
          <a:xfrm>
            <a:off x="457200" y="1600200"/>
            <a:ext cx="8075240" cy="4530725"/>
          </a:xfrm>
        </p:spPr>
        <p:txBody>
          <a:bodyPr/>
          <a:lstStyle/>
          <a:p>
            <a:endParaRPr lang="en-US" altLang="zh-CN" dirty="0"/>
          </a:p>
          <a:p>
            <a:pPr marL="0" indent="0">
              <a:buNone/>
            </a:pPr>
            <a:endParaRPr lang="en-US" altLang="zh-CN" dirty="0"/>
          </a:p>
          <a:p>
            <a:r>
              <a:rPr lang="zh-CN" altLang="en-US" dirty="0"/>
              <a:t>从金融工程的角度来看，欧式看涨期权可以分拆成或有资产看涨期权（ </a:t>
            </a:r>
            <a:r>
              <a:rPr lang="en-US" altLang="zh-CN" dirty="0"/>
              <a:t>Asset-or-nothing Call Option </a:t>
            </a:r>
            <a:r>
              <a:rPr lang="zh-CN" altLang="en-US" dirty="0"/>
              <a:t>）多头和 </a:t>
            </a:r>
            <a:r>
              <a:rPr lang="en-US" altLang="zh-CN" dirty="0"/>
              <a:t>X </a:t>
            </a:r>
            <a:r>
              <a:rPr lang="zh-CN" altLang="en-US" dirty="0"/>
              <a:t>份或有现金看涨期权（ </a:t>
            </a:r>
            <a:r>
              <a:rPr lang="en-US" altLang="zh-CN" dirty="0"/>
              <a:t>Cash-or-nothing Call Option </a:t>
            </a:r>
            <a:r>
              <a:rPr lang="zh-CN" altLang="en-US" dirty="0"/>
              <a:t>）空头之和</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58</a:t>
            </a:fld>
            <a:endParaRPr lang="en-US" altLang="zh-CN">
              <a:solidFill>
                <a:srgbClr val="000000"/>
              </a:solidFill>
            </a:endParaRPr>
          </a:p>
        </p:txBody>
      </p:sp>
    </p:spTree>
    <p:extLst>
      <p:ext uri="{BB962C8B-B14F-4D97-AF65-F5344CB8AC3E}">
        <p14:creationId xmlns:p14="http://schemas.microsoft.com/office/powerpoint/2010/main" val="2019919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理解 </a:t>
            </a:r>
            <a:r>
              <a:rPr lang="en-US" altLang="zh-CN" dirty="0"/>
              <a:t>III</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zh-CN" altLang="en-US" dirty="0"/>
                  <a:t> </a:t>
                </a:r>
                <a14:m>
                  <m:oMath xmlns:m="http://schemas.openxmlformats.org/officeDocument/2006/math">
                    <m:r>
                      <a:rPr lang="en-US" altLang="zh-CN" sz="2600" i="1">
                        <a:latin typeface="Cambria Math"/>
                      </a:rPr>
                      <m:t>𝑁</m:t>
                    </m:r>
                    <m:d>
                      <m:dPr>
                        <m:ctrlPr>
                          <a:rPr lang="en-US" altLang="zh-CN" sz="2600" i="1">
                            <a:latin typeface="Cambria Math"/>
                          </a:rPr>
                        </m:ctrlPr>
                      </m:dPr>
                      <m:e>
                        <m:sSub>
                          <m:sSubPr>
                            <m:ctrlPr>
                              <a:rPr lang="en-US" altLang="zh-CN" sz="2600" i="1">
                                <a:latin typeface="Cambria Math"/>
                              </a:rPr>
                            </m:ctrlPr>
                          </m:sSubPr>
                          <m:e>
                            <m:r>
                              <a:rPr lang="en-US" altLang="zh-CN" sz="2600" i="1">
                                <a:latin typeface="Cambria Math"/>
                              </a:rPr>
                              <m:t>𝑑</m:t>
                            </m:r>
                          </m:e>
                          <m:sub>
                            <m:r>
                              <a:rPr lang="en-US" altLang="zh-CN" sz="2600" i="1">
                                <a:latin typeface="Cambria Math"/>
                              </a:rPr>
                              <m:t>2</m:t>
                            </m:r>
                          </m:sub>
                        </m:sSub>
                      </m:e>
                    </m:d>
                  </m:oMath>
                </a14:m>
                <a:r>
                  <a:rPr lang="zh-CN" altLang="en-US" sz="2600" dirty="0"/>
                  <a:t> 是在风险中性</a:t>
                </a:r>
                <a14:m>
                  <m:oMath xmlns:m="http://schemas.openxmlformats.org/officeDocument/2006/math">
                    <m:r>
                      <a:rPr lang="zh-CN" altLang="en-US" sz="2600" i="1" dirty="0">
                        <a:latin typeface="Cambria Math"/>
                      </a:rPr>
                      <m:t>测度</m:t>
                    </m:r>
                    <m:r>
                      <a:rPr lang="zh-CN" altLang="en-US" sz="2600" b="0" i="1" dirty="0" smtClean="0">
                        <a:latin typeface="Cambria Math"/>
                      </a:rPr>
                      <m:t>下</m:t>
                    </m:r>
                    <m:sSub>
                      <m:sSubPr>
                        <m:ctrlPr>
                          <a:rPr lang="en-US" altLang="zh-CN" sz="2600" i="1" smtClean="0">
                            <a:latin typeface="Cambria Math"/>
                          </a:rPr>
                        </m:ctrlPr>
                      </m:sSubPr>
                      <m:e>
                        <m:r>
                          <a:rPr lang="en-US" altLang="zh-CN" sz="2600" b="0" i="1" smtClean="0">
                            <a:latin typeface="Cambria Math"/>
                          </a:rPr>
                          <m:t>𝑆</m:t>
                        </m:r>
                      </m:e>
                      <m:sub>
                        <m:r>
                          <a:rPr lang="en-US" altLang="zh-CN" sz="2600" b="0" i="1" smtClean="0">
                            <a:latin typeface="Cambria Math"/>
                          </a:rPr>
                          <m:t>𝑇</m:t>
                        </m:r>
                      </m:sub>
                    </m:sSub>
                    <m:r>
                      <a:rPr lang="en-US" altLang="zh-CN" sz="2600" b="0" i="1" smtClean="0">
                        <a:latin typeface="Cambria Math"/>
                      </a:rPr>
                      <m:t>&gt;</m:t>
                    </m:r>
                    <m:r>
                      <a:rPr lang="en-US" altLang="zh-CN" sz="2600" b="0" i="1" smtClean="0">
                        <a:latin typeface="Cambria Math"/>
                      </a:rPr>
                      <m:t>𝑋</m:t>
                    </m:r>
                  </m:oMath>
                </a14:m>
                <a:r>
                  <a:rPr lang="en-US" altLang="zh-CN" sz="2600" dirty="0"/>
                  <a:t> </a:t>
                </a:r>
                <a:r>
                  <a:rPr lang="zh-CN" altLang="en-US" sz="2600" dirty="0"/>
                  <a:t>的概率，即欧式看涨期权被执行的概率，因此</a:t>
                </a:r>
                <a14:m>
                  <m:oMath xmlns:m="http://schemas.openxmlformats.org/officeDocument/2006/math">
                    <m:r>
                      <a:rPr lang="en-US" altLang="zh-CN" sz="2600" i="1">
                        <a:latin typeface="Cambria Math"/>
                      </a:rPr>
                      <m:t>𝑋</m:t>
                    </m:r>
                    <m:sSup>
                      <m:sSupPr>
                        <m:ctrlPr>
                          <a:rPr lang="en-US" altLang="zh-CN" sz="2600" i="1">
                            <a:latin typeface="Cambria Math"/>
                          </a:rPr>
                        </m:ctrlPr>
                      </m:sSupPr>
                      <m:e>
                        <m:r>
                          <a:rPr lang="en-US" altLang="zh-CN" sz="2600" i="1">
                            <a:latin typeface="Cambria Math"/>
                          </a:rPr>
                          <m:t>𝑒</m:t>
                        </m:r>
                      </m:e>
                      <m:sup>
                        <m:r>
                          <a:rPr lang="en-US" altLang="zh-CN" sz="2600" i="1">
                            <a:latin typeface="Cambria Math"/>
                          </a:rPr>
                          <m:t>−</m:t>
                        </m:r>
                        <m:r>
                          <a:rPr lang="en-US" altLang="zh-CN" sz="2600" i="1">
                            <a:latin typeface="Cambria Math"/>
                          </a:rPr>
                          <m:t>𝑟</m:t>
                        </m:r>
                        <m:d>
                          <m:dPr>
                            <m:ctrlPr>
                              <a:rPr lang="en-US" altLang="zh-CN" sz="2600" i="1">
                                <a:latin typeface="Cambria Math"/>
                              </a:rPr>
                            </m:ctrlPr>
                          </m:dPr>
                          <m:e>
                            <m:r>
                              <a:rPr lang="en-US" altLang="zh-CN" sz="2600" i="1">
                                <a:latin typeface="Cambria Math"/>
                              </a:rPr>
                              <m:t>𝑇</m:t>
                            </m:r>
                            <m:r>
                              <a:rPr lang="en-US" altLang="zh-CN" sz="2600" i="1">
                                <a:latin typeface="Cambria Math"/>
                              </a:rPr>
                              <m:t>−</m:t>
                            </m:r>
                            <m:r>
                              <a:rPr lang="en-US" altLang="zh-CN" sz="2600" i="1">
                                <a:latin typeface="Cambria Math"/>
                              </a:rPr>
                              <m:t>𝑡</m:t>
                            </m:r>
                          </m:e>
                        </m:d>
                      </m:sup>
                    </m:sSup>
                    <m:r>
                      <a:rPr lang="en-US" altLang="zh-CN" sz="2600" i="1">
                        <a:latin typeface="Cambria Math"/>
                      </a:rPr>
                      <m:t>𝑁</m:t>
                    </m:r>
                    <m:d>
                      <m:dPr>
                        <m:ctrlPr>
                          <a:rPr lang="en-US" altLang="zh-CN" sz="2600" i="1">
                            <a:latin typeface="Cambria Math"/>
                          </a:rPr>
                        </m:ctrlPr>
                      </m:dPr>
                      <m:e>
                        <m:sSub>
                          <m:sSubPr>
                            <m:ctrlPr>
                              <a:rPr lang="en-US" altLang="zh-CN" sz="2600" i="1">
                                <a:latin typeface="Cambria Math"/>
                              </a:rPr>
                            </m:ctrlPr>
                          </m:sSubPr>
                          <m:e>
                            <m:r>
                              <a:rPr lang="en-US" altLang="zh-CN" sz="2600" i="1">
                                <a:latin typeface="Cambria Math"/>
                              </a:rPr>
                              <m:t>𝑑</m:t>
                            </m:r>
                          </m:e>
                          <m:sub>
                            <m:r>
                              <a:rPr lang="en-US" altLang="zh-CN" sz="2600" i="1">
                                <a:latin typeface="Cambria Math"/>
                              </a:rPr>
                              <m:t>2</m:t>
                            </m:r>
                          </m:sub>
                        </m:sSub>
                      </m:e>
                    </m:d>
                  </m:oMath>
                </a14:m>
                <a:r>
                  <a:rPr lang="zh-CN" altLang="en-US" sz="2600" dirty="0"/>
                  <a:t>可以看成预期执行期权所需支付的现值。</a:t>
                </a:r>
                <a:endParaRPr lang="en-US" altLang="zh-CN" sz="2600" dirty="0"/>
              </a:p>
              <a:p>
                <a:endParaRPr lang="en-US" altLang="zh-CN" sz="2800" dirty="0">
                  <a:latin typeface="Adobe 黑体 Std R" pitchFamily="34" charset="-122"/>
                </a:endParaRPr>
              </a:p>
              <a:p>
                <a:r>
                  <a:rPr lang="zh-CN" altLang="en-US" sz="2800" dirty="0">
                    <a:latin typeface="Adobe 黑体 Std R" pitchFamily="34" charset="-122"/>
                  </a:rPr>
                  <a:t>而</a:t>
                </a:r>
              </a:p>
              <a:p>
                <a:pPr>
                  <a:buNone/>
                </a:pPr>
                <a:r>
                  <a:rPr lang="zh-CN" altLang="en-US" sz="2800" dirty="0">
                    <a:latin typeface="Adobe 黑体 Std R" pitchFamily="34" charset="-122"/>
                  </a:rPr>
                  <a:t>		</a:t>
                </a:r>
              </a:p>
              <a:p>
                <a:pPr>
                  <a:buNone/>
                </a:pPr>
                <a:r>
                  <a:rPr lang="en-US" altLang="zh-CN" sz="2800" dirty="0">
                    <a:latin typeface="Adobe 黑体 Std R" pitchFamily="34" charset="-122"/>
                  </a:rPr>
                  <a:t>	</a:t>
                </a:r>
                <a:r>
                  <a:rPr lang="zh-CN" altLang="en-US" sz="2800" dirty="0">
                    <a:latin typeface="Adobe 黑体 Std R" pitchFamily="34" charset="-122"/>
                  </a:rPr>
                  <a:t>则是在</a:t>
                </a:r>
                <a:r>
                  <a:rPr lang="zh-CN" altLang="en-US" sz="2800" dirty="0"/>
                  <a:t>风险中性</a:t>
                </a:r>
                <a14:m>
                  <m:oMath xmlns:m="http://schemas.openxmlformats.org/officeDocument/2006/math">
                    <m:r>
                      <a:rPr lang="zh-CN" altLang="en-US" sz="2800" i="1" dirty="0">
                        <a:latin typeface="Cambria Math"/>
                      </a:rPr>
                      <m:t>测度下</m:t>
                    </m:r>
                  </m:oMath>
                </a14:m>
                <a:r>
                  <a:rPr lang="zh-CN" altLang="en-US" sz="2800" dirty="0">
                    <a:latin typeface="Adobe 黑体 Std R" pitchFamily="34" charset="-122"/>
                  </a:rPr>
                  <a:t>，一个如果</a:t>
                </a:r>
                <a14:m>
                  <m:oMath xmlns:m="http://schemas.openxmlformats.org/officeDocument/2006/math">
                    <m:sSub>
                      <m:sSubPr>
                        <m:ctrlPr>
                          <a:rPr lang="en-US" altLang="zh-CN" sz="2800" i="1">
                            <a:latin typeface="Cambria Math"/>
                          </a:rPr>
                        </m:ctrlPr>
                      </m:sSubPr>
                      <m:e>
                        <m:r>
                          <a:rPr lang="en-US" altLang="zh-CN" sz="2800" i="1">
                            <a:latin typeface="Cambria Math"/>
                          </a:rPr>
                          <m:t>𝑆</m:t>
                        </m:r>
                      </m:e>
                      <m:sub>
                        <m:r>
                          <a:rPr lang="en-US" altLang="zh-CN" sz="2800" i="1">
                            <a:latin typeface="Cambria Math"/>
                          </a:rPr>
                          <m:t>𝑇</m:t>
                        </m:r>
                      </m:sub>
                    </m:sSub>
                    <m:r>
                      <a:rPr lang="en-US" altLang="zh-CN" sz="2800" i="1">
                        <a:latin typeface="Cambria Math"/>
                      </a:rPr>
                      <m:t>&gt;</m:t>
                    </m:r>
                    <m:r>
                      <a:rPr lang="en-US" altLang="zh-CN" sz="2800" i="1">
                        <a:latin typeface="Cambria Math"/>
                      </a:rPr>
                      <m:t>𝑋</m:t>
                    </m:r>
                  </m:oMath>
                </a14:m>
                <a:r>
                  <a:rPr lang="zh-CN" altLang="en-US" sz="2800" dirty="0">
                    <a:latin typeface="Adobe 黑体 Std R" pitchFamily="34" charset="-122"/>
                  </a:rPr>
                  <a:t> 就等于</a:t>
                </a:r>
                <a14:m>
                  <m:oMath xmlns:m="http://schemas.openxmlformats.org/officeDocument/2006/math">
                    <m:sSub>
                      <m:sSubPr>
                        <m:ctrlPr>
                          <a:rPr lang="en-US" altLang="zh-CN" sz="2800" i="1">
                            <a:latin typeface="Cambria Math"/>
                          </a:rPr>
                        </m:ctrlPr>
                      </m:sSubPr>
                      <m:e>
                        <m:r>
                          <a:rPr lang="en-US" altLang="zh-CN" sz="2800" i="1">
                            <a:latin typeface="Cambria Math"/>
                          </a:rPr>
                          <m:t>𝑆</m:t>
                        </m:r>
                      </m:e>
                      <m:sub>
                        <m:r>
                          <a:rPr lang="en-US" altLang="zh-CN" sz="2800" i="1">
                            <a:latin typeface="Cambria Math"/>
                          </a:rPr>
                          <m:t>𝑇</m:t>
                        </m:r>
                      </m:sub>
                    </m:sSub>
                  </m:oMath>
                </a14:m>
                <a:r>
                  <a:rPr lang="en-US" altLang="zh-CN" sz="2800" dirty="0">
                    <a:latin typeface="Adobe 黑体 Std R" pitchFamily="34" charset="-122"/>
                  </a:rPr>
                  <a:t>     </a:t>
                </a:r>
                <a:r>
                  <a:rPr lang="zh-CN" altLang="en-US" sz="2800" dirty="0">
                    <a:latin typeface="Adobe 黑体 Std R" pitchFamily="34" charset="-122"/>
                  </a:rPr>
                  <a:t>     否则就等于 </a:t>
                </a:r>
                <a:r>
                  <a:rPr lang="en-US" altLang="zh-CN" sz="2800" dirty="0">
                    <a:latin typeface="Adobe 黑体 Std R" pitchFamily="34" charset="-122"/>
                  </a:rPr>
                  <a:t>0 </a:t>
                </a:r>
                <a:r>
                  <a:rPr lang="zh-CN" altLang="en-US" sz="2800" dirty="0">
                    <a:latin typeface="Adobe 黑体 Std R" pitchFamily="34" charset="-122"/>
                  </a:rPr>
                  <a:t>的一个变量的期望值，</a:t>
                </a:r>
                <a:r>
                  <a:rPr lang="en-US" altLang="zh-CN" sz="2800" dirty="0"/>
                  <a:t> </a:t>
                </a:r>
                <a14:m>
                  <m:oMath xmlns:m="http://schemas.openxmlformats.org/officeDocument/2006/math">
                    <m:r>
                      <a:rPr lang="en-US" altLang="zh-CN" sz="2800" i="1" dirty="0">
                        <a:latin typeface="Cambria Math"/>
                      </a:rPr>
                      <m:t>𝑆</m:t>
                    </m:r>
                    <m:r>
                      <a:rPr lang="en-US" altLang="zh-CN" sz="2800" b="0" i="1" baseline="-25000" dirty="0" smtClean="0">
                        <a:latin typeface="Cambria Math"/>
                      </a:rPr>
                      <m:t>𝑡</m:t>
                    </m:r>
                    <m:r>
                      <a:rPr lang="en-US" altLang="zh-CN" sz="2800" i="1" dirty="0">
                        <a:latin typeface="Cambria Math"/>
                      </a:rPr>
                      <m:t>𝑁</m:t>
                    </m:r>
                    <m:d>
                      <m:dPr>
                        <m:ctrlPr>
                          <a:rPr lang="en-US" altLang="zh-CN" sz="2800" i="1" dirty="0">
                            <a:latin typeface="Cambria Math"/>
                          </a:rPr>
                        </m:ctrlPr>
                      </m:dPr>
                      <m:e>
                        <m:sSub>
                          <m:sSubPr>
                            <m:ctrlPr>
                              <a:rPr lang="en-US" altLang="zh-CN" sz="2800" i="1" dirty="0">
                                <a:latin typeface="Cambria Math"/>
                              </a:rPr>
                            </m:ctrlPr>
                          </m:sSubPr>
                          <m:e>
                            <m:r>
                              <a:rPr lang="en-US" altLang="zh-CN" sz="2800" i="1" dirty="0">
                                <a:latin typeface="Cambria Math"/>
                              </a:rPr>
                              <m:t>𝑑</m:t>
                            </m:r>
                          </m:e>
                          <m:sub>
                            <m:r>
                              <a:rPr lang="en-US" altLang="zh-CN" sz="2800" i="1" dirty="0">
                                <a:latin typeface="Cambria Math"/>
                              </a:rPr>
                              <m:t>1</m:t>
                            </m:r>
                          </m:sub>
                        </m:sSub>
                      </m:e>
                    </m:d>
                  </m:oMath>
                </a14:m>
                <a:r>
                  <a:rPr lang="zh-CN" altLang="en-US" sz="2800" dirty="0">
                    <a:latin typeface="Adobe 黑体 Std R" pitchFamily="34" charset="-122"/>
                  </a:rPr>
                  <a:t>则是这个值的贴现值，可以看成期权持有者预期执行期权所得收入的现值。</a:t>
                </a:r>
                <a:r>
                  <a:rPr lang="en-US" altLang="zh-CN" sz="2400" dirty="0"/>
                  <a:t> </a:t>
                </a:r>
                <a14:m>
                  <m:oMath xmlns:m="http://schemas.openxmlformats.org/officeDocument/2006/math">
                    <m:r>
                      <a:rPr lang="en-US" altLang="zh-CN" sz="2600" dirty="0">
                        <a:latin typeface="Cambria Math"/>
                      </a:rPr>
                      <m:t>𝑁</m:t>
                    </m:r>
                    <m:d>
                      <m:dPr>
                        <m:ctrlPr>
                          <a:rPr lang="en-US" altLang="zh-CN" sz="2600" i="1" dirty="0">
                            <a:latin typeface="Cambria Math"/>
                          </a:rPr>
                        </m:ctrlPr>
                      </m:dPr>
                      <m:e>
                        <m:sSub>
                          <m:sSubPr>
                            <m:ctrlPr>
                              <a:rPr lang="en-US" altLang="zh-CN" sz="2600" i="1" dirty="0">
                                <a:latin typeface="Cambria Math"/>
                              </a:rPr>
                            </m:ctrlPr>
                          </m:sSubPr>
                          <m:e>
                            <m:r>
                              <a:rPr lang="en-US" altLang="zh-CN" sz="2600" dirty="0">
                                <a:latin typeface="Cambria Math"/>
                              </a:rPr>
                              <m:t>𝑑</m:t>
                            </m:r>
                          </m:e>
                          <m:sub>
                            <m:r>
                              <a:rPr lang="en-US" altLang="zh-CN" sz="2600" dirty="0">
                                <a:latin typeface="Cambria Math"/>
                              </a:rPr>
                              <m:t>1</m:t>
                            </m:r>
                          </m:sub>
                        </m:sSub>
                      </m:e>
                    </m:d>
                  </m:oMath>
                </a14:m>
                <a:r>
                  <a:rPr lang="zh-CN" altLang="en-US" sz="2600" dirty="0"/>
                  <a:t>是在以股票作为记账单位的风险中性世界里</a:t>
                </a:r>
                <a14:m>
                  <m:oMath xmlns:m="http://schemas.openxmlformats.org/officeDocument/2006/math">
                    <m:sSub>
                      <m:sSubPr>
                        <m:ctrlPr>
                          <a:rPr lang="en-US" altLang="zh-CN" sz="2400" i="1">
                            <a:latin typeface="Cambria Math"/>
                          </a:rPr>
                        </m:ctrlPr>
                      </m:sSubPr>
                      <m:e>
                        <m:r>
                          <a:rPr lang="en-US" altLang="zh-CN" sz="2400" i="1">
                            <a:latin typeface="Cambria Math"/>
                          </a:rPr>
                          <m:t>𝑆</m:t>
                        </m:r>
                      </m:e>
                      <m:sub>
                        <m:r>
                          <a:rPr lang="en-US" altLang="zh-CN" sz="2400" i="1">
                            <a:latin typeface="Cambria Math"/>
                          </a:rPr>
                          <m:t>𝑇</m:t>
                        </m:r>
                      </m:sub>
                    </m:sSub>
                  </m:oMath>
                </a14:m>
                <a:r>
                  <a:rPr lang="zh-CN" altLang="en-US" sz="2600" dirty="0"/>
                  <a:t>大于</a:t>
                </a:r>
                <a:r>
                  <a:rPr lang="en-US" altLang="zh-CN" sz="2600" dirty="0"/>
                  <a:t>X</a:t>
                </a:r>
                <a:r>
                  <a:rPr lang="zh-CN" altLang="en-US" sz="2600" dirty="0"/>
                  <a:t>的概率。 </a:t>
                </a:r>
              </a:p>
              <a:p>
                <a:endParaRPr lang="en-US" altLang="zh-CN" sz="2800" dirty="0">
                  <a:latin typeface="Adobe 黑体 Std R" pitchFamily="34" charset="-122"/>
                </a:endParaRPr>
              </a:p>
              <a:p>
                <a:r>
                  <a:rPr lang="zh-CN" altLang="en-US" sz="2800" dirty="0">
                    <a:latin typeface="Adobe 黑体 Std R" pitchFamily="34" charset="-122"/>
                  </a:rPr>
                  <a:t>因此整个看涨期权定价公式就是在</a:t>
                </a:r>
                <a:r>
                  <a:rPr lang="zh-CN" altLang="en-US" sz="2800" dirty="0"/>
                  <a:t>风险中性</a:t>
                </a:r>
                <a14:m>
                  <m:oMath xmlns:m="http://schemas.openxmlformats.org/officeDocument/2006/math">
                    <m:r>
                      <a:rPr lang="zh-CN" altLang="en-US" sz="2800" i="1" dirty="0">
                        <a:latin typeface="Cambria Math"/>
                      </a:rPr>
                      <m:t>测度下</m:t>
                    </m:r>
                  </m:oMath>
                </a14:m>
                <a:r>
                  <a:rPr lang="zh-CN" altLang="en-US" sz="2800" dirty="0">
                    <a:latin typeface="Adobe 黑体 Std R" pitchFamily="34" charset="-122"/>
                  </a:rPr>
                  <a:t>期权未来期望回报的现值。</a:t>
                </a:r>
              </a:p>
              <a:p>
                <a:endParaRPr lang="en-US" altLang="zh-CN" sz="2600" dirty="0"/>
              </a:p>
              <a:p>
                <a:endParaRPr lang="zh-CN" altLang="en-US" dirty="0"/>
              </a:p>
              <a:p>
                <a:pPr>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176" r="-222"/>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59</a:t>
            </a:fld>
            <a:endParaRPr lang="en-US" altLang="zh-CN">
              <a:solidFill>
                <a:srgbClr val="000000"/>
              </a:solidFill>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140634574"/>
              </p:ext>
            </p:extLst>
          </p:nvPr>
        </p:nvGraphicFramePr>
        <p:xfrm>
          <a:off x="2760663" y="2959100"/>
          <a:ext cx="3381375" cy="500063"/>
        </p:xfrm>
        <a:graphic>
          <a:graphicData uri="http://schemas.openxmlformats.org/presentationml/2006/ole">
            <mc:AlternateContent xmlns:mc="http://schemas.openxmlformats.org/markup-compatibility/2006">
              <mc:Choice xmlns:v="urn:schemas-microsoft-com:vml" Requires="v">
                <p:oleObj spid="_x0000_s123943" name="Equation" r:id="rId4" imgW="1803240" imgH="266400" progId="Equation.DSMT4">
                  <p:embed/>
                </p:oleObj>
              </mc:Choice>
              <mc:Fallback>
                <p:oleObj name="Equation" r:id="rId4" imgW="1803240" imgH="266400" progId="Equation.DSMT4">
                  <p:embed/>
                  <p:pic>
                    <p:nvPicPr>
                      <p:cNvPr id="0" name=""/>
                      <p:cNvPicPr>
                        <a:picLocks noChangeAspect="1" noChangeArrowheads="1"/>
                      </p:cNvPicPr>
                      <p:nvPr/>
                    </p:nvPicPr>
                    <p:blipFill>
                      <a:blip r:embed="rId5"/>
                      <a:srcRect/>
                      <a:stretch>
                        <a:fillRect/>
                      </a:stretch>
                    </p:blipFill>
                    <p:spPr bwMode="auto">
                      <a:xfrm>
                        <a:off x="2760663" y="2959100"/>
                        <a:ext cx="3381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7826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标准布朗运动（维纳过程）</a:t>
            </a:r>
          </a:p>
        </p:txBody>
      </p:sp>
      <p:sp>
        <p:nvSpPr>
          <p:cNvPr id="3" name="内容占位符 2"/>
          <p:cNvSpPr>
            <a:spLocks noGrp="1"/>
          </p:cNvSpPr>
          <p:nvPr>
            <p:ph idx="1"/>
          </p:nvPr>
        </p:nvSpPr>
        <p:spPr/>
        <p:txBody>
          <a:bodyPr>
            <a:normAutofit lnSpcReduction="10000"/>
          </a:bodyPr>
          <a:lstStyle/>
          <a:p>
            <a:r>
              <a:rPr lang="zh-CN" altLang="en-US" dirty="0"/>
              <a:t>布朗运动（ </a:t>
            </a:r>
            <a:r>
              <a:rPr lang="en-US" altLang="zh-CN" dirty="0"/>
              <a:t>Brownian Motion </a:t>
            </a:r>
            <a:r>
              <a:rPr lang="zh-CN" altLang="en-US" dirty="0"/>
              <a:t>）起源于英国植物学家布郎对水杯中的花粉粒子的运动轨迹的描述</a:t>
            </a:r>
          </a:p>
          <a:p>
            <a:endParaRPr lang="zh-CN" altLang="en-US" dirty="0"/>
          </a:p>
          <a:p>
            <a:r>
              <a:rPr lang="zh-CN" altLang="en-US" dirty="0"/>
              <a:t>标准布朗运动的四大特征：</a:t>
            </a:r>
          </a:p>
          <a:p>
            <a:pPr lvl="1"/>
            <a:r>
              <a:rPr lang="zh-CN" altLang="en-US" dirty="0"/>
              <a:t>初值为零</a:t>
            </a:r>
          </a:p>
          <a:p>
            <a:pPr lvl="1"/>
            <a:r>
              <a:rPr lang="zh-CN" altLang="en-US" dirty="0"/>
              <a:t>连续</a:t>
            </a:r>
            <a:endParaRPr lang="en-US" altLang="zh-CN" dirty="0"/>
          </a:p>
          <a:p>
            <a:pPr lvl="1"/>
            <a:r>
              <a:rPr lang="zh-CN" altLang="en-US" dirty="0"/>
              <a:t>独立增量：对于任何两个不同时间间隔 ∆</a:t>
            </a:r>
            <a:r>
              <a:rPr lang="en-US" altLang="zh-CN" dirty="0"/>
              <a:t>t </a:t>
            </a:r>
            <a:r>
              <a:rPr lang="zh-CN" altLang="en-US" dirty="0"/>
              <a:t>， ∆</a:t>
            </a:r>
            <a:r>
              <a:rPr lang="en-US" altLang="zh-CN" dirty="0"/>
              <a:t>z </a:t>
            </a:r>
            <a:r>
              <a:rPr lang="zh-CN" altLang="en-US" dirty="0"/>
              <a:t>的值相互独立</a:t>
            </a:r>
            <a:endParaRPr lang="en-US" altLang="zh-CN" dirty="0"/>
          </a:p>
          <a:p>
            <a:pPr lvl="1"/>
            <a:r>
              <a:rPr lang="zh-CN" altLang="en-US" dirty="0"/>
              <a:t>独立同分布：增量均服从均值零、方差等于时间长度的正态分布</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理解</a:t>
            </a:r>
            <a:r>
              <a:rPr lang="en-US" altLang="zh-CN" dirty="0"/>
              <a:t>IV</a:t>
            </a:r>
            <a:endParaRPr lang="zh-CN" altLang="en-US" dirty="0"/>
          </a:p>
        </p:txBody>
      </p:sp>
      <p:sp>
        <p:nvSpPr>
          <p:cNvPr id="3" name="内容占位符 2"/>
          <p:cNvSpPr>
            <a:spLocks noGrp="1"/>
          </p:cNvSpPr>
          <p:nvPr>
            <p:ph idx="1"/>
          </p:nvPr>
        </p:nvSpPr>
        <p:spPr/>
        <p:txBody>
          <a:bodyPr/>
          <a:lstStyle/>
          <a:p>
            <a:r>
              <a:rPr lang="zh-CN" altLang="en-US" dirty="0"/>
              <a:t>给定期权的市场价格，我们可利用</a:t>
            </a:r>
            <a:r>
              <a:rPr lang="en-US" altLang="zh-CN" dirty="0" err="1"/>
              <a:t>BSM</a:t>
            </a:r>
            <a:r>
              <a:rPr lang="zh-CN" altLang="en-US" dirty="0"/>
              <a:t>公式倒推期权隐含波动率</a:t>
            </a:r>
            <a:endParaRPr lang="en-US" altLang="zh-CN" dirty="0"/>
          </a:p>
          <a:p>
            <a:pPr lvl="1"/>
            <a:r>
              <a:rPr lang="zh-CN" altLang="en-US" dirty="0"/>
              <a:t>波动率微笑</a:t>
            </a:r>
            <a:endParaRPr lang="en-US" altLang="zh-CN" dirty="0"/>
          </a:p>
          <a:p>
            <a:pPr lvl="1"/>
            <a:r>
              <a:rPr lang="zh-CN" altLang="en-US" dirty="0"/>
              <a:t>波动率期限结构</a:t>
            </a:r>
            <a:endParaRPr lang="en-US" altLang="zh-CN" dirty="0"/>
          </a:p>
          <a:p>
            <a:pPr lvl="1"/>
            <a:r>
              <a:rPr lang="zh-CN" altLang="en-US" dirty="0"/>
              <a:t>波动率曲面</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60</a:t>
            </a:fld>
            <a:endParaRPr lang="zh-CN" altLang="en-US" dirty="0"/>
          </a:p>
        </p:txBody>
      </p:sp>
    </p:spTree>
    <p:extLst>
      <p:ext uri="{BB962C8B-B14F-4D97-AF65-F5344CB8AC3E}">
        <p14:creationId xmlns:p14="http://schemas.microsoft.com/office/powerpoint/2010/main" val="2571025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7" y="1484784"/>
            <a:ext cx="903649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dirty="0"/>
              <a:t>波动率微笑</a:t>
            </a:r>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4294967295"/>
          </p:nvPr>
        </p:nvSpPr>
        <p:spPr>
          <a:xfrm>
            <a:off x="7342188" y="6237288"/>
            <a:ext cx="1801812" cy="331787"/>
          </a:xfrm>
          <a:prstGeom prst="rect">
            <a:avLst/>
          </a:prstGeom>
        </p:spPr>
        <p:txBody>
          <a:bodyPr/>
          <a:lstStyle/>
          <a:p>
            <a:pPr>
              <a:defRPr/>
            </a:pPr>
            <a:r>
              <a:rPr lang="en-US" altLang="zh-CN"/>
              <a:t>- </a:t>
            </a:r>
            <a:fld id="{275D9BD2-0CDD-4BB1-9579-82EA6E7F997F}" type="slidenum">
              <a:rPr lang="en-US" altLang="zh-CN" smtClean="0"/>
              <a:pPr>
                <a:defRPr/>
              </a:pPr>
              <a:t>61</a:t>
            </a:fld>
            <a:r>
              <a:rPr lang="en-US" altLang="zh-CN"/>
              <a:t> -</a:t>
            </a:r>
          </a:p>
        </p:txBody>
      </p:sp>
    </p:spTree>
    <p:extLst>
      <p:ext uri="{BB962C8B-B14F-4D97-AF65-F5344CB8AC3E}">
        <p14:creationId xmlns:p14="http://schemas.microsoft.com/office/powerpoint/2010/main" val="1105980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2075" tIns="46038" rIns="92075" bIns="46038"/>
          <a:lstStyle/>
          <a:p>
            <a:pPr eaLnBrk="1" fontAlgn="auto" hangingPunct="1">
              <a:spcAft>
                <a:spcPts val="0"/>
              </a:spcAft>
              <a:defRPr/>
            </a:pPr>
            <a:r>
              <a:rPr lang="zh-CN" altLang="en-US" dirty="0">
                <a:solidFill>
                  <a:schemeClr val="tx2">
                    <a:satMod val="130000"/>
                  </a:schemeClr>
                </a:solidFill>
              </a:rPr>
              <a:t>波动率期限结构</a:t>
            </a:r>
            <a:endParaRPr lang="en-US" dirty="0">
              <a:solidFill>
                <a:schemeClr val="tx2">
                  <a:satMod val="130000"/>
                </a:schemeClr>
              </a:solidFill>
            </a:endParaRPr>
          </a:p>
        </p:txBody>
      </p:sp>
      <p:sp>
        <p:nvSpPr>
          <p:cNvPr id="24579" name="Rectangle 3"/>
          <p:cNvSpPr>
            <a:spLocks noGrp="1" noChangeArrowheads="1"/>
          </p:cNvSpPr>
          <p:nvPr>
            <p:ph idx="1"/>
          </p:nvPr>
        </p:nvSpPr>
        <p:spPr>
          <a:xfrm>
            <a:off x="468313" y="1340768"/>
            <a:ext cx="8229600" cy="4393282"/>
          </a:xfrm>
        </p:spPr>
        <p:txBody>
          <a:bodyPr lIns="92075" tIns="46038" rIns="92075" bIns="46038"/>
          <a:lstStyle/>
          <a:p>
            <a:pPr eaLnBrk="1" hangingPunct="1"/>
            <a:r>
              <a:rPr lang="zh-CN" altLang="en-US" dirty="0">
                <a:ea typeface="宋体" pitchFamily="2" charset="-122"/>
              </a:rPr>
              <a:t>隐含波动率与期限的关系</a:t>
            </a:r>
            <a:endParaRPr lang="en-US" altLang="zh-CN" dirty="0">
              <a:ea typeface="宋体" pitchFamily="2" charset="-122"/>
            </a:endParaRPr>
          </a:p>
          <a:p>
            <a:pPr eaLnBrk="1" hangingPunct="1"/>
            <a:r>
              <a:rPr lang="zh-CN" altLang="en-US" dirty="0">
                <a:ea typeface="宋体" pitchFamily="2" charset="-122"/>
              </a:rPr>
              <a:t>黄金期货期权波动率期限结构（</a:t>
            </a:r>
            <a:r>
              <a:rPr lang="en-US" altLang="zh-CN" dirty="0">
                <a:ea typeface="宋体" pitchFamily="2" charset="-122"/>
              </a:rPr>
              <a:t>2014.6.3</a:t>
            </a:r>
            <a:r>
              <a:rPr lang="zh-CN" altLang="en-US" dirty="0">
                <a:ea typeface="宋体" pitchFamily="2" charset="-122"/>
              </a:rPr>
              <a:t>）</a:t>
            </a:r>
            <a:endParaRPr lang="en-US" altLang="zh-CN" dirty="0">
              <a:ea typeface="宋体" pitchFamily="2" charset="-122"/>
            </a:endParaRPr>
          </a:p>
        </p:txBody>
      </p:sp>
      <p:sp>
        <p:nvSpPr>
          <p:cNvPr id="24581" name="Slide Number Placeholder 5"/>
          <p:cNvSpPr>
            <a:spLocks noGrp="1"/>
          </p:cNvSpPr>
          <p:nvPr>
            <p:ph type="sldNum" sz="quarter" idx="4294967295"/>
          </p:nvPr>
        </p:nvSpPr>
        <p:spPr>
          <a:xfrm>
            <a:off x="6588224" y="6525344"/>
            <a:ext cx="2133600" cy="2880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6A86CC-B8CA-493B-A54D-766A87288FAD}" type="slidenum">
              <a:rPr lang="en-US" altLang="en-US">
                <a:solidFill>
                  <a:srgbClr val="000000"/>
                </a:solidFill>
              </a:rPr>
              <a:pPr eaLnBrk="1" hangingPunct="1"/>
              <a:t>62</a:t>
            </a:fld>
            <a:endParaRPr lang="en-US" altLang="en-US" dirty="0">
              <a:solidFill>
                <a:srgbClr val="000000"/>
              </a:solidFill>
            </a:endParaRPr>
          </a:p>
        </p:txBody>
      </p:sp>
      <p:graphicFrame>
        <p:nvGraphicFramePr>
          <p:cNvPr id="6" name="图表 5"/>
          <p:cNvGraphicFramePr>
            <a:graphicFrameLocks/>
          </p:cNvGraphicFramePr>
          <p:nvPr>
            <p:extLst>
              <p:ext uri="{D42A27DB-BD31-4B8C-83A1-F6EECF244321}">
                <p14:modId xmlns:p14="http://schemas.microsoft.com/office/powerpoint/2010/main" val="3961695029"/>
              </p:ext>
            </p:extLst>
          </p:nvPr>
        </p:nvGraphicFramePr>
        <p:xfrm>
          <a:off x="35496" y="2564904"/>
          <a:ext cx="9001000"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878070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4"/>
          <p:cNvSpPr>
            <a:spLocks noGrp="1" noChangeArrowheads="1"/>
          </p:cNvSpPr>
          <p:nvPr>
            <p:ph type="title"/>
          </p:nvPr>
        </p:nvSpPr>
        <p:spPr/>
        <p:txBody>
          <a:bodyPr/>
          <a:lstStyle/>
          <a:p>
            <a:pPr eaLnBrk="1" hangingPunct="1"/>
            <a:r>
              <a:rPr lang="zh-TW" altLang="en-US" dirty="0">
                <a:ea typeface="新細明體" charset="-120"/>
              </a:rPr>
              <a:t>  </a:t>
            </a:r>
            <a:r>
              <a:rPr lang="zh-CN" altLang="en-US" dirty="0"/>
              <a:t>隐含</a:t>
            </a:r>
            <a:r>
              <a:rPr lang="zh-TW" altLang="en-US" dirty="0"/>
              <a:t>波动率曲面</a:t>
            </a:r>
          </a:p>
        </p:txBody>
      </p:sp>
      <p:sp>
        <p:nvSpPr>
          <p:cNvPr id="7" name="内容占位符 6"/>
          <p:cNvSpPr>
            <a:spLocks noGrp="1"/>
          </p:cNvSpPr>
          <p:nvPr>
            <p:ph idx="1"/>
          </p:nvPr>
        </p:nvSpPr>
        <p:spPr/>
        <p:txBody>
          <a:bodyPr/>
          <a:lstStyle/>
          <a:p>
            <a:endParaRPr lang="zh-CN" altLang="en-US"/>
          </a:p>
        </p:txBody>
      </p:sp>
      <p:sp>
        <p:nvSpPr>
          <p:cNvPr id="6" name="灯片编号占位符 5"/>
          <p:cNvSpPr>
            <a:spLocks noGrp="1"/>
          </p:cNvSpPr>
          <p:nvPr>
            <p:ph type="sldNum" sz="quarter" idx="4294967295"/>
          </p:nvPr>
        </p:nvSpPr>
        <p:spPr>
          <a:xfrm>
            <a:off x="7342188" y="6237288"/>
            <a:ext cx="1801812" cy="331787"/>
          </a:xfrm>
          <a:prstGeom prst="rect">
            <a:avLst/>
          </a:prstGeom>
        </p:spPr>
        <p:txBody>
          <a:bodyPr/>
          <a:lstStyle/>
          <a:p>
            <a:pPr>
              <a:defRPr/>
            </a:pPr>
            <a:r>
              <a:rPr lang="en-US" altLang="zh-CN"/>
              <a:t>- </a:t>
            </a:r>
            <a:fld id="{275D9BD2-0CDD-4BB1-9579-82EA6E7F997F}" type="slidenum">
              <a:rPr lang="en-US" altLang="zh-CN" smtClean="0"/>
              <a:pPr>
                <a:defRPr/>
              </a:pPr>
              <a:t>63</a:t>
            </a:fld>
            <a:r>
              <a:rPr lang="en-US" altLang="zh-CN"/>
              <a:t> -</a:t>
            </a:r>
          </a:p>
        </p:txBody>
      </p:sp>
      <p:grpSp>
        <p:nvGrpSpPr>
          <p:cNvPr id="2" name="组合 1"/>
          <p:cNvGrpSpPr/>
          <p:nvPr/>
        </p:nvGrpSpPr>
        <p:grpSpPr>
          <a:xfrm>
            <a:off x="353291" y="1412776"/>
            <a:ext cx="8395173" cy="4700265"/>
            <a:chOff x="353291" y="1412776"/>
            <a:chExt cx="8395173" cy="4700265"/>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91" y="1412776"/>
              <a:ext cx="8393733"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8607993">
              <a:off x="1475739" y="4720745"/>
              <a:ext cx="432048" cy="954107"/>
            </a:xfrm>
            <a:prstGeom prst="rect">
              <a:avLst/>
            </a:prstGeom>
            <a:noFill/>
          </p:spPr>
          <p:txBody>
            <a:bodyPr wrap="square" rtlCol="0">
              <a:spAutoFit/>
            </a:bodyPr>
            <a:lstStyle/>
            <a:p>
              <a:pPr fontAlgn="base">
                <a:spcBef>
                  <a:spcPct val="0"/>
                </a:spcBef>
                <a:spcAft>
                  <a:spcPct val="0"/>
                </a:spcAft>
              </a:pPr>
              <a:r>
                <a:rPr lang="zh-CN" altLang="en-US" sz="1400" dirty="0">
                  <a:solidFill>
                    <a:srgbClr val="000000"/>
                  </a:solidFill>
                  <a:latin typeface="Adobe Jenson Pro" pitchFamily="18" charset="0"/>
                </a:rPr>
                <a:t>剩余期限</a:t>
              </a:r>
            </a:p>
          </p:txBody>
        </p:sp>
        <p:sp>
          <p:nvSpPr>
            <p:cNvPr id="4" name="TextBox 3"/>
            <p:cNvSpPr txBox="1"/>
            <p:nvPr/>
          </p:nvSpPr>
          <p:spPr>
            <a:xfrm>
              <a:off x="7308304" y="5805264"/>
              <a:ext cx="1440160" cy="307777"/>
            </a:xfrm>
            <a:prstGeom prst="rect">
              <a:avLst/>
            </a:prstGeom>
            <a:noFill/>
          </p:spPr>
          <p:txBody>
            <a:bodyPr wrap="square" rtlCol="0">
              <a:spAutoFit/>
            </a:bodyPr>
            <a:lstStyle/>
            <a:p>
              <a:pPr fontAlgn="base">
                <a:spcBef>
                  <a:spcPct val="0"/>
                </a:spcBef>
                <a:spcAft>
                  <a:spcPct val="0"/>
                </a:spcAft>
              </a:pPr>
              <a:r>
                <a:rPr lang="zh-CN" altLang="en-US" sz="1400" dirty="0">
                  <a:solidFill>
                    <a:srgbClr val="000000"/>
                  </a:solidFill>
                  <a:latin typeface="Adobe Jenson Pro" pitchFamily="18" charset="0"/>
                </a:rPr>
                <a:t>在值程度</a:t>
              </a:r>
            </a:p>
          </p:txBody>
        </p:sp>
      </p:grpSp>
    </p:spTree>
    <p:extLst>
      <p:ext uri="{BB962C8B-B14F-4D97-AF65-F5344CB8AC3E}">
        <p14:creationId xmlns:p14="http://schemas.microsoft.com/office/powerpoint/2010/main" val="629486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800" dirty="0"/>
              <a:t>欧式平价</a:t>
            </a:r>
            <a:r>
              <a:rPr lang="zh-CN" altLang="en-US" sz="3800"/>
              <a:t>看涨期权的定价公式</a:t>
            </a:r>
            <a:endParaRPr lang="zh-CN" altLang="en-US" sz="3800" dirty="0"/>
          </a:p>
        </p:txBody>
      </p:sp>
      <p:sp>
        <p:nvSpPr>
          <p:cNvPr id="3" name="内容占位符 2"/>
          <p:cNvSpPr>
            <a:spLocks noGrp="1"/>
          </p:cNvSpPr>
          <p:nvPr>
            <p:ph idx="1"/>
          </p:nvPr>
        </p:nvSpPr>
        <p:spPr/>
        <p:txBody>
          <a:bodyPr/>
          <a:lstStyle/>
          <a:p>
            <a:endParaRPr lang="en-US" altLang="zh-CN" dirty="0"/>
          </a:p>
          <a:p>
            <a:r>
              <a:rPr lang="zh-CN" altLang="en-US" dirty="0"/>
              <a:t>欧式平价看涨期权</a:t>
            </a:r>
          </a:p>
          <a:p>
            <a:endParaRPr lang="zh-CN" altLang="en-US" dirty="0"/>
          </a:p>
          <a:p>
            <a:pPr>
              <a:buNone/>
            </a:pPr>
            <a:r>
              <a:rPr lang="zh-CN" altLang="en-US" dirty="0"/>
              <a:t>		</a:t>
            </a:r>
          </a:p>
          <a:p>
            <a:pPr>
              <a:buNone/>
            </a:pPr>
            <a:r>
              <a:rPr lang="en-US" altLang="zh-CN" dirty="0"/>
              <a:t>	</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64</a:t>
            </a:fld>
            <a:endParaRPr lang="en-US" altLang="zh-CN">
              <a:solidFill>
                <a:srgbClr val="000000"/>
              </a:solidFill>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083611750"/>
              </p:ext>
            </p:extLst>
          </p:nvPr>
        </p:nvGraphicFramePr>
        <p:xfrm>
          <a:off x="251520" y="2708920"/>
          <a:ext cx="8477250" cy="3025775"/>
        </p:xfrm>
        <a:graphic>
          <a:graphicData uri="http://schemas.openxmlformats.org/presentationml/2006/ole">
            <mc:AlternateContent xmlns:mc="http://schemas.openxmlformats.org/markup-compatibility/2006">
              <mc:Choice xmlns:v="urn:schemas-microsoft-com:vml" Requires="v">
                <p:oleObj spid="_x0000_s125959" name="Equation" r:id="rId4" imgW="4584600" imgH="1676160" progId="Equation.DSMT4">
                  <p:embed/>
                </p:oleObj>
              </mc:Choice>
              <mc:Fallback>
                <p:oleObj name="Equation" r:id="rId4" imgW="4584600" imgH="1676160" progId="Equation.DSMT4">
                  <p:embed/>
                  <p:pic>
                    <p:nvPicPr>
                      <p:cNvPr id="0" name=""/>
                      <p:cNvPicPr>
                        <a:picLocks noChangeAspect="1" noChangeArrowheads="1"/>
                      </p:cNvPicPr>
                      <p:nvPr/>
                    </p:nvPicPr>
                    <p:blipFill>
                      <a:blip r:embed="rId5"/>
                      <a:srcRect/>
                      <a:stretch>
                        <a:fillRect/>
                      </a:stretch>
                    </p:blipFill>
                    <p:spPr bwMode="auto">
                      <a:xfrm>
                        <a:off x="251520" y="2708920"/>
                        <a:ext cx="8477250" cy="302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2927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t>平价期权 </a:t>
            </a:r>
            <a:r>
              <a:rPr lang="en-US" altLang="zh-CN" sz="3600" dirty="0"/>
              <a:t>c/S</a:t>
            </a:r>
            <a:r>
              <a:rPr lang="zh-CN" altLang="en-US" sz="3600" dirty="0"/>
              <a:t>与波动率与期限的关系</a:t>
            </a:r>
          </a:p>
        </p:txBody>
      </p:sp>
      <p:sp>
        <p:nvSpPr>
          <p:cNvPr id="3" name="内容占位符 2"/>
          <p:cNvSpPr>
            <a:spLocks noGrp="1"/>
          </p:cNvSpPr>
          <p:nvPr>
            <p:ph idx="1"/>
          </p:nvPr>
        </p:nvSpPr>
        <p:spPr/>
        <p:txBody>
          <a:bodyPr/>
          <a:lstStyle/>
          <a:p>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65</a:t>
            </a:fld>
            <a:endParaRPr lang="en-US" altLang="zh-CN">
              <a:solidFill>
                <a:srgbClr val="000000"/>
              </a:solidFill>
            </a:endParaRPr>
          </a:p>
        </p:txBody>
      </p:sp>
      <p:pic>
        <p:nvPicPr>
          <p:cNvPr id="168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080" y="1340768"/>
            <a:ext cx="8496944" cy="514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10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无收益资产欧式看跌期权定价公式</a:t>
            </a:r>
          </a:p>
        </p:txBody>
      </p:sp>
      <p:sp>
        <p:nvSpPr>
          <p:cNvPr id="3" name="内容占位符 2"/>
          <p:cNvSpPr>
            <a:spLocks noGrp="1"/>
          </p:cNvSpPr>
          <p:nvPr>
            <p:ph idx="1"/>
          </p:nvPr>
        </p:nvSpPr>
        <p:spPr/>
        <p:txBody>
          <a:bodyPr/>
          <a:lstStyle/>
          <a:p>
            <a:endParaRPr lang="en-US" altLang="zh-CN" dirty="0"/>
          </a:p>
          <a:p>
            <a:pPr marL="0" indent="0">
              <a:buNone/>
            </a:pPr>
            <a:endParaRPr lang="en-US" altLang="zh-CN" dirty="0"/>
          </a:p>
          <a:p>
            <a:r>
              <a:rPr lang="zh-CN" altLang="en-US" dirty="0"/>
              <a:t>根据 </a:t>
            </a:r>
            <a:r>
              <a:rPr lang="en-US" altLang="zh-CN" dirty="0"/>
              <a:t>PCP </a:t>
            </a:r>
            <a:r>
              <a:rPr lang="zh-CN" altLang="en-US" dirty="0"/>
              <a:t>可得</a:t>
            </a:r>
            <a:endParaRPr lang="en-US" altLang="zh-CN" dirty="0"/>
          </a:p>
          <a:p>
            <a:endParaRPr lang="en-US" altLang="zh-CN" dirty="0"/>
          </a:p>
          <a:p>
            <a:endParaRPr lang="en-US" altLang="zh-CN" dirty="0"/>
          </a:p>
          <a:p>
            <a:endParaRPr lang="en-US" altLang="zh-CN" dirty="0"/>
          </a:p>
          <a:p>
            <a:r>
              <a:rPr lang="zh-CN" altLang="en-US" dirty="0"/>
              <a:t>对于平价期权，</a:t>
            </a:r>
            <a:r>
              <a:rPr lang="en-US" altLang="zh-CN" dirty="0"/>
              <a:t>c=p</a:t>
            </a:r>
            <a:endParaRPr lang="zh-CN" altLang="en-US" dirty="0"/>
          </a:p>
          <a:p>
            <a:pPr>
              <a:buNone/>
            </a:pP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66</a:t>
            </a:fld>
            <a:endParaRPr lang="en-US" altLang="zh-CN">
              <a:solidFill>
                <a:srgbClr val="00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4131904758"/>
              </p:ext>
            </p:extLst>
          </p:nvPr>
        </p:nvGraphicFramePr>
        <p:xfrm>
          <a:off x="2116138" y="3786188"/>
          <a:ext cx="4227512" cy="565150"/>
        </p:xfrm>
        <a:graphic>
          <a:graphicData uri="http://schemas.openxmlformats.org/presentationml/2006/ole">
            <mc:AlternateContent xmlns:mc="http://schemas.openxmlformats.org/markup-compatibility/2006">
              <mc:Choice xmlns:v="urn:schemas-microsoft-com:vml" Requires="v">
                <p:oleObj spid="_x0000_s118823" name="Equation" r:id="rId3" imgW="1993680" imgH="266400" progId="Equation.DSMT4">
                  <p:embed/>
                </p:oleObj>
              </mc:Choice>
              <mc:Fallback>
                <p:oleObj name="Equation" r:id="rId3" imgW="1993680" imgH="266400" progId="Equation.DSMT4">
                  <p:embed/>
                  <p:pic>
                    <p:nvPicPr>
                      <p:cNvPr id="0" name=""/>
                      <p:cNvPicPr>
                        <a:picLocks noChangeAspect="1" noChangeArrowheads="1"/>
                      </p:cNvPicPr>
                      <p:nvPr/>
                    </p:nvPicPr>
                    <p:blipFill>
                      <a:blip r:embed="rId4"/>
                      <a:srcRect/>
                      <a:stretch>
                        <a:fillRect/>
                      </a:stretch>
                    </p:blipFill>
                    <p:spPr bwMode="auto">
                      <a:xfrm>
                        <a:off x="2116138" y="3786188"/>
                        <a:ext cx="4227512"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10311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无收益资产美式看涨期权定价公式</a:t>
            </a:r>
          </a:p>
        </p:txBody>
      </p:sp>
      <p:sp>
        <p:nvSpPr>
          <p:cNvPr id="3" name="内容占位符 2"/>
          <p:cNvSpPr>
            <a:spLocks noGrp="1"/>
          </p:cNvSpPr>
          <p:nvPr>
            <p:ph idx="1"/>
          </p:nvPr>
        </p:nvSpPr>
        <p:spPr/>
        <p:txBody>
          <a:bodyPr/>
          <a:lstStyle/>
          <a:p>
            <a:endParaRPr lang="en-US" altLang="zh-CN" dirty="0"/>
          </a:p>
          <a:p>
            <a:pPr marL="0" indent="0">
              <a:buNone/>
            </a:pPr>
            <a:endParaRPr lang="en-US" altLang="zh-CN" dirty="0"/>
          </a:p>
          <a:p>
            <a:r>
              <a:rPr lang="zh-CN" altLang="en-US" dirty="0"/>
              <a:t>在标的资产无收益情况下， </a:t>
            </a:r>
            <a:r>
              <a:rPr lang="en-US" altLang="zh-CN" dirty="0"/>
              <a:t>C = c </a:t>
            </a:r>
            <a:r>
              <a:rPr lang="zh-CN" altLang="en-US" dirty="0"/>
              <a:t>，因此无收益资产美式看涨期权的定价公式同样是：</a:t>
            </a:r>
          </a:p>
          <a:p>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67</a:t>
            </a:fld>
            <a:endParaRPr lang="en-US" altLang="zh-CN">
              <a:solidFill>
                <a:srgbClr val="00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614057573"/>
              </p:ext>
            </p:extLst>
          </p:nvPr>
        </p:nvGraphicFramePr>
        <p:xfrm>
          <a:off x="2473325" y="4214813"/>
          <a:ext cx="3873500" cy="565150"/>
        </p:xfrm>
        <a:graphic>
          <a:graphicData uri="http://schemas.openxmlformats.org/presentationml/2006/ole">
            <mc:AlternateContent xmlns:mc="http://schemas.openxmlformats.org/markup-compatibility/2006">
              <mc:Choice xmlns:v="urn:schemas-microsoft-com:vml" Requires="v">
                <p:oleObj spid="_x0000_s119846" name="Equation" r:id="rId3" imgW="1828800" imgH="266400" progId="Equation.DSMT4">
                  <p:embed/>
                </p:oleObj>
              </mc:Choice>
              <mc:Fallback>
                <p:oleObj name="Equation" r:id="rId3" imgW="1828800" imgH="266400" progId="Equation.DSMT4">
                  <p:embed/>
                  <p:pic>
                    <p:nvPicPr>
                      <p:cNvPr id="0" name=""/>
                      <p:cNvPicPr>
                        <a:picLocks noChangeAspect="1" noChangeArrowheads="1"/>
                      </p:cNvPicPr>
                      <p:nvPr/>
                    </p:nvPicPr>
                    <p:blipFill>
                      <a:blip r:embed="rId4"/>
                      <a:srcRect/>
                      <a:stretch>
                        <a:fillRect/>
                      </a:stretch>
                    </p:blipFill>
                    <p:spPr bwMode="auto">
                      <a:xfrm>
                        <a:off x="2473325" y="4214813"/>
                        <a:ext cx="38735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1432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有收益资产的欧式期权定价公式</a:t>
            </a:r>
          </a:p>
        </p:txBody>
      </p:sp>
      <p:sp>
        <p:nvSpPr>
          <p:cNvPr id="3" name="内容占位符 2"/>
          <p:cNvSpPr>
            <a:spLocks noGrp="1"/>
          </p:cNvSpPr>
          <p:nvPr>
            <p:ph idx="1"/>
          </p:nvPr>
        </p:nvSpPr>
        <p:spPr/>
        <p:txBody>
          <a:bodyPr>
            <a:normAutofit lnSpcReduction="10000"/>
          </a:bodyPr>
          <a:lstStyle/>
          <a:p>
            <a:r>
              <a:rPr lang="zh-CN" altLang="en-US" dirty="0"/>
              <a:t>在收益已知的情况下，我们可以把标的证券的价格分解成两部分：期权有效期内已知收益的现值部分和一个有风险部分。在期权到期之前，收益现值部分将由于标的资产支付收益而消失。</a:t>
            </a:r>
          </a:p>
          <a:p>
            <a:r>
              <a:rPr lang="zh-CN" altLang="en-US" dirty="0"/>
              <a:t>因此，只要从标的证券当前的价格 </a:t>
            </a:r>
            <a:r>
              <a:rPr lang="en-US" altLang="zh-CN" dirty="0"/>
              <a:t>S </a:t>
            </a:r>
            <a:r>
              <a:rPr lang="zh-CN" altLang="en-US" dirty="0"/>
              <a:t>中消去收益现值部分，将剩下有风险部分的证券价格作为真正影响期权价值的标的资产价格，用 </a:t>
            </a:r>
            <a:r>
              <a:rPr lang="en-US" altLang="zh-CN" dirty="0"/>
              <a:t>σ </a:t>
            </a:r>
            <a:r>
              <a:rPr lang="zh-CN" altLang="en-US" dirty="0"/>
              <a:t>表示证券价格中风险部分的波动率，就可直接套用公式分别计算出有收益资产的欧式看涨期权和看跌期权的价值。</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68</a:t>
            </a:fld>
            <a:endParaRPr lang="en-US" altLang="zh-CN">
              <a:solidFill>
                <a:srgbClr val="000000"/>
              </a:solidFill>
            </a:endParaRPr>
          </a:p>
        </p:txBody>
      </p:sp>
    </p:spTree>
    <p:extLst>
      <p:ext uri="{BB962C8B-B14F-4D97-AF65-F5344CB8AC3E}">
        <p14:creationId xmlns:p14="http://schemas.microsoft.com/office/powerpoint/2010/main" val="399359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a:p>
              <a:p>
                <a:endParaRPr lang="en-US" altLang="zh-CN" dirty="0"/>
              </a:p>
              <a:p>
                <a:r>
                  <a:rPr lang="zh-CN" altLang="en-US" dirty="0"/>
                  <a:t>当标的证券已知收益的现值为 </a:t>
                </a:r>
                <a:r>
                  <a:rPr lang="en-US" altLang="zh-CN" dirty="0"/>
                  <a:t>I </a:t>
                </a:r>
                <a:r>
                  <a:rPr lang="zh-CN" altLang="en-US" dirty="0"/>
                  <a:t>时，用 </a:t>
                </a:r>
                <a:r>
                  <a:rPr lang="en-US" altLang="zh-CN" dirty="0"/>
                  <a:t>(S</a:t>
                </a:r>
                <a:r>
                  <a:rPr lang="en-US" altLang="zh-CN" baseline="-25000" dirty="0"/>
                  <a:t>t</a:t>
                </a:r>
                <a:r>
                  <a:rPr lang="en-US" altLang="zh-CN" dirty="0"/>
                  <a:t> − I) </a:t>
                </a:r>
                <a:r>
                  <a:rPr lang="zh-CN" altLang="en-US" dirty="0"/>
                  <a:t>代替 </a:t>
                </a:r>
                <a:r>
                  <a:rPr lang="en-US" altLang="zh-CN" dirty="0"/>
                  <a:t>S</a:t>
                </a:r>
                <a:r>
                  <a:rPr lang="en-US" altLang="zh-CN" baseline="-25000" dirty="0"/>
                  <a:t>t</a:t>
                </a:r>
              </a:p>
              <a:p>
                <a:endParaRPr lang="en-US" altLang="zh-CN" dirty="0"/>
              </a:p>
              <a:p>
                <a:endParaRPr lang="en-US" altLang="zh-CN" dirty="0"/>
              </a:p>
              <a:p>
                <a:r>
                  <a:rPr lang="zh-CN" altLang="en-US" dirty="0"/>
                  <a:t>当标的证券的收益为按连续复利计算的固定收益率 </a:t>
                </a:r>
                <a:r>
                  <a:rPr lang="en-US" altLang="zh-CN" dirty="0"/>
                  <a:t>q</a:t>
                </a:r>
                <a:r>
                  <a:rPr lang="zh-CN" altLang="en-US" dirty="0"/>
                  <a:t>（单位为年）时，用</a:t>
                </a:r>
                <a14:m>
                  <m:oMath xmlns:m="http://schemas.openxmlformats.org/officeDocument/2006/math">
                    <m:sSub>
                      <m:sSubPr>
                        <m:ctrlPr>
                          <a:rPr lang="en-US" altLang="zh-CN" b="0" i="1" smtClean="0">
                            <a:latin typeface="Cambria Math"/>
                          </a:rPr>
                        </m:ctrlPr>
                      </m:sSubPr>
                      <m:e>
                        <m:r>
                          <a:rPr lang="en-US" altLang="zh-CN" b="0" i="1" smtClean="0">
                            <a:latin typeface="Cambria Math"/>
                          </a:rPr>
                          <m:t>𝑆</m:t>
                        </m:r>
                      </m:e>
                      <m:sub>
                        <m:r>
                          <a:rPr lang="en-US" altLang="zh-CN" b="0" i="1" smtClean="0">
                            <a:latin typeface="Cambria Math"/>
                          </a:rPr>
                          <m:t>𝑡</m:t>
                        </m:r>
                      </m:sub>
                    </m:sSub>
                    <m:sSup>
                      <m:sSupPr>
                        <m:ctrlPr>
                          <a:rPr lang="en-US" altLang="zh-CN" b="0" i="1" smtClean="0">
                            <a:latin typeface="Cambria Math"/>
                          </a:rPr>
                        </m:ctrlPr>
                      </m:sSupPr>
                      <m:e>
                        <m:r>
                          <a:rPr lang="en-US" altLang="zh-CN" b="0" i="1" smtClean="0">
                            <a:latin typeface="Cambria Math"/>
                          </a:rPr>
                          <m:t>𝑒</m:t>
                        </m:r>
                      </m:e>
                      <m:sup>
                        <m:r>
                          <a:rPr lang="en-US" altLang="zh-CN" b="0" i="1" smtClean="0">
                            <a:latin typeface="Cambria Math"/>
                          </a:rPr>
                          <m:t>−</m:t>
                        </m:r>
                        <m:r>
                          <a:rPr lang="en-US" altLang="zh-CN" b="0" i="1" smtClean="0">
                            <a:latin typeface="Cambria Math"/>
                          </a:rPr>
                          <m:t>𝑞</m:t>
                        </m:r>
                        <m:d>
                          <m:dPr>
                            <m:ctrlPr>
                              <a:rPr lang="en-US" altLang="zh-CN" b="0" i="1" smtClean="0">
                                <a:latin typeface="Cambria Math"/>
                              </a:rPr>
                            </m:ctrlPr>
                          </m:dPr>
                          <m:e>
                            <m:r>
                              <a:rPr lang="en-US" altLang="zh-CN" b="0" i="1" smtClean="0">
                                <a:latin typeface="Cambria Math"/>
                              </a:rPr>
                              <m:t>𝑇</m:t>
                            </m:r>
                            <m:r>
                              <a:rPr lang="en-US" altLang="zh-CN" b="0" i="1" smtClean="0">
                                <a:latin typeface="Cambria Math"/>
                              </a:rPr>
                              <m:t>−</m:t>
                            </m:r>
                            <m:r>
                              <a:rPr lang="en-US" altLang="zh-CN" b="0" i="1" smtClean="0">
                                <a:latin typeface="Cambria Math"/>
                              </a:rPr>
                              <m:t>𝑡</m:t>
                            </m:r>
                          </m:e>
                        </m:d>
                      </m:sup>
                    </m:sSup>
                  </m:oMath>
                </a14:m>
                <a:r>
                  <a:rPr lang="zh-CN" altLang="en-US" dirty="0"/>
                  <a:t> 代替 </a:t>
                </a:r>
                <a:r>
                  <a:rPr lang="en-US" altLang="zh-CN" dirty="0"/>
                  <a:t>S</a:t>
                </a:r>
                <a:r>
                  <a:rPr lang="en-US" altLang="zh-CN" baseline="-25000" dirty="0"/>
                  <a:t>t</a:t>
                </a:r>
                <a:endParaRPr lang="zh-CN" altLang="en-US" baseline="-25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r="-1037"/>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69</a:t>
            </a:fld>
            <a:endParaRPr lang="en-US" altLang="zh-CN">
              <a:solidFill>
                <a:srgbClr val="000000"/>
              </a:solidFill>
            </a:endParaRPr>
          </a:p>
        </p:txBody>
      </p:sp>
    </p:spTree>
    <p:extLst>
      <p:ext uri="{BB962C8B-B14F-4D97-AF65-F5344CB8AC3E}">
        <p14:creationId xmlns:p14="http://schemas.microsoft.com/office/powerpoint/2010/main" val="2266546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标准布朗运动的的性质</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标准布朗运动的简易表达式： </a:t>
                </a:r>
                <a:r>
                  <a:rPr lang="en-US" altLang="zh-CN" dirty="0" err="1"/>
                  <a:t>dz</a:t>
                </a:r>
                <a:r>
                  <a:rPr lang="en-US" altLang="zh-CN" baseline="-25000" dirty="0" err="1"/>
                  <a:t>t</a:t>
                </a:r>
                <a:r>
                  <a:rPr lang="en-US" altLang="zh-CN" dirty="0"/>
                  <a:t> = </a:t>
                </a:r>
                <a:r>
                  <a:rPr lang="en-US" altLang="zh-CN" dirty="0" err="1"/>
                  <a:t>ε</a:t>
                </a:r>
                <a:r>
                  <a:rPr lang="en-US" altLang="zh-CN" baseline="-25000" dirty="0" err="1"/>
                  <a:t>t</a:t>
                </a:r>
                <a:r>
                  <a:rPr lang="en-US" altLang="zh-CN" dirty="0"/>
                  <a:t> </a:t>
                </a:r>
                <a14:m>
                  <m:oMath xmlns:m="http://schemas.openxmlformats.org/officeDocument/2006/math">
                    <m:rad>
                      <m:radPr>
                        <m:degHide m:val="on"/>
                        <m:ctrlPr>
                          <a:rPr lang="en-US" altLang="zh-CN" i="1" dirty="0">
                            <a:latin typeface="Cambria Math"/>
                          </a:rPr>
                        </m:ctrlPr>
                      </m:radPr>
                      <m:deg/>
                      <m:e>
                        <m:r>
                          <a:rPr lang="en-US" altLang="zh-CN" b="0" i="1" dirty="0" smtClean="0">
                            <a:latin typeface="Cambria Math"/>
                          </a:rPr>
                          <m:t>𝑑</m:t>
                        </m:r>
                        <m:r>
                          <a:rPr lang="en-US" altLang="zh-CN" i="1" dirty="0">
                            <a:latin typeface="Cambria Math"/>
                          </a:rPr>
                          <m:t>𝑡</m:t>
                        </m:r>
                      </m:e>
                    </m:rad>
                  </m:oMath>
                </a14:m>
                <a:r>
                  <a:rPr lang="zh-CN" altLang="en-US" dirty="0"/>
                  <a:t>，</a:t>
                </a:r>
                <a:r>
                  <a:rPr lang="en-US" altLang="zh-CN" dirty="0"/>
                  <a:t> </a:t>
                </a:r>
                <a:r>
                  <a:rPr lang="en-US" altLang="zh-CN" dirty="0" err="1"/>
                  <a:t>ε</a:t>
                </a:r>
                <a:r>
                  <a:rPr lang="en-US" altLang="zh-CN" baseline="-25000" dirty="0" err="1"/>
                  <a:t>t</a:t>
                </a:r>
                <a:r>
                  <a:rPr lang="zh-CN" altLang="en-US" dirty="0"/>
                  <a:t>服从标准正态分布</a:t>
                </a:r>
                <a:endParaRPr lang="en-US" altLang="zh-CN" dirty="0"/>
              </a:p>
              <a:p>
                <a:r>
                  <a:rPr lang="en-US" altLang="zh-CN" dirty="0"/>
                  <a:t> </a:t>
                </a:r>
              </a:p>
              <a:p>
                <a:pPr>
                  <a:buNone/>
                </a:pPr>
                <a:endParaRPr lang="en-US" altLang="zh-CN" dirty="0"/>
              </a:p>
              <a:p>
                <a:r>
                  <a:rPr lang="en-US" altLang="zh-CN" sz="2400" dirty="0"/>
                  <a:t>                 </a:t>
                </a:r>
                <a:r>
                  <a:rPr lang="zh-CN" altLang="en-US" dirty="0"/>
                  <a:t>也服从正态分布</a:t>
                </a:r>
              </a:p>
              <a:p>
                <a:pPr lvl="1"/>
                <a:r>
                  <a:rPr lang="zh-CN" altLang="en-US" dirty="0"/>
                  <a:t>均值等于 </a:t>
                </a:r>
                <a:r>
                  <a:rPr lang="en-US" altLang="zh-CN" dirty="0"/>
                  <a:t>0</a:t>
                </a:r>
              </a:p>
              <a:p>
                <a:pPr lvl="1"/>
                <a:r>
                  <a:rPr lang="zh-CN" altLang="en-US" dirty="0"/>
                  <a:t>方差等于 </a:t>
                </a:r>
                <a:r>
                  <a:rPr lang="en-US" altLang="zh-CN" dirty="0"/>
                  <a:t>T − t</a:t>
                </a:r>
              </a:p>
              <a:p>
                <a:pPr lvl="1"/>
                <a:r>
                  <a:rPr lang="zh-CN" altLang="en-US" dirty="0"/>
                  <a:t>标准差等于  </a:t>
                </a:r>
              </a:p>
              <a:p>
                <a:pPr lvl="1"/>
                <a:r>
                  <a:rPr lang="zh-CN" altLang="en-US" dirty="0"/>
                  <a:t>方差可加性</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941"/>
                </a:stretch>
              </a:blipFill>
            </p:spPr>
            <p:txBody>
              <a:bodyPr/>
              <a:lstStyle/>
              <a:p>
                <a:r>
                  <a:rPr lang="zh-CN" altLang="en-US">
                    <a:noFill/>
                  </a:rPr>
                  <a:t> </a:t>
                </a:r>
              </a:p>
            </p:txBody>
          </p:sp>
        </mc:Fallback>
      </mc:AlternateContent>
      <p:grpSp>
        <p:nvGrpSpPr>
          <p:cNvPr id="4" name="组合 3"/>
          <p:cNvGrpSpPr/>
          <p:nvPr/>
        </p:nvGrpSpPr>
        <p:grpSpPr>
          <a:xfrm>
            <a:off x="899592" y="2348880"/>
            <a:ext cx="2824262" cy="3139529"/>
            <a:chOff x="827584" y="1772816"/>
            <a:chExt cx="2824262" cy="3139529"/>
          </a:xfrm>
        </p:grpSpPr>
        <p:graphicFrame>
          <p:nvGraphicFramePr>
            <p:cNvPr id="9" name="对象 8"/>
            <p:cNvGraphicFramePr>
              <a:graphicFrameLocks noChangeAspect="1"/>
            </p:cNvGraphicFramePr>
            <p:nvPr>
              <p:extLst>
                <p:ext uri="{D42A27DB-BD31-4B8C-83A1-F6EECF244321}">
                  <p14:modId xmlns:p14="http://schemas.microsoft.com/office/powerpoint/2010/main" val="2382931821"/>
                </p:ext>
              </p:extLst>
            </p:nvPr>
          </p:nvGraphicFramePr>
          <p:xfrm>
            <a:off x="827584" y="1772816"/>
            <a:ext cx="2278062" cy="790575"/>
          </p:xfrm>
          <a:graphic>
            <a:graphicData uri="http://schemas.openxmlformats.org/presentationml/2006/ole">
              <mc:AlternateContent xmlns:mc="http://schemas.openxmlformats.org/markup-compatibility/2006">
                <mc:Choice xmlns:v="urn:schemas-microsoft-com:vml" Requires="v">
                  <p:oleObj spid="_x0000_s2194" name="Equation" r:id="rId4" imgW="1244520" imgH="431640" progId="Equation.DSMT4">
                    <p:embed/>
                  </p:oleObj>
                </mc:Choice>
                <mc:Fallback>
                  <p:oleObj name="Equation" r:id="rId4" imgW="1244520" imgH="431640" progId="Equation.DSMT4">
                    <p:embed/>
                    <p:pic>
                      <p:nvPicPr>
                        <p:cNvPr id="0" name="Picture 20"/>
                        <p:cNvPicPr>
                          <a:picLocks noChangeAspect="1" noChangeArrowheads="1"/>
                        </p:cNvPicPr>
                        <p:nvPr/>
                      </p:nvPicPr>
                      <p:blipFill>
                        <a:blip r:embed="rId5"/>
                        <a:srcRect/>
                        <a:stretch>
                          <a:fillRect/>
                        </a:stretch>
                      </p:blipFill>
                      <p:spPr bwMode="auto">
                        <a:xfrm>
                          <a:off x="827584" y="1772816"/>
                          <a:ext cx="2278062"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775844033"/>
                </p:ext>
              </p:extLst>
            </p:nvPr>
          </p:nvGraphicFramePr>
          <p:xfrm>
            <a:off x="971600" y="2996952"/>
            <a:ext cx="958850" cy="431800"/>
          </p:xfrm>
          <a:graphic>
            <a:graphicData uri="http://schemas.openxmlformats.org/presentationml/2006/ole">
              <mc:AlternateContent xmlns:mc="http://schemas.openxmlformats.org/markup-compatibility/2006">
                <mc:Choice xmlns:v="urn:schemas-microsoft-com:vml" Requires="v">
                  <p:oleObj spid="_x0000_s2195" name="Equation" r:id="rId6" imgW="507960" imgH="228600" progId="Equation.DSMT4">
                    <p:embed/>
                  </p:oleObj>
                </mc:Choice>
                <mc:Fallback>
                  <p:oleObj name="Equation" r:id="rId6" imgW="507960" imgH="228600" progId="Equation.DSMT4">
                    <p:embed/>
                    <p:pic>
                      <p:nvPicPr>
                        <p:cNvPr id="0" name="Picture 21"/>
                        <p:cNvPicPr>
                          <a:picLocks noChangeAspect="1" noChangeArrowheads="1"/>
                        </p:cNvPicPr>
                        <p:nvPr/>
                      </p:nvPicPr>
                      <p:blipFill>
                        <a:blip r:embed="rId7"/>
                        <a:srcRect/>
                        <a:stretch>
                          <a:fillRect/>
                        </a:stretch>
                      </p:blipFill>
                      <p:spPr bwMode="auto">
                        <a:xfrm>
                          <a:off x="971600" y="2996952"/>
                          <a:ext cx="95885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705955228"/>
                </p:ext>
              </p:extLst>
            </p:nvPr>
          </p:nvGraphicFramePr>
          <p:xfrm>
            <a:off x="2843808" y="4509120"/>
            <a:ext cx="808038" cy="403225"/>
          </p:xfrm>
          <a:graphic>
            <a:graphicData uri="http://schemas.openxmlformats.org/presentationml/2006/ole">
              <mc:AlternateContent xmlns:mc="http://schemas.openxmlformats.org/markup-compatibility/2006">
                <mc:Choice xmlns:v="urn:schemas-microsoft-com:vml" Requires="v">
                  <p:oleObj spid="_x0000_s2196" name="Equation" r:id="rId8" imgW="457200" imgH="228600" progId="Equation.DSMT4">
                    <p:embed/>
                  </p:oleObj>
                </mc:Choice>
                <mc:Fallback>
                  <p:oleObj name="Equation" r:id="rId8" imgW="457200" imgH="228600" progId="Equation.DSMT4">
                    <p:embed/>
                    <p:pic>
                      <p:nvPicPr>
                        <p:cNvPr id="0" name="Picture 22"/>
                        <p:cNvPicPr>
                          <a:picLocks noChangeAspect="1" noChangeArrowheads="1"/>
                        </p:cNvPicPr>
                        <p:nvPr/>
                      </p:nvPicPr>
                      <p:blipFill>
                        <a:blip r:embed="rId9"/>
                        <a:srcRect/>
                        <a:stretch>
                          <a:fillRect/>
                        </a:stretch>
                      </p:blipFill>
                      <p:spPr bwMode="auto">
                        <a:xfrm>
                          <a:off x="2843808" y="4509120"/>
                          <a:ext cx="80803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 name="灯片编号占位符 4"/>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a:bodyPr>
          <a:lstStyle/>
          <a:p>
            <a:pPr>
              <a:buNone/>
            </a:pPr>
            <a:endParaRPr lang="en-US" altLang="zh-CN" dirty="0"/>
          </a:p>
          <a:p>
            <a:r>
              <a:rPr lang="zh-CN" altLang="en-US" dirty="0"/>
              <a:t>一般来说，期货期权、股指期权和外汇期权都可以看作标的资产支付连续复利收益率的期权。</a:t>
            </a:r>
          </a:p>
          <a:p>
            <a:pPr lvl="1"/>
            <a:r>
              <a:rPr lang="zh-CN" altLang="en-US" dirty="0"/>
              <a:t> 欧式期货期权可以看作一个支付连续红利率为 </a:t>
            </a:r>
            <a:r>
              <a:rPr lang="en-US" altLang="zh-CN" dirty="0"/>
              <a:t>r </a:t>
            </a:r>
            <a:r>
              <a:rPr lang="zh-CN" altLang="en-US" dirty="0"/>
              <a:t>的资产的欧式期权</a:t>
            </a:r>
          </a:p>
          <a:p>
            <a:pPr lvl="1"/>
            <a:r>
              <a:rPr lang="zh-CN" altLang="en-US" dirty="0"/>
              <a:t> 股指期权则是以市场平均股利支付率为收益率</a:t>
            </a:r>
          </a:p>
          <a:p>
            <a:pPr lvl="1"/>
            <a:r>
              <a:rPr lang="zh-CN" altLang="en-US" dirty="0"/>
              <a:t>外汇期权标的资产的连续红利率为该外汇在所在国的无风险利率</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70</a:t>
            </a:fld>
            <a:endParaRPr lang="en-US" altLang="zh-CN">
              <a:solidFill>
                <a:srgbClr val="000000"/>
              </a:solidFill>
            </a:endParaRPr>
          </a:p>
        </p:txBody>
      </p:sp>
    </p:spTree>
    <p:extLst>
      <p:ext uri="{BB962C8B-B14F-4D97-AF65-F5344CB8AC3E}">
        <p14:creationId xmlns:p14="http://schemas.microsoft.com/office/powerpoint/2010/main" val="4099270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有收益资产的美式看涨期权的定价</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7544" y="1268760"/>
                <a:ext cx="8229600" cy="4530725"/>
              </a:xfrm>
            </p:spPr>
            <p:txBody>
              <a:bodyPr>
                <a:normAutofit/>
              </a:bodyPr>
              <a:lstStyle/>
              <a:p>
                <a:endParaRPr lang="en-US" altLang="zh-CN" dirty="0"/>
              </a:p>
              <a:p>
                <a:r>
                  <a:rPr lang="zh-CN" altLang="en-US" dirty="0"/>
                  <a:t>先确定提前执行美式看涨期权是否合理</a:t>
                </a:r>
              </a:p>
              <a:p>
                <a:pPr lvl="1"/>
                <a:r>
                  <a:rPr lang="zh-CN" altLang="en-US" dirty="0"/>
                  <a:t>若不合理，则按欧式期权方法定价</a:t>
                </a:r>
              </a:p>
              <a:p>
                <a:pPr lvl="1"/>
                <a:r>
                  <a:rPr lang="zh-CN" altLang="en-US" dirty="0"/>
                  <a:t>若在</a:t>
                </a:r>
                <a14:m>
                  <m:oMath xmlns:m="http://schemas.openxmlformats.org/officeDocument/2006/math">
                    <m:sSub>
                      <m:sSubPr>
                        <m:ctrlPr>
                          <a:rPr lang="en-US" altLang="zh-CN" i="1" smtClean="0">
                            <a:latin typeface="Cambria Math"/>
                          </a:rPr>
                        </m:ctrlPr>
                      </m:sSubPr>
                      <m:e>
                        <m:r>
                          <a:rPr lang="en-US" altLang="zh-CN" b="0" i="1" smtClean="0">
                            <a:latin typeface="Cambria Math"/>
                          </a:rPr>
                          <m:t>𝑡</m:t>
                        </m:r>
                      </m:e>
                      <m:sub>
                        <m:r>
                          <a:rPr lang="en-US" altLang="zh-CN" b="0" i="1" smtClean="0">
                            <a:latin typeface="Cambria Math"/>
                          </a:rPr>
                          <m:t>𝑛</m:t>
                        </m:r>
                      </m:sub>
                    </m:sSub>
                  </m:oMath>
                </a14:m>
                <a:r>
                  <a:rPr lang="zh-CN" altLang="en-US" dirty="0"/>
                  <a:t>提前执行可能是合理的，则要分别计算在 </a:t>
                </a:r>
                <a:r>
                  <a:rPr lang="en-US" altLang="zh-CN" dirty="0"/>
                  <a:t>T </a:t>
                </a:r>
                <a:r>
                  <a:rPr lang="zh-CN" altLang="en-US" dirty="0"/>
                  <a:t>时刻和</a:t>
                </a:r>
                <a14:m>
                  <m:oMath xmlns:m="http://schemas.openxmlformats.org/officeDocument/2006/math">
                    <m:sSub>
                      <m:sSubPr>
                        <m:ctrlPr>
                          <a:rPr lang="en-US" altLang="zh-CN" i="1">
                            <a:latin typeface="Cambria Math"/>
                          </a:rPr>
                        </m:ctrlPr>
                      </m:sSubPr>
                      <m:e>
                        <m:r>
                          <a:rPr lang="en-US" altLang="zh-CN" i="1">
                            <a:latin typeface="Cambria Math"/>
                          </a:rPr>
                          <m:t>𝑡</m:t>
                        </m:r>
                      </m:e>
                      <m:sub>
                        <m:r>
                          <a:rPr lang="en-US" altLang="zh-CN" i="1">
                            <a:latin typeface="Cambria Math"/>
                          </a:rPr>
                          <m:t>𝑛</m:t>
                        </m:r>
                      </m:sub>
                    </m:sSub>
                  </m:oMath>
                </a14:m>
                <a:r>
                  <a:rPr lang="zh-CN" altLang="en-US" dirty="0"/>
                  <a:t>时刻到期的欧式看涨期权的价格，然后将二者之中的较大者作为美式期权的价格。在大多数情况下，这种近似效果都不错。</a:t>
                </a:r>
              </a:p>
              <a:p>
                <a:pPr lvl="1"/>
                <a:r>
                  <a:rPr lang="zh-CN" altLang="en-US" dirty="0"/>
                  <a:t>案例 </a:t>
                </a:r>
                <a:r>
                  <a:rPr lang="en-US" altLang="zh-CN" dirty="0"/>
                  <a:t>11.6</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7544" y="1268760"/>
                <a:ext cx="8229600" cy="4530725"/>
              </a:xfrm>
              <a:blipFill rotWithShape="1">
                <a:blip r:embed="rId2"/>
                <a:stretch>
                  <a:fillRect r="-148"/>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71</a:t>
            </a:fld>
            <a:endParaRPr lang="en-US" altLang="zh-CN">
              <a:solidFill>
                <a:srgbClr val="000000"/>
              </a:solidFill>
            </a:endParaRPr>
          </a:p>
        </p:txBody>
      </p:sp>
    </p:spTree>
    <p:extLst>
      <p:ext uri="{BB962C8B-B14F-4D97-AF65-F5344CB8AC3E}">
        <p14:creationId xmlns:p14="http://schemas.microsoft.com/office/powerpoint/2010/main" val="2482433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美式看跌期权的定价</a:t>
            </a:r>
          </a:p>
        </p:txBody>
      </p:sp>
      <p:sp>
        <p:nvSpPr>
          <p:cNvPr id="3" name="内容占位符 2"/>
          <p:cNvSpPr>
            <a:spLocks noGrp="1"/>
          </p:cNvSpPr>
          <p:nvPr>
            <p:ph idx="1"/>
          </p:nvPr>
        </p:nvSpPr>
        <p:spPr/>
        <p:txBody>
          <a:bodyPr/>
          <a:lstStyle/>
          <a:p>
            <a:pPr marL="0" indent="0">
              <a:buNone/>
            </a:pPr>
            <a:endParaRPr lang="en-US" altLang="zh-CN" dirty="0"/>
          </a:p>
          <a:p>
            <a:r>
              <a:rPr lang="zh-CN" altLang="en-US" dirty="0"/>
              <a:t>美式看跌期权无论标的资产有无收益都有提前执行的可能，而且与其对应的看涨期权也不存在精确的平价关系，因此一般通过数值方法来求美式看跌期权的价值。</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72</a:t>
            </a:fld>
            <a:endParaRPr lang="en-US" altLang="zh-CN">
              <a:solidFill>
                <a:srgbClr val="000000"/>
              </a:solidFill>
            </a:endParaRPr>
          </a:p>
        </p:txBody>
      </p:sp>
    </p:spTree>
    <p:extLst>
      <p:ext uri="{BB962C8B-B14F-4D97-AF65-F5344CB8AC3E}">
        <p14:creationId xmlns:p14="http://schemas.microsoft.com/office/powerpoint/2010/main" val="1261882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BSM </a:t>
            </a:r>
            <a:r>
              <a:rPr lang="zh-CN" altLang="en-US" dirty="0"/>
              <a:t>期权定价公式的参数估计</a:t>
            </a:r>
          </a:p>
        </p:txBody>
      </p:sp>
      <p:sp>
        <p:nvSpPr>
          <p:cNvPr id="3" name="内容占位符 2"/>
          <p:cNvSpPr>
            <a:spLocks noGrp="1"/>
          </p:cNvSpPr>
          <p:nvPr>
            <p:ph idx="1"/>
          </p:nvPr>
        </p:nvSpPr>
        <p:spPr/>
        <p:txBody>
          <a:bodyPr>
            <a:normAutofit/>
          </a:bodyPr>
          <a:lstStyle/>
          <a:p>
            <a:r>
              <a:rPr lang="en-US" altLang="zh-CN" dirty="0"/>
              <a:t>BSM </a:t>
            </a:r>
            <a:r>
              <a:rPr lang="zh-CN" altLang="en-US" dirty="0"/>
              <a:t>期权定价公式中的期权价格取决于下列五个参数：标的资产市场价格、执行价格、到期期限、无风险利率和标的资产价格波动率</a:t>
            </a:r>
          </a:p>
          <a:p>
            <a:endParaRPr lang="zh-CN" altLang="en-US" dirty="0"/>
          </a:p>
          <a:p>
            <a:r>
              <a:rPr lang="zh-CN" altLang="en-US" dirty="0"/>
              <a:t>在这些参数当中，前三个都是很容易获得的确定数值。但是无风险利率和标的资产价格波动率则需要进行估计。</a:t>
            </a:r>
          </a:p>
          <a:p>
            <a:endParaRPr lang="zh-CN" altLang="en-US" dirty="0"/>
          </a:p>
          <a:p>
            <a:r>
              <a:rPr lang="zh-CN" altLang="en-US" dirty="0"/>
              <a:t>到期期限、无风险利率和波动率的时间单位必须相同（通常为年）。</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73</a:t>
            </a:fld>
            <a:endParaRPr lang="en-US" altLang="zh-CN">
              <a:solidFill>
                <a:srgbClr val="000000"/>
              </a:solidFill>
            </a:endParaRPr>
          </a:p>
        </p:txBody>
      </p:sp>
    </p:spTree>
    <p:extLst>
      <p:ext uri="{BB962C8B-B14F-4D97-AF65-F5344CB8AC3E}">
        <p14:creationId xmlns:p14="http://schemas.microsoft.com/office/powerpoint/2010/main" val="892683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估计无风险利率</a:t>
            </a:r>
          </a:p>
        </p:txBody>
      </p:sp>
      <p:sp>
        <p:nvSpPr>
          <p:cNvPr id="3" name="内容占位符 2"/>
          <p:cNvSpPr>
            <a:spLocks noGrp="1"/>
          </p:cNvSpPr>
          <p:nvPr>
            <p:ph idx="1"/>
          </p:nvPr>
        </p:nvSpPr>
        <p:spPr/>
        <p:txBody>
          <a:bodyPr/>
          <a:lstStyle/>
          <a:p>
            <a:pPr marL="0" indent="0">
              <a:buNone/>
            </a:pPr>
            <a:endParaRPr lang="en-US" altLang="zh-CN" dirty="0"/>
          </a:p>
          <a:p>
            <a:r>
              <a:rPr lang="zh-CN" altLang="en-US" dirty="0"/>
              <a:t>使用连续复利的即期利率</a:t>
            </a:r>
          </a:p>
          <a:p>
            <a:endParaRPr lang="zh-CN" altLang="en-US" dirty="0"/>
          </a:p>
          <a:p>
            <a:r>
              <a:rPr lang="zh-CN" altLang="en-US" dirty="0"/>
              <a:t>美国：国债利率；中国：银行存款利率</a:t>
            </a:r>
            <a:r>
              <a:rPr lang="en-US" altLang="zh-CN" dirty="0"/>
              <a:t>/</a:t>
            </a:r>
            <a:r>
              <a:rPr lang="zh-CN" altLang="en-US" dirty="0"/>
              <a:t>国债市场即期利率</a:t>
            </a:r>
          </a:p>
          <a:p>
            <a:endParaRPr lang="zh-CN" altLang="en-US" dirty="0"/>
          </a:p>
          <a:p>
            <a:r>
              <a:rPr lang="zh-CN" altLang="en-US" dirty="0"/>
              <a:t>选择距离期权到期日最近的利率</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74</a:t>
            </a:fld>
            <a:endParaRPr lang="en-US" altLang="zh-CN">
              <a:solidFill>
                <a:srgbClr val="000000"/>
              </a:solidFill>
            </a:endParaRPr>
          </a:p>
        </p:txBody>
      </p:sp>
    </p:spTree>
    <p:extLst>
      <p:ext uri="{BB962C8B-B14F-4D97-AF65-F5344CB8AC3E}">
        <p14:creationId xmlns:p14="http://schemas.microsoft.com/office/powerpoint/2010/main" val="388870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估计标的资产价格的波动率 </a:t>
            </a:r>
            <a:r>
              <a:rPr lang="en-US" altLang="zh-CN" dirty="0"/>
              <a:t>I</a:t>
            </a:r>
            <a:endParaRPr lang="zh-CN" altLang="en-US" dirty="0"/>
          </a:p>
        </p:txBody>
      </p:sp>
      <p:sp>
        <p:nvSpPr>
          <p:cNvPr id="3" name="内容占位符 2"/>
          <p:cNvSpPr>
            <a:spLocks noGrp="1"/>
          </p:cNvSpPr>
          <p:nvPr>
            <p:ph idx="1"/>
          </p:nvPr>
        </p:nvSpPr>
        <p:spPr/>
        <p:txBody>
          <a:bodyPr/>
          <a:lstStyle/>
          <a:p>
            <a:pPr marL="0" indent="0">
              <a:buNone/>
            </a:pPr>
            <a:endParaRPr lang="en-US" altLang="zh-CN" dirty="0"/>
          </a:p>
          <a:p>
            <a:r>
              <a:rPr lang="zh-CN" altLang="en-US" dirty="0"/>
              <a:t>历史波动率</a:t>
            </a:r>
          </a:p>
          <a:p>
            <a:pPr lvl="1"/>
            <a:r>
              <a:rPr lang="zh-CN" altLang="en-US" dirty="0"/>
              <a:t> 样本对数收益率标准差（案例 </a:t>
            </a:r>
            <a:r>
              <a:rPr lang="en-US" altLang="zh-CN" dirty="0"/>
              <a:t>11.7 </a:t>
            </a:r>
            <a:r>
              <a:rPr lang="zh-CN" altLang="en-US" dirty="0"/>
              <a:t>）</a:t>
            </a:r>
          </a:p>
          <a:p>
            <a:pPr lvl="1"/>
            <a:r>
              <a:rPr lang="zh-CN" altLang="en-US" dirty="0"/>
              <a:t> 广义自回归条件异方差模型（ </a:t>
            </a:r>
            <a:r>
              <a:rPr lang="en-US" altLang="zh-CN" dirty="0"/>
              <a:t>Generalized Autoregressive    Conditional </a:t>
            </a:r>
            <a:r>
              <a:rPr lang="en-US" altLang="zh-CN" dirty="0" err="1"/>
              <a:t>Heteroskedasticity</a:t>
            </a:r>
            <a:r>
              <a:rPr lang="zh-CN" altLang="en-US" dirty="0"/>
              <a:t>，</a:t>
            </a:r>
            <a:r>
              <a:rPr lang="en-US" altLang="zh-CN" dirty="0"/>
              <a:t>GARCH </a:t>
            </a:r>
            <a:r>
              <a:rPr lang="zh-CN" altLang="en-US" dirty="0"/>
              <a:t>）和随机波动率模型</a:t>
            </a:r>
          </a:p>
          <a:p>
            <a:r>
              <a:rPr lang="zh-CN" altLang="en-US" dirty="0"/>
              <a:t>隐含波动率</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75</a:t>
            </a:fld>
            <a:endParaRPr lang="en-US" altLang="zh-CN">
              <a:solidFill>
                <a:srgbClr val="000000"/>
              </a:solidFill>
            </a:endParaRPr>
          </a:p>
        </p:txBody>
      </p:sp>
    </p:spTree>
    <p:extLst>
      <p:ext uri="{BB962C8B-B14F-4D97-AF65-F5344CB8AC3E}">
        <p14:creationId xmlns:p14="http://schemas.microsoft.com/office/powerpoint/2010/main" val="3581374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395536" y="1052736"/>
            <a:ext cx="8229600" cy="4530725"/>
          </a:xfrm>
        </p:spPr>
        <p:txBody>
          <a:bodyPr>
            <a:normAutofit/>
          </a:bodyPr>
          <a:lstStyle/>
          <a:p>
            <a:pPr>
              <a:lnSpc>
                <a:spcPct val="150000"/>
              </a:lnSpc>
            </a:pPr>
            <a:endParaRPr lang="en-US" altLang="zh-CN" dirty="0"/>
          </a:p>
          <a:p>
            <a:pPr>
              <a:lnSpc>
                <a:spcPct val="150000"/>
              </a:lnSpc>
              <a:buNone/>
            </a:pPr>
            <a:r>
              <a:rPr lang="en-US" altLang="zh-CN" dirty="0">
                <a:solidFill>
                  <a:schemeClr val="bg1">
                    <a:lumMod val="75000"/>
                  </a:schemeClr>
                </a:solidFill>
              </a:rPr>
              <a:t>BSM </a:t>
            </a:r>
            <a:r>
              <a:rPr lang="zh-CN" altLang="en-US" dirty="0">
                <a:solidFill>
                  <a:schemeClr val="bg1">
                    <a:lumMod val="75000"/>
                  </a:schemeClr>
                </a:solidFill>
              </a:rPr>
              <a:t>期权定价模型的基本思路</a:t>
            </a:r>
          </a:p>
          <a:p>
            <a:pPr>
              <a:lnSpc>
                <a:spcPct val="150000"/>
              </a:lnSpc>
              <a:buNone/>
            </a:pPr>
            <a:r>
              <a:rPr lang="zh-CN" altLang="en-US" dirty="0">
                <a:solidFill>
                  <a:schemeClr val="bg1">
                    <a:lumMod val="75000"/>
                  </a:schemeClr>
                </a:solidFill>
              </a:rPr>
              <a:t>股票价格的变化过程</a:t>
            </a:r>
          </a:p>
          <a:p>
            <a:pPr>
              <a:lnSpc>
                <a:spcPct val="150000"/>
              </a:lnSpc>
              <a:buNone/>
            </a:pPr>
            <a:r>
              <a:rPr lang="en-US" altLang="zh-CN" dirty="0">
                <a:solidFill>
                  <a:schemeClr val="bg1">
                    <a:lumMod val="75000"/>
                  </a:schemeClr>
                </a:solidFill>
              </a:rPr>
              <a:t>BSM </a:t>
            </a:r>
            <a:r>
              <a:rPr lang="zh-CN" altLang="en-US" dirty="0">
                <a:solidFill>
                  <a:schemeClr val="bg1">
                    <a:lumMod val="75000"/>
                  </a:schemeClr>
                </a:solidFill>
              </a:rPr>
              <a:t>期权定价公式</a:t>
            </a:r>
          </a:p>
          <a:p>
            <a:pPr>
              <a:lnSpc>
                <a:spcPct val="150000"/>
              </a:lnSpc>
              <a:buNone/>
            </a:pPr>
            <a:r>
              <a:rPr lang="en-US" altLang="zh-CN" dirty="0">
                <a:solidFill>
                  <a:srgbClr val="002060"/>
                </a:solidFill>
              </a:rPr>
              <a:t>BSM </a:t>
            </a:r>
            <a:r>
              <a:rPr lang="zh-CN" altLang="en-US" dirty="0">
                <a:solidFill>
                  <a:srgbClr val="002060"/>
                </a:solidFill>
              </a:rPr>
              <a:t>期权定价公式的精确度评价与拓展</a:t>
            </a:r>
          </a:p>
        </p:txBody>
      </p:sp>
      <p:sp>
        <p:nvSpPr>
          <p:cNvPr id="5" name="灯片编号占位符 4"/>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76</a:t>
            </a:fld>
            <a:endParaRPr lang="en-US" altLang="zh-CN">
              <a:solidFill>
                <a:srgbClr val="000000"/>
              </a:solidFill>
            </a:endParaRPr>
          </a:p>
        </p:txBody>
      </p:sp>
    </p:spTree>
    <p:extLst>
      <p:ext uri="{BB962C8B-B14F-4D97-AF65-F5344CB8AC3E}">
        <p14:creationId xmlns:p14="http://schemas.microsoft.com/office/powerpoint/2010/main" val="2763061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dirty="0"/>
              <a:t>BSM </a:t>
            </a:r>
            <a:r>
              <a:rPr lang="zh-CN" altLang="en-US" dirty="0"/>
              <a:t>期权定价公式的精确度评价</a:t>
            </a:r>
          </a:p>
        </p:txBody>
      </p:sp>
      <p:sp>
        <p:nvSpPr>
          <p:cNvPr id="3" name="内容占位符 2"/>
          <p:cNvSpPr>
            <a:spLocks noGrp="1"/>
          </p:cNvSpPr>
          <p:nvPr>
            <p:ph idx="1"/>
          </p:nvPr>
        </p:nvSpPr>
        <p:spPr>
          <a:xfrm>
            <a:off x="467544" y="1196752"/>
            <a:ext cx="8229600" cy="4530725"/>
          </a:xfrm>
        </p:spPr>
        <p:txBody>
          <a:bodyPr>
            <a:normAutofit lnSpcReduction="10000"/>
          </a:bodyPr>
          <a:lstStyle/>
          <a:p>
            <a:pPr marL="0" indent="0">
              <a:buNone/>
            </a:pPr>
            <a:endParaRPr lang="en-US" altLang="zh-CN" dirty="0"/>
          </a:p>
          <a:p>
            <a:r>
              <a:rPr lang="en-US" altLang="zh-CN" dirty="0"/>
              <a:t>BSM </a:t>
            </a:r>
            <a:r>
              <a:rPr lang="zh-CN" altLang="en-US" dirty="0"/>
              <a:t>期权定价公式在定价方面存在一定偏差，但它依然是迄今为止解释期权价格动态的最佳模型之一，应用广泛，影响深远。</a:t>
            </a:r>
          </a:p>
          <a:p>
            <a:r>
              <a:rPr lang="en-US" altLang="zh-CN" dirty="0"/>
              <a:t>BSM </a:t>
            </a:r>
            <a:r>
              <a:rPr lang="zh-CN" altLang="en-US" dirty="0"/>
              <a:t>期权定价与市场价格存在差异的主要原因：</a:t>
            </a:r>
          </a:p>
          <a:p>
            <a:pPr lvl="1"/>
            <a:r>
              <a:rPr lang="zh-CN" altLang="en-US" dirty="0"/>
              <a:t>期权市场价格偏离均衡；</a:t>
            </a:r>
          </a:p>
          <a:p>
            <a:pPr lvl="1"/>
            <a:r>
              <a:rPr lang="zh-CN" altLang="en-US" dirty="0"/>
              <a:t>使用错误的参数；</a:t>
            </a:r>
          </a:p>
          <a:p>
            <a:pPr lvl="1"/>
            <a:r>
              <a:rPr lang="en-US" altLang="zh-CN" dirty="0"/>
              <a:t>BSM </a:t>
            </a:r>
            <a:r>
              <a:rPr lang="zh-CN" altLang="en-US" dirty="0"/>
              <a:t>期权定价公式建立在众多假定的基础上。</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77</a:t>
            </a:fld>
            <a:endParaRPr lang="en-US" altLang="zh-CN">
              <a:solidFill>
                <a:srgbClr val="000000"/>
              </a:solidFill>
            </a:endParaRPr>
          </a:p>
        </p:txBody>
      </p:sp>
    </p:spTree>
    <p:extLst>
      <p:ext uri="{BB962C8B-B14F-4D97-AF65-F5344CB8AC3E}">
        <p14:creationId xmlns:p14="http://schemas.microsoft.com/office/powerpoint/2010/main" val="2099858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BSM </a:t>
            </a:r>
            <a:r>
              <a:rPr lang="zh-CN" altLang="en-US" dirty="0"/>
              <a:t>期权定价公式的缺陷与拓展</a:t>
            </a:r>
          </a:p>
        </p:txBody>
      </p:sp>
      <p:sp>
        <p:nvSpPr>
          <p:cNvPr id="3" name="内容占位符 2"/>
          <p:cNvSpPr>
            <a:spLocks noGrp="1"/>
          </p:cNvSpPr>
          <p:nvPr>
            <p:ph idx="1"/>
          </p:nvPr>
        </p:nvSpPr>
        <p:spPr>
          <a:xfrm>
            <a:off x="611560" y="1600200"/>
            <a:ext cx="8075240" cy="4530725"/>
          </a:xfrm>
        </p:spPr>
        <p:txBody>
          <a:bodyPr/>
          <a:lstStyle/>
          <a:p>
            <a:pPr>
              <a:buNone/>
            </a:pPr>
            <a:endParaRPr lang="en-US" altLang="zh-CN" dirty="0"/>
          </a:p>
          <a:p>
            <a:r>
              <a:rPr lang="zh-CN" altLang="en-US" dirty="0"/>
              <a:t>无交易成本假设的放松</a:t>
            </a:r>
          </a:p>
          <a:p>
            <a:r>
              <a:rPr lang="zh-CN" altLang="en-US" dirty="0"/>
              <a:t>常数波动率假设的放松</a:t>
            </a:r>
          </a:p>
          <a:p>
            <a:r>
              <a:rPr lang="zh-CN" altLang="en-US" dirty="0"/>
              <a:t>参数假设的放松</a:t>
            </a:r>
          </a:p>
          <a:p>
            <a:r>
              <a:rPr lang="zh-CN" altLang="en-US" dirty="0"/>
              <a:t>资产价格连续变动假设的放松</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78</a:t>
            </a:fld>
            <a:endParaRPr lang="en-US" altLang="zh-CN">
              <a:solidFill>
                <a:srgbClr val="000000"/>
              </a:solidFill>
            </a:endParaRPr>
          </a:p>
        </p:txBody>
      </p:sp>
    </p:spTree>
    <p:extLst>
      <p:ext uri="{BB962C8B-B14F-4D97-AF65-F5344CB8AC3E}">
        <p14:creationId xmlns:p14="http://schemas.microsoft.com/office/powerpoint/2010/main" val="2779443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0C913308-F349-4B6D-A68A-DD1791B4A57B}" type="slidenum">
              <a:rPr lang="zh-CN" altLang="en-US" smtClean="0"/>
              <a:pPr/>
              <a:t>79</a:t>
            </a:fld>
            <a:endParaRPr lang="zh-CN" altLang="en-US" dirty="0"/>
          </a:p>
        </p:txBody>
      </p:sp>
    </p:spTree>
    <p:extLst>
      <p:ext uri="{BB962C8B-B14F-4D97-AF65-F5344CB8AC3E}">
        <p14:creationId xmlns:p14="http://schemas.microsoft.com/office/powerpoint/2010/main" val="378051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为何使用标准布朗运动？</a:t>
            </a:r>
          </a:p>
        </p:txBody>
      </p:sp>
      <p:sp>
        <p:nvSpPr>
          <p:cNvPr id="3" name="内容占位符 2"/>
          <p:cNvSpPr>
            <a:spLocks noGrp="1"/>
          </p:cNvSpPr>
          <p:nvPr>
            <p:ph idx="1"/>
          </p:nvPr>
        </p:nvSpPr>
        <p:spPr>
          <a:xfrm>
            <a:off x="467544" y="1196752"/>
            <a:ext cx="8229600" cy="4530725"/>
          </a:xfrm>
        </p:spPr>
        <p:txBody>
          <a:bodyPr>
            <a:normAutofit fontScale="92500" lnSpcReduction="10000"/>
          </a:bodyPr>
          <a:lstStyle/>
          <a:p>
            <a:endParaRPr lang="en-US" altLang="zh-CN" dirty="0"/>
          </a:p>
          <a:p>
            <a:r>
              <a:rPr lang="zh-CN" altLang="en-US" dirty="0"/>
              <a:t>正态分布：经验事实证明，股票价格的连续复利收益率近似地服从正态分布</a:t>
            </a:r>
            <a:endParaRPr lang="en-US" altLang="zh-CN" dirty="0"/>
          </a:p>
          <a:p>
            <a:endParaRPr lang="zh-CN" altLang="en-US" dirty="0"/>
          </a:p>
          <a:p>
            <a:r>
              <a:rPr lang="zh-CN" altLang="en-US" dirty="0"/>
              <a:t>数学上可以证明，维纳过程是一个马尔可夫随机过程，从而与弱式 </a:t>
            </a:r>
            <a:r>
              <a:rPr lang="en-US" altLang="zh-CN" dirty="0"/>
              <a:t>EMH </a:t>
            </a:r>
            <a:r>
              <a:rPr lang="zh-CN" altLang="en-US" dirty="0"/>
              <a:t>相符。</a:t>
            </a:r>
            <a:endParaRPr lang="en-US" altLang="zh-CN" dirty="0"/>
          </a:p>
          <a:p>
            <a:endParaRPr lang="zh-CN" altLang="en-US" dirty="0"/>
          </a:p>
          <a:p>
            <a:r>
              <a:rPr lang="zh-CN" altLang="en-US" dirty="0"/>
              <a:t>维纳过程在数学上对时间处处不可导和二次变分（ </a:t>
            </a:r>
            <a:r>
              <a:rPr lang="en-US" altLang="zh-CN" dirty="0"/>
              <a:t>Quadratic Variation </a:t>
            </a:r>
            <a:r>
              <a:rPr lang="zh-CN" altLang="en-US" dirty="0"/>
              <a:t>）不为零的性质，与股票收益率在时间上存在转折尖点等性质也是相符的</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8</a:t>
            </a:fld>
            <a:endParaRPr lang="en-US" altLang="zh-CN">
              <a:solidFill>
                <a:srgbClr val="000000"/>
              </a:solidFill>
            </a:endParaRPr>
          </a:p>
        </p:txBody>
      </p:sp>
    </p:spTree>
    <p:extLst>
      <p:ext uri="{BB962C8B-B14F-4D97-AF65-F5344CB8AC3E}">
        <p14:creationId xmlns:p14="http://schemas.microsoft.com/office/powerpoint/2010/main" val="3615646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0C913308-F349-4B6D-A68A-DD1791B4A57B}" type="slidenum">
              <a:rPr lang="zh-CN" altLang="en-US" smtClean="0"/>
              <a:pPr/>
              <a:t>80</a:t>
            </a:fld>
            <a:endParaRPr lang="zh-CN" altLang="en-US" dirty="0"/>
          </a:p>
        </p:txBody>
      </p:sp>
    </p:spTree>
    <p:extLst>
      <p:ext uri="{BB962C8B-B14F-4D97-AF65-F5344CB8AC3E}">
        <p14:creationId xmlns:p14="http://schemas.microsoft.com/office/powerpoint/2010/main" val="62427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50ETF</a:t>
            </a:r>
            <a:r>
              <a:rPr lang="zh-CN" altLang="en-US" dirty="0"/>
              <a:t>：</a:t>
            </a:r>
            <a:r>
              <a:rPr lang="en-US" altLang="zh-CN" dirty="0"/>
              <a:t>20050224</a:t>
            </a:r>
            <a:r>
              <a:rPr lang="zh-CN" altLang="en-US" dirty="0"/>
              <a:t>－</a:t>
            </a:r>
            <a:r>
              <a:rPr lang="en-US" altLang="zh-CN" dirty="0"/>
              <a:t>20150525</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
        <p:nvSpPr>
          <p:cNvPr id="5" name="AutoShape 1" descr="E:\Download\QQ\897736627\Image\C2C\FQ~RZBO%[I%Z6VUOT1L7P.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2" descr="E:\Download\QQ\897736627\Image\C2C\FQ~RZBO%[I%Z6VUOT1L7P.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3" descr="E:\Download\QQ\897736627\Image\C2C\FQ~RZBO%[I%Z6VUOT1L7P.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4" descr="E:\Download\QQ\897736627\Image\C2C\FQ~RZBO%[I%Z6VUOT1L7P.pn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54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887"/>
            <a:ext cx="6732240" cy="495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340768"/>
            <a:ext cx="2462560" cy="495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713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Template>
  <TotalTime>2309</TotalTime>
  <Words>2830</Words>
  <Application>Microsoft Office PowerPoint</Application>
  <PresentationFormat>全屏显示(4:3)</PresentationFormat>
  <Paragraphs>551</Paragraphs>
  <Slides>80</Slides>
  <Notes>10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80</vt:i4>
      </vt:variant>
    </vt:vector>
  </HeadingPairs>
  <TitlesOfParts>
    <vt:vector size="82" baseType="lpstr">
      <vt:lpstr>1_Edge</vt:lpstr>
      <vt:lpstr>Equation</vt:lpstr>
      <vt:lpstr>  金融工程 第十一章  布莱克 -舒尔斯 -默顿期权定价模型 </vt:lpstr>
      <vt:lpstr>目录</vt:lpstr>
      <vt:lpstr>目录</vt:lpstr>
      <vt:lpstr>基本思路</vt:lpstr>
      <vt:lpstr>目录</vt:lpstr>
      <vt:lpstr>标准布朗运动（维纳过程）</vt:lpstr>
      <vt:lpstr>标准布朗运动的的性质</vt:lpstr>
      <vt:lpstr>为何使用标准布朗运动？</vt:lpstr>
      <vt:lpstr>50ETF：20050224－20150525</vt:lpstr>
      <vt:lpstr>沪深300：20020107－20150525</vt:lpstr>
      <vt:lpstr>市场有效理论与随机过程</vt:lpstr>
      <vt:lpstr>普通布朗运动</vt:lpstr>
      <vt:lpstr>对普通布朗运动的理解</vt:lpstr>
      <vt:lpstr>扩散过程（diffusion process）</vt:lpstr>
      <vt:lpstr>伊藤过程（ Itô Process ）</vt:lpstr>
      <vt:lpstr>几何布朗运动（ Geometric Brownian Motion ）</vt:lpstr>
      <vt:lpstr>单变量Itô-Doeblin Lemma</vt:lpstr>
      <vt:lpstr>证明（1）泰勒展开</vt:lpstr>
      <vt:lpstr>（2）忽略比 ∆t 高阶的项</vt:lpstr>
      <vt:lpstr>（3）将 ∆x 代入</vt:lpstr>
      <vt:lpstr>（4）取极限</vt:lpstr>
      <vt:lpstr>Itô-Doeblin引理的运用</vt:lpstr>
      <vt:lpstr>应用1：衍生品价格所服从的随机过程</vt:lpstr>
      <vt:lpstr>应用2 ： F 所遵循的随机过程</vt:lpstr>
      <vt:lpstr>应用3 ： ln St 所遵循的随机过程</vt:lpstr>
      <vt:lpstr>为何采用几何布朗运动？</vt:lpstr>
      <vt:lpstr>PowerPoint 演示文稿</vt:lpstr>
      <vt:lpstr>举例：几何布朗运动下股票价格的概率分布 </vt:lpstr>
      <vt:lpstr>PowerPoint 演示文稿</vt:lpstr>
      <vt:lpstr>PowerPoint 演示文稿</vt:lpstr>
      <vt:lpstr>PowerPoint 演示文稿</vt:lpstr>
      <vt:lpstr>百分比收益率与对数收益率</vt:lpstr>
      <vt:lpstr>1900－2000主要国家股指实际收益率</vt:lpstr>
      <vt:lpstr>预期收益率 µ</vt:lpstr>
      <vt:lpstr>波动率 σ</vt:lpstr>
      <vt:lpstr>样本间隔/计算方式比较</vt:lpstr>
      <vt:lpstr>目录</vt:lpstr>
      <vt:lpstr>假设</vt:lpstr>
      <vt:lpstr>BSM 偏微分分程的推导</vt:lpstr>
      <vt:lpstr>PowerPoint 演示文稿</vt:lpstr>
      <vt:lpstr>PowerPoint 演示文稿</vt:lpstr>
      <vt:lpstr>PowerPoint 演示文稿</vt:lpstr>
      <vt:lpstr>PowerPoint 演示文稿</vt:lpstr>
      <vt:lpstr>风险中性定价原理</vt:lpstr>
      <vt:lpstr>风险中性世界</vt:lpstr>
      <vt:lpstr>PowerPoint 演示文稿</vt:lpstr>
      <vt:lpstr>风险中性世界中可交易资产的随机过程</vt:lpstr>
      <vt:lpstr>例子：理解风险中性定价</vt:lpstr>
      <vt:lpstr>理解风险中性定价</vt:lpstr>
      <vt:lpstr>PowerPoint 演示文稿</vt:lpstr>
      <vt:lpstr>无收益资产欧式看涨期权定价公式</vt:lpstr>
      <vt:lpstr>PowerPoint 演示文稿</vt:lpstr>
      <vt:lpstr>PowerPoint 演示文稿</vt:lpstr>
      <vt:lpstr>BSM 期权定价公式的推导</vt:lpstr>
      <vt:lpstr>PowerPoint 演示文稿</vt:lpstr>
      <vt:lpstr>PowerPoint 演示文稿</vt:lpstr>
      <vt:lpstr>理解BSM定价公式I</vt:lpstr>
      <vt:lpstr>理解 II</vt:lpstr>
      <vt:lpstr>理解 III</vt:lpstr>
      <vt:lpstr>理解IV</vt:lpstr>
      <vt:lpstr>波动率微笑</vt:lpstr>
      <vt:lpstr>波动率期限结构</vt:lpstr>
      <vt:lpstr>  隐含波动率曲面</vt:lpstr>
      <vt:lpstr>欧式平价看涨期权的定价公式</vt:lpstr>
      <vt:lpstr>平价期权 c/S与波动率与期限的关系</vt:lpstr>
      <vt:lpstr>无收益资产欧式看跌期权定价公式</vt:lpstr>
      <vt:lpstr>无收益资产美式看涨期权定价公式</vt:lpstr>
      <vt:lpstr>有收益资产的欧式期权定价公式</vt:lpstr>
      <vt:lpstr>PowerPoint 演示文稿</vt:lpstr>
      <vt:lpstr>PowerPoint 演示文稿</vt:lpstr>
      <vt:lpstr>有收益资产的美式看涨期权的定价</vt:lpstr>
      <vt:lpstr>美式看跌期权的定价</vt:lpstr>
      <vt:lpstr>BSM 期权定价公式的参数估计</vt:lpstr>
      <vt:lpstr>估计无风险利率</vt:lpstr>
      <vt:lpstr>估计标的资产价格的波动率 I</vt:lpstr>
      <vt:lpstr>目录</vt:lpstr>
      <vt:lpstr>BSM 期权定价公式的精确度评价</vt:lpstr>
      <vt:lpstr>BSM 期权定价公式的缺陷与拓展</vt:lpstr>
      <vt:lpstr>PowerPoint 演示文稿</vt:lpstr>
      <vt:lpstr>PowerPoint 演示文稿</vt:lpstr>
    </vt:vector>
  </TitlesOfParts>
  <Company>Xmu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Aronge</dc:creator>
  <cp:lastModifiedBy>zlzheng</cp:lastModifiedBy>
  <cp:revision>244</cp:revision>
  <dcterms:created xsi:type="dcterms:W3CDTF">2011-09-18T13:13:48Z</dcterms:created>
  <dcterms:modified xsi:type="dcterms:W3CDTF">2016-12-12T01:30:27Z</dcterms:modified>
</cp:coreProperties>
</file>