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2149" r:id="rId1"/>
  </p:sldMasterIdLst>
  <p:notesMasterIdLst>
    <p:notesMasterId r:id="rId63"/>
  </p:notesMasterIdLst>
  <p:handoutMasterIdLst>
    <p:handoutMasterId r:id="rId64"/>
  </p:handoutMasterIdLst>
  <p:sldIdLst>
    <p:sldId id="2363" r:id="rId2"/>
    <p:sldId id="2764" r:id="rId3"/>
    <p:sldId id="2765" r:id="rId4"/>
    <p:sldId id="2766" r:id="rId5"/>
    <p:sldId id="2767" r:id="rId6"/>
    <p:sldId id="2768" r:id="rId7"/>
    <p:sldId id="2769" r:id="rId8"/>
    <p:sldId id="2770" r:id="rId9"/>
    <p:sldId id="2771" r:id="rId10"/>
    <p:sldId id="2826" r:id="rId11"/>
    <p:sldId id="2827" r:id="rId12"/>
    <p:sldId id="2828" r:id="rId13"/>
    <p:sldId id="2830" r:id="rId14"/>
    <p:sldId id="2831" r:id="rId15"/>
    <p:sldId id="2832" r:id="rId16"/>
    <p:sldId id="2833" r:id="rId17"/>
    <p:sldId id="2834" r:id="rId18"/>
    <p:sldId id="2835" r:id="rId19"/>
    <p:sldId id="2836" r:id="rId20"/>
    <p:sldId id="2837" r:id="rId21"/>
    <p:sldId id="2838" r:id="rId22"/>
    <p:sldId id="2839" r:id="rId23"/>
    <p:sldId id="2840" r:id="rId24"/>
    <p:sldId id="2841" r:id="rId25"/>
    <p:sldId id="2842" r:id="rId26"/>
    <p:sldId id="2820" r:id="rId27"/>
    <p:sldId id="2785" r:id="rId28"/>
    <p:sldId id="2786" r:id="rId29"/>
    <p:sldId id="2787" r:id="rId30"/>
    <p:sldId id="2788" r:id="rId31"/>
    <p:sldId id="2789" r:id="rId32"/>
    <p:sldId id="2790" r:id="rId33"/>
    <p:sldId id="2792" r:id="rId34"/>
    <p:sldId id="2793" r:id="rId35"/>
    <p:sldId id="2794" r:id="rId36"/>
    <p:sldId id="2795" r:id="rId37"/>
    <p:sldId id="2796" r:id="rId38"/>
    <p:sldId id="2797" r:id="rId39"/>
    <p:sldId id="2791" r:id="rId40"/>
    <p:sldId id="2798" r:id="rId41"/>
    <p:sldId id="2799" r:id="rId42"/>
    <p:sldId id="2800" r:id="rId43"/>
    <p:sldId id="2801" r:id="rId44"/>
    <p:sldId id="2802" r:id="rId45"/>
    <p:sldId id="2803" r:id="rId46"/>
    <p:sldId id="2804" r:id="rId47"/>
    <p:sldId id="2805" r:id="rId48"/>
    <p:sldId id="2806" r:id="rId49"/>
    <p:sldId id="2807" r:id="rId50"/>
    <p:sldId id="2808" r:id="rId51"/>
    <p:sldId id="2823" r:id="rId52"/>
    <p:sldId id="2824" r:id="rId53"/>
    <p:sldId id="2811" r:id="rId54"/>
    <p:sldId id="2825" r:id="rId55"/>
    <p:sldId id="2813" r:id="rId56"/>
    <p:sldId id="2821" r:id="rId57"/>
    <p:sldId id="2814" r:id="rId58"/>
    <p:sldId id="2815" r:id="rId59"/>
    <p:sldId id="2816" r:id="rId60"/>
    <p:sldId id="2818" r:id="rId61"/>
    <p:sldId id="2819" r:id="rId62"/>
  </p:sldIdLst>
  <p:sldSz cx="9144000" cy="6858000" type="screen4x3"/>
  <p:notesSz cx="9296400" cy="7010400"/>
  <p:defaultTextStyle>
    <a:defPPr>
      <a:defRPr lang="zh-CN"/>
    </a:defPPr>
    <a:lvl1pPr algn="l" rtl="0" fontAlgn="base">
      <a:spcBef>
        <a:spcPct val="0"/>
      </a:spcBef>
      <a:spcAft>
        <a:spcPct val="0"/>
      </a:spcAft>
      <a:defRPr kern="1200">
        <a:solidFill>
          <a:schemeClr val="tx1"/>
        </a:solidFill>
        <a:latin typeface="Tahoma" pitchFamily="34" charset="0"/>
        <a:ea typeface="宋体" charset="-122"/>
        <a:cs typeface="+mn-cs"/>
      </a:defRPr>
    </a:lvl1pPr>
    <a:lvl2pPr marL="457200" algn="l" rtl="0" fontAlgn="base">
      <a:spcBef>
        <a:spcPct val="0"/>
      </a:spcBef>
      <a:spcAft>
        <a:spcPct val="0"/>
      </a:spcAft>
      <a:defRPr kern="1200">
        <a:solidFill>
          <a:schemeClr val="tx1"/>
        </a:solidFill>
        <a:latin typeface="Tahoma" pitchFamily="34" charset="0"/>
        <a:ea typeface="宋体" charset="-122"/>
        <a:cs typeface="+mn-cs"/>
      </a:defRPr>
    </a:lvl2pPr>
    <a:lvl3pPr marL="914400" algn="l" rtl="0" fontAlgn="base">
      <a:spcBef>
        <a:spcPct val="0"/>
      </a:spcBef>
      <a:spcAft>
        <a:spcPct val="0"/>
      </a:spcAft>
      <a:defRPr kern="1200">
        <a:solidFill>
          <a:schemeClr val="tx1"/>
        </a:solidFill>
        <a:latin typeface="Tahoma" pitchFamily="34" charset="0"/>
        <a:ea typeface="宋体" charset="-122"/>
        <a:cs typeface="+mn-cs"/>
      </a:defRPr>
    </a:lvl3pPr>
    <a:lvl4pPr marL="1371600" algn="l" rtl="0" fontAlgn="base">
      <a:spcBef>
        <a:spcPct val="0"/>
      </a:spcBef>
      <a:spcAft>
        <a:spcPct val="0"/>
      </a:spcAft>
      <a:defRPr kern="1200">
        <a:solidFill>
          <a:schemeClr val="tx1"/>
        </a:solidFill>
        <a:latin typeface="Tahoma" pitchFamily="34" charset="0"/>
        <a:ea typeface="宋体" charset="-122"/>
        <a:cs typeface="+mn-cs"/>
      </a:defRPr>
    </a:lvl4pPr>
    <a:lvl5pPr marL="1828800" algn="l" rtl="0" fontAlgn="base">
      <a:spcBef>
        <a:spcPct val="0"/>
      </a:spcBef>
      <a:spcAft>
        <a:spcPct val="0"/>
      </a:spcAft>
      <a:defRPr kern="1200">
        <a:solidFill>
          <a:schemeClr val="tx1"/>
        </a:solidFill>
        <a:latin typeface="Tahoma" pitchFamily="34" charset="0"/>
        <a:ea typeface="宋体" charset="-122"/>
        <a:cs typeface="+mn-cs"/>
      </a:defRPr>
    </a:lvl5pPr>
    <a:lvl6pPr marL="2286000" algn="l" defTabSz="914400" rtl="0" eaLnBrk="1" latinLnBrk="0" hangingPunct="1">
      <a:defRPr kern="1200">
        <a:solidFill>
          <a:schemeClr val="tx1"/>
        </a:solidFill>
        <a:latin typeface="Tahoma" pitchFamily="34" charset="0"/>
        <a:ea typeface="宋体" charset="-122"/>
        <a:cs typeface="+mn-cs"/>
      </a:defRPr>
    </a:lvl6pPr>
    <a:lvl7pPr marL="2743200" algn="l" defTabSz="914400" rtl="0" eaLnBrk="1" latinLnBrk="0" hangingPunct="1">
      <a:defRPr kern="1200">
        <a:solidFill>
          <a:schemeClr val="tx1"/>
        </a:solidFill>
        <a:latin typeface="Tahoma" pitchFamily="34" charset="0"/>
        <a:ea typeface="宋体" charset="-122"/>
        <a:cs typeface="+mn-cs"/>
      </a:defRPr>
    </a:lvl7pPr>
    <a:lvl8pPr marL="3200400" algn="l" defTabSz="914400" rtl="0" eaLnBrk="1" latinLnBrk="0" hangingPunct="1">
      <a:defRPr kern="1200">
        <a:solidFill>
          <a:schemeClr val="tx1"/>
        </a:solidFill>
        <a:latin typeface="Tahoma" pitchFamily="34" charset="0"/>
        <a:ea typeface="宋体" charset="-122"/>
        <a:cs typeface="+mn-cs"/>
      </a:defRPr>
    </a:lvl8pPr>
    <a:lvl9pPr marL="3657600" algn="l" defTabSz="914400" rtl="0" eaLnBrk="1" latinLnBrk="0" hangingPunct="1">
      <a:defRPr kern="1200">
        <a:solidFill>
          <a:schemeClr val="tx1"/>
        </a:solidFill>
        <a:latin typeface="Tahoma" pitchFamily="34"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onge" initials="Arong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202"/>
    <a:srgbClr val="F92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7" autoAdjust="0"/>
    <p:restoredTop sz="85834" autoAdjust="0"/>
  </p:normalViewPr>
  <p:slideViewPr>
    <p:cSldViewPr>
      <p:cViewPr varScale="1">
        <p:scale>
          <a:sx n="102" d="100"/>
          <a:sy n="102" d="100"/>
        </p:scale>
        <p:origin x="-1899"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028717" cy="350140"/>
          </a:xfrm>
          <a:prstGeom prst="rect">
            <a:avLst/>
          </a:prstGeom>
        </p:spPr>
        <p:txBody>
          <a:bodyPr vert="horz" lIns="93174" tIns="46587" rIns="93174" bIns="46587" rtlCol="0"/>
          <a:lstStyle>
            <a:lvl1pPr algn="l">
              <a:defRPr sz="1200">
                <a:ea typeface="华文细黑" pitchFamily="2" charset="-122"/>
              </a:defRPr>
            </a:lvl1pPr>
          </a:lstStyle>
          <a:p>
            <a:pPr>
              <a:defRPr/>
            </a:pPr>
            <a:endParaRPr lang="zh-CN" altLang="en-US"/>
          </a:p>
        </p:txBody>
      </p:sp>
      <p:sp>
        <p:nvSpPr>
          <p:cNvPr id="3" name="日期占位符 2"/>
          <p:cNvSpPr>
            <a:spLocks noGrp="1"/>
          </p:cNvSpPr>
          <p:nvPr>
            <p:ph type="dt" sz="quarter" idx="1"/>
          </p:nvPr>
        </p:nvSpPr>
        <p:spPr>
          <a:xfrm>
            <a:off x="5265606" y="0"/>
            <a:ext cx="4028717" cy="350140"/>
          </a:xfrm>
          <a:prstGeom prst="rect">
            <a:avLst/>
          </a:prstGeom>
        </p:spPr>
        <p:txBody>
          <a:bodyPr vert="horz" lIns="93174" tIns="46587" rIns="93174" bIns="46587" rtlCol="0"/>
          <a:lstStyle>
            <a:lvl1pPr algn="r">
              <a:defRPr sz="1200">
                <a:ea typeface="华文细黑" pitchFamily="2" charset="-122"/>
              </a:defRPr>
            </a:lvl1pPr>
          </a:lstStyle>
          <a:p>
            <a:pPr>
              <a:defRPr/>
            </a:pPr>
            <a:endParaRPr lang="zh-CN" altLang="en-US"/>
          </a:p>
        </p:txBody>
      </p:sp>
      <p:sp>
        <p:nvSpPr>
          <p:cNvPr id="4" name="页脚占位符 3"/>
          <p:cNvSpPr>
            <a:spLocks noGrp="1"/>
          </p:cNvSpPr>
          <p:nvPr>
            <p:ph type="ftr" sz="quarter" idx="2"/>
          </p:nvPr>
        </p:nvSpPr>
        <p:spPr>
          <a:xfrm>
            <a:off x="1" y="6659173"/>
            <a:ext cx="4028717" cy="350140"/>
          </a:xfrm>
          <a:prstGeom prst="rect">
            <a:avLst/>
          </a:prstGeom>
        </p:spPr>
        <p:txBody>
          <a:bodyPr vert="horz" lIns="93174" tIns="46587" rIns="93174" bIns="46587" rtlCol="0" anchor="b"/>
          <a:lstStyle>
            <a:lvl1pPr algn="l">
              <a:defRPr sz="1200">
                <a:ea typeface="华文细黑" pitchFamily="2" charset="-122"/>
              </a:defRPr>
            </a:lvl1pPr>
          </a:lstStyle>
          <a:p>
            <a:pPr>
              <a:defRPr/>
            </a:pPr>
            <a:endParaRPr lang="zh-CN" altLang="en-US"/>
          </a:p>
        </p:txBody>
      </p:sp>
      <p:sp>
        <p:nvSpPr>
          <p:cNvPr id="5" name="灯片编号占位符 4"/>
          <p:cNvSpPr>
            <a:spLocks noGrp="1"/>
          </p:cNvSpPr>
          <p:nvPr>
            <p:ph type="sldNum" sz="quarter" idx="3"/>
          </p:nvPr>
        </p:nvSpPr>
        <p:spPr>
          <a:xfrm>
            <a:off x="5265606" y="6659173"/>
            <a:ext cx="4028717" cy="350140"/>
          </a:xfrm>
          <a:prstGeom prst="rect">
            <a:avLst/>
          </a:prstGeom>
        </p:spPr>
        <p:txBody>
          <a:bodyPr vert="horz" lIns="93174" tIns="46587" rIns="93174" bIns="46587" rtlCol="0" anchor="b"/>
          <a:lstStyle>
            <a:lvl1pPr algn="r">
              <a:defRPr sz="1200">
                <a:ea typeface="华文细黑" pitchFamily="2" charset="-122"/>
              </a:defRPr>
            </a:lvl1pPr>
          </a:lstStyle>
          <a:p>
            <a:pPr>
              <a:defRPr/>
            </a:pPr>
            <a:fld id="{A3B4F7A7-087A-4BD8-8229-0CE789C129B6}" type="slidenum">
              <a:rPr lang="zh-CN" altLang="en-US"/>
              <a:pPr>
                <a:defRPr/>
              </a:pPr>
              <a:t>‹#›</a:t>
            </a:fld>
            <a:endParaRPr lang="zh-CN" altLang="en-US"/>
          </a:p>
        </p:txBody>
      </p:sp>
    </p:spTree>
    <p:extLst>
      <p:ext uri="{BB962C8B-B14F-4D97-AF65-F5344CB8AC3E}">
        <p14:creationId xmlns:p14="http://schemas.microsoft.com/office/powerpoint/2010/main" val="118131859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028717" cy="350140"/>
          </a:xfrm>
          <a:prstGeom prst="rect">
            <a:avLst/>
          </a:prstGeom>
        </p:spPr>
        <p:txBody>
          <a:bodyPr vert="horz" lIns="93174" tIns="46587" rIns="93174" bIns="46587"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265606" y="0"/>
            <a:ext cx="4028717" cy="350140"/>
          </a:xfrm>
          <a:prstGeom prst="rect">
            <a:avLst/>
          </a:prstGeom>
        </p:spPr>
        <p:txBody>
          <a:bodyPr vert="horz" lIns="93174" tIns="46587" rIns="93174" bIns="46587" rtlCol="0"/>
          <a:lstStyle>
            <a:lvl1pPr algn="r" fontAlgn="auto">
              <a:spcBef>
                <a:spcPts val="0"/>
              </a:spcBef>
              <a:spcAft>
                <a:spcPts val="0"/>
              </a:spcAft>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2897188" y="527050"/>
            <a:ext cx="3502025" cy="2627313"/>
          </a:xfrm>
          <a:prstGeom prst="rect">
            <a:avLst/>
          </a:prstGeom>
          <a:noFill/>
          <a:ln w="12700">
            <a:solidFill>
              <a:prstClr val="black"/>
            </a:solidFill>
          </a:ln>
        </p:spPr>
        <p:txBody>
          <a:bodyPr vert="horz" lIns="93174" tIns="46587" rIns="93174" bIns="46587" rtlCol="0" anchor="ctr"/>
          <a:lstStyle/>
          <a:p>
            <a:pPr lvl="0"/>
            <a:endParaRPr lang="zh-CN" altLang="en-US" noProof="0"/>
          </a:p>
        </p:txBody>
      </p:sp>
      <p:sp>
        <p:nvSpPr>
          <p:cNvPr id="5" name="备注占位符 4"/>
          <p:cNvSpPr>
            <a:spLocks noGrp="1"/>
          </p:cNvSpPr>
          <p:nvPr>
            <p:ph type="body" sz="quarter" idx="3"/>
          </p:nvPr>
        </p:nvSpPr>
        <p:spPr>
          <a:xfrm>
            <a:off x="929225" y="3329586"/>
            <a:ext cx="7437952" cy="3154517"/>
          </a:xfrm>
          <a:prstGeom prst="rect">
            <a:avLst/>
          </a:prstGeom>
        </p:spPr>
        <p:txBody>
          <a:bodyPr vert="horz" lIns="93174" tIns="46587" rIns="93174" bIns="46587"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1" y="6659173"/>
            <a:ext cx="4028717" cy="350140"/>
          </a:xfrm>
          <a:prstGeom prst="rect">
            <a:avLst/>
          </a:prstGeom>
        </p:spPr>
        <p:txBody>
          <a:bodyPr vert="horz" lIns="93174" tIns="46587" rIns="93174" bIns="46587"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265606" y="6659173"/>
            <a:ext cx="4028717" cy="350140"/>
          </a:xfrm>
          <a:prstGeom prst="rect">
            <a:avLst/>
          </a:prstGeom>
        </p:spPr>
        <p:txBody>
          <a:bodyPr vert="horz" lIns="93174" tIns="46587" rIns="93174" bIns="46587" rtlCol="0" anchor="b"/>
          <a:lstStyle>
            <a:lvl1pPr algn="r" fontAlgn="auto">
              <a:spcBef>
                <a:spcPts val="0"/>
              </a:spcBef>
              <a:spcAft>
                <a:spcPts val="0"/>
              </a:spcAft>
              <a:defRPr sz="1200">
                <a:latin typeface="+mn-lt"/>
                <a:ea typeface="+mn-ea"/>
              </a:defRPr>
            </a:lvl1pPr>
          </a:lstStyle>
          <a:p>
            <a:pPr>
              <a:defRPr/>
            </a:pPr>
            <a:fld id="{593E4DF9-40FF-476F-8A8E-E1023749C23B}" type="slidenum">
              <a:rPr lang="zh-CN" altLang="en-US"/>
              <a:pPr>
                <a:defRPr/>
              </a:pPr>
              <a:t>‹#›</a:t>
            </a:fld>
            <a:endParaRPr lang="zh-CN" altLang="en-US"/>
          </a:p>
        </p:txBody>
      </p:sp>
    </p:spTree>
    <p:extLst>
      <p:ext uri="{BB962C8B-B14F-4D97-AF65-F5344CB8AC3E}">
        <p14:creationId xmlns:p14="http://schemas.microsoft.com/office/powerpoint/2010/main" val="1784818806"/>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2</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2018/4/1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3</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2018/4/1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9</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2018/4/1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12</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40</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2018/4/1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50</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2018/4/1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5C792CCB-4AEF-419F-9416-16AF29E6F354}" type="slidenum">
              <a:rPr lang="zh-CN" altLang="en-US" smtClean="0"/>
              <a:t>51</a:t>
            </a:fld>
            <a:endParaRPr lang="zh-CN" altLang="en-US"/>
          </a:p>
        </p:txBody>
      </p:sp>
    </p:spTree>
    <p:extLst>
      <p:ext uri="{BB962C8B-B14F-4D97-AF65-F5344CB8AC3E}">
        <p14:creationId xmlns:p14="http://schemas.microsoft.com/office/powerpoint/2010/main" val="148209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a:p>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5C792CCB-4AEF-419F-9416-16AF29E6F354}" type="slidenum">
              <a:rPr lang="zh-CN" altLang="en-US" smtClean="0"/>
              <a:t>52</a:t>
            </a:fld>
            <a:endParaRPr lang="zh-CN" altLang="en-US"/>
          </a:p>
        </p:txBody>
      </p:sp>
    </p:spTree>
    <p:extLst>
      <p:ext uri="{BB962C8B-B14F-4D97-AF65-F5344CB8AC3E}">
        <p14:creationId xmlns:p14="http://schemas.microsoft.com/office/powerpoint/2010/main" val="337358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53</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2018/4/1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44376" y="1052736"/>
            <a:ext cx="8229600" cy="1584176"/>
          </a:xfrm>
        </p:spPr>
        <p:txBody>
          <a:bodyPr/>
          <a:lstStyle>
            <a:lvl1pPr algn="ctr" defTabSz="0">
              <a:defRPr sz="3600" b="1">
                <a:solidFill>
                  <a:srgbClr val="006600"/>
                </a:solidFill>
                <a:latin typeface="Adobe Jenson Pro Capt" pitchFamily="18" charset="0"/>
                <a:ea typeface="楷体" pitchFamily="49" charset="-122"/>
              </a:defRPr>
            </a:lvl1pPr>
          </a:lstStyle>
          <a:p>
            <a:r>
              <a:rPr lang="en-US" altLang="zh-CN" dirty="0"/>
              <a:t/>
            </a:r>
            <a:br>
              <a:rPr lang="en-US" altLang="zh-CN" dirty="0"/>
            </a:br>
            <a:r>
              <a:rPr lang="zh-CN" altLang="en-US" dirty="0"/>
              <a:t>单击此处编辑章节标题</a:t>
            </a:r>
            <a:r>
              <a:rPr lang="en-US" altLang="zh-CN" dirty="0"/>
              <a:t/>
            </a:r>
            <a:br>
              <a:rPr lang="en-US" altLang="zh-CN" dirty="0"/>
            </a:br>
            <a:endParaRPr lang="zh-CN" altLang="en-US" dirty="0"/>
          </a:p>
        </p:txBody>
      </p:sp>
      <p:cxnSp>
        <p:nvCxnSpPr>
          <p:cNvPr id="12" name="直接连接符 11"/>
          <p:cNvCxnSpPr/>
          <p:nvPr/>
        </p:nvCxnSpPr>
        <p:spPr>
          <a:xfrm>
            <a:off x="13692" y="6525344"/>
            <a:ext cx="9144000"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14" name="标题 1"/>
          <p:cNvSpPr txBox="1">
            <a:spLocks/>
          </p:cNvSpPr>
          <p:nvPr/>
        </p:nvSpPr>
        <p:spPr bwMode="auto">
          <a:xfrm>
            <a:off x="457200" y="2852936"/>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3600" b="1">
                <a:latin typeface="楷体" pitchFamily="49" charset="-122"/>
                <a:ea typeface="楷体" pitchFamily="49" charset="-122"/>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rgbClr val="2A0015"/>
                </a:solidFill>
                <a:latin typeface="Adobe 楷体 Std R" pitchFamily="18" charset="-122"/>
                <a:ea typeface="Adobe 楷体 Std R" pitchFamily="18" charset="-122"/>
                <a:cs typeface="Arial" pitchFamily="34" charset="0"/>
              </a:rPr>
              <a:t>厦门大学财务系</a:t>
            </a:r>
            <a:endParaRPr lang="en-US" altLang="zh-CN" sz="1800" b="0" dirty="0">
              <a:solidFill>
                <a:srgbClr val="2A0015"/>
              </a:solidFill>
              <a:latin typeface="Adobe 楷体 Std R" pitchFamily="18" charset="-122"/>
              <a:ea typeface="Adobe 楷体 Std R" pitchFamily="18" charset="-12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kern="1200" dirty="0">
                <a:solidFill>
                  <a:srgbClr val="2A0015"/>
                </a:solidFill>
                <a:latin typeface="Adobe 楷体 Std R" pitchFamily="18" charset="-122"/>
                <a:ea typeface="Adobe 楷体 Std R" pitchFamily="18" charset="-122"/>
                <a:cs typeface="Arial" pitchFamily="34" charset="0"/>
              </a:rPr>
              <a:t>郑振龙  陈蓉</a:t>
            </a:r>
            <a:endParaRPr lang="en-US" altLang="zh-CN" sz="1800" b="0" kern="1200" dirty="0">
              <a:solidFill>
                <a:srgbClr val="2A0015"/>
              </a:solidFill>
              <a:latin typeface="Adobe 楷体 Std R" pitchFamily="18" charset="-122"/>
              <a:ea typeface="Adobe 楷体 Std R" pitchFamily="18" charset="-12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baseline="0"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2A0015"/>
                </a:solidFill>
                <a:latin typeface="Adobe Jenson Pro Capt" pitchFamily="18" charset="0"/>
                <a:cs typeface="Arial" pitchFamily="34" charset="0"/>
              </a:rPr>
              <a:t>http:// </a:t>
            </a:r>
            <a:r>
              <a:rPr lang="en-US" altLang="zh-CN" sz="1800" b="1" dirty="0" err="1">
                <a:solidFill>
                  <a:srgbClr val="2A0015"/>
                </a:solidFill>
                <a:latin typeface="Adobe Jenson Pro Capt" pitchFamily="18" charset="0"/>
                <a:cs typeface="Arial" pitchFamily="34" charset="0"/>
              </a:rPr>
              <a:t>efinance.org.cn</a:t>
            </a:r>
            <a:endParaRPr lang="en-US" altLang="zh-CN" sz="1800" b="1"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2A0015"/>
                </a:solidFill>
                <a:latin typeface="Adobe Jenson Pro Capt" pitchFamily="18" charset="0"/>
                <a:cs typeface="Arial" pitchFamily="34" charset="0"/>
              </a:rPr>
              <a:t>http://</a:t>
            </a:r>
            <a:r>
              <a:rPr lang="en-US" altLang="zh-CN" sz="1800" b="1" baseline="0" dirty="0">
                <a:solidFill>
                  <a:srgbClr val="2A0015"/>
                </a:solidFill>
                <a:latin typeface="Adobe Jenson Pro Capt" pitchFamily="18" charset="0"/>
                <a:cs typeface="Arial" pitchFamily="34" charset="0"/>
              </a:rPr>
              <a:t> </a:t>
            </a:r>
            <a:r>
              <a:rPr lang="en-US" altLang="zh-CN" sz="1800" b="1" baseline="0" dirty="0" err="1">
                <a:solidFill>
                  <a:srgbClr val="2A0015"/>
                </a:solidFill>
                <a:latin typeface="Adobe Jenson Pro Capt" pitchFamily="18" charset="0"/>
                <a:cs typeface="Arial" pitchFamily="34" charset="0"/>
              </a:rPr>
              <a:t>aronge.net</a:t>
            </a:r>
            <a:r>
              <a:rPr lang="en-US" altLang="zh-CN" sz="1800" b="1" baseline="0" dirty="0">
                <a:solidFill>
                  <a:srgbClr val="2A0015"/>
                </a:solidFill>
                <a:latin typeface="Adobe Jenson Pro Capt" pitchFamily="18" charset="0"/>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chemeClr val="tx1">
                  <a:lumMod val="75000"/>
                  <a:lumOff val="25000"/>
                </a:schemeClr>
              </a:solidFill>
              <a:latin typeface="Adobe Jenson Pro Cap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schemeClr val="tx2"/>
              </a:solidFill>
              <a:effectLst/>
              <a:uLnTx/>
              <a:uFillTx/>
              <a:latin typeface="Adobe Jenson Pro" pitchFamily="18" charset="0"/>
              <a:ea typeface="Adobe 黑体 Std R"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schemeClr val="tx2"/>
              </a:solidFill>
              <a:effectLst/>
              <a:uLnTx/>
              <a:uFillTx/>
              <a:latin typeface="楷体" pitchFamily="49" charset="-122"/>
              <a:ea typeface="楷体" pitchFamily="49" charset="-122"/>
              <a:cs typeface="+mj-cs"/>
            </a:endParaRPr>
          </a:p>
        </p:txBody>
      </p:sp>
      <p:pic>
        <p:nvPicPr>
          <p:cNvPr id="29" name="图片 28" descr="11824837100.jpg"/>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sharpenSoften amount="50000"/>
                    </a14:imgEffect>
                    <a14:imgEffect>
                      <a14:saturation sat="400000"/>
                    </a14:imgEffect>
                  </a14:imgLayer>
                </a14:imgProps>
              </a:ext>
            </a:extLst>
          </a:blip>
          <a:stretch>
            <a:fillRect/>
          </a:stretch>
        </p:blipFill>
        <p:spPr>
          <a:xfrm>
            <a:off x="3851920" y="4653136"/>
            <a:ext cx="1556792" cy="1556792"/>
          </a:xfrm>
          <a:prstGeom prst="rect">
            <a:avLst/>
          </a:prstGeom>
          <a:ln>
            <a:noFill/>
          </a:ln>
        </p:spPr>
      </p:pic>
      <p:sp>
        <p:nvSpPr>
          <p:cNvPr id="30" name="TextBox 29"/>
          <p:cNvSpPr txBox="1"/>
          <p:nvPr userDrawn="1"/>
        </p:nvSpPr>
        <p:spPr>
          <a:xfrm>
            <a:off x="2019168" y="6577607"/>
            <a:ext cx="5217128" cy="307777"/>
          </a:xfrm>
          <a:prstGeom prst="rect">
            <a:avLst/>
          </a:prstGeom>
          <a:noFill/>
        </p:spPr>
        <p:txBody>
          <a:bodyPr wrap="square" rtlCol="0">
            <a:spAutoFit/>
          </a:bodyPr>
          <a:lstStyle/>
          <a:p>
            <a:pPr algn="ctr"/>
            <a:r>
              <a:rPr lang="en-US" altLang="zh-CN" sz="1400" dirty="0">
                <a:latin typeface="Adobe Jenson Pro Capt" pitchFamily="18" charset="0"/>
                <a:ea typeface="Adobe 黑体 Std R" pitchFamily="34" charset="-122"/>
              </a:rPr>
              <a:t>Copyright © </a:t>
            </a:r>
            <a:r>
              <a:rPr lang="en-US" altLang="zh-CN" sz="1400" dirty="0" smtClean="0">
                <a:latin typeface="Adobe Jenson Pro Capt" pitchFamily="18" charset="0"/>
                <a:ea typeface="Adobe 黑体 Std R" pitchFamily="34" charset="-122"/>
              </a:rPr>
              <a:t>2018 </a:t>
            </a:r>
            <a:r>
              <a:rPr lang="en-US" altLang="zh-CN" sz="1400" dirty="0">
                <a:latin typeface="Adobe Jenson Pro Capt" pitchFamily="18" charset="0"/>
                <a:ea typeface="Adobe 黑体 Std R" pitchFamily="34" charset="-122"/>
              </a:rPr>
              <a:t>Zheng, </a:t>
            </a:r>
            <a:r>
              <a:rPr lang="en-US" altLang="zh-CN" sz="1400" dirty="0" err="1">
                <a:latin typeface="Adobe Jenson Pro Capt" pitchFamily="18" charset="0"/>
                <a:ea typeface="Adobe 黑体 Std R" pitchFamily="34" charset="-122"/>
              </a:rPr>
              <a:t>Zhenlong</a:t>
            </a:r>
            <a:r>
              <a:rPr lang="en-US" altLang="zh-CN" sz="1400" dirty="0">
                <a:latin typeface="Adobe Jenson Pro Capt" pitchFamily="18" charset="0"/>
                <a:ea typeface="Adobe 黑体 Std R" pitchFamily="34" charset="-122"/>
              </a:rPr>
              <a:t> &amp; Chen, </a:t>
            </a:r>
            <a:r>
              <a:rPr lang="en-US" altLang="zh-CN" sz="1400" dirty="0" err="1">
                <a:latin typeface="Adobe Jenson Pro Capt" pitchFamily="18" charset="0"/>
                <a:ea typeface="Adobe 黑体 Std R" pitchFamily="34" charset="-122"/>
              </a:rPr>
              <a:t>Rong</a:t>
            </a:r>
            <a:r>
              <a:rPr lang="en-US" altLang="zh-CN" sz="1400" dirty="0">
                <a:latin typeface="Adobe Jenson Pro Capt" pitchFamily="18" charset="0"/>
                <a:ea typeface="Adobe 黑体 Std R" pitchFamily="34" charset="-122"/>
              </a:rPr>
              <a:t>,</a:t>
            </a:r>
            <a:r>
              <a:rPr lang="en-US" altLang="zh-CN" sz="1400" baseline="0" dirty="0">
                <a:latin typeface="Adobe Jenson Pro Capt" pitchFamily="18" charset="0"/>
                <a:ea typeface="Adobe 黑体 Std R" pitchFamily="34" charset="-122"/>
              </a:rPr>
              <a:t> XMU</a:t>
            </a:r>
            <a:endParaRPr lang="en-US" altLang="zh-CN" sz="1400" dirty="0">
              <a:latin typeface="Adobe Jenson Pro Capt" pitchFamily="18" charset="0"/>
              <a:ea typeface="Adobe 黑体 Std R" pitchFamily="34" charset="-122"/>
            </a:endParaRPr>
          </a:p>
        </p:txBody>
      </p:sp>
    </p:spTree>
    <p:extLst>
      <p:ext uri="{BB962C8B-B14F-4D97-AF65-F5344CB8AC3E}">
        <p14:creationId xmlns:p14="http://schemas.microsoft.com/office/powerpoint/2010/main" val="207844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3"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2011 Zheng, Zhenlong &amp; Chen, Rong</a:t>
            </a:r>
            <a:endParaRPr lang="zh-CN" altLang="en-US"/>
          </a:p>
        </p:txBody>
      </p:sp>
      <p:sp>
        <p:nvSpPr>
          <p:cNvPr id="4"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34654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2011 Zheng, Zhenlong &amp; Chen, Rong</a:t>
            </a:r>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925271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2011 Zheng, Zhenlong &amp; Chen, Rong</a:t>
            </a:r>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44787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2011 Zheng, Zhenlong &amp; Chen, Rong</a:t>
            </a:r>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305093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2011 Zheng, Zhenlong &amp; Chen, Rong</a:t>
            </a:r>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977906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0867" y="14520"/>
            <a:ext cx="2565366" cy="113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83894"/>
            <a:ext cx="9144000" cy="22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051720" y="2636912"/>
            <a:ext cx="5688631" cy="1569660"/>
          </a:xfrm>
          <a:prstGeom prst="rect">
            <a:avLst/>
          </a:prstGeom>
          <a:noFill/>
        </p:spPr>
        <p:txBody>
          <a:bodyPr wrap="square" rtlCol="0">
            <a:spAutoFit/>
          </a:bodyPr>
          <a:lstStyle/>
          <a:p>
            <a:r>
              <a:rPr lang="en-US" altLang="zh-CN" sz="9600" dirty="0">
                <a:latin typeface="Bradley Hand ITC" pitchFamily="66" charset="0"/>
                <a:ea typeface="Adobe 仿宋 Std R" pitchFamily="18" charset="-122"/>
                <a:cs typeface="Arial Unicode MS" pitchFamily="34" charset="-122"/>
              </a:rPr>
              <a:t>The End.</a:t>
            </a:r>
            <a:endParaRPr lang="zh-CN" altLang="en-US" sz="9600" dirty="0">
              <a:latin typeface="Bradley Hand ITC" pitchFamily="66" charset="0"/>
              <a:ea typeface="Adobe 仿宋 Std R" pitchFamily="18" charset="-122"/>
              <a:cs typeface="Arial Unicode MS" pitchFamily="34" charset="-122"/>
            </a:endParaRPr>
          </a:p>
        </p:txBody>
      </p:sp>
      <p:sp>
        <p:nvSpPr>
          <p:cNvPr id="18" name="矩形 17"/>
          <p:cNvSpPr/>
          <p:nvPr userDrawn="1"/>
        </p:nvSpPr>
        <p:spPr>
          <a:xfrm>
            <a:off x="395536" y="1052736"/>
            <a:ext cx="83529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8172400" y="6394471"/>
            <a:ext cx="973833" cy="46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1412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谢谢">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10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260648"/>
            <a:ext cx="87249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271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谢谢">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10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260648"/>
            <a:ext cx="87249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843808" y="3700264"/>
            <a:ext cx="3744416" cy="707886"/>
          </a:xfrm>
          <a:prstGeom prst="rect">
            <a:avLst/>
          </a:prstGeom>
          <a:noFill/>
        </p:spPr>
        <p:txBody>
          <a:bodyPr wrap="square" rtlCol="0">
            <a:spAutoFit/>
          </a:bodyPr>
          <a:lstStyle/>
          <a:p>
            <a:r>
              <a:rPr lang="en-US" altLang="zh-CN" sz="2000" b="1" dirty="0">
                <a:latin typeface="Adobe Jenson Pro Capt" pitchFamily="18" charset="0"/>
              </a:rPr>
              <a:t>Email: zlzheng@xmu.edu.cn</a:t>
            </a:r>
          </a:p>
          <a:p>
            <a:r>
              <a:rPr lang="en-US" altLang="zh-CN" sz="2000" b="1" dirty="0">
                <a:latin typeface="Adobe Jenson Pro Capt" pitchFamily="18" charset="0"/>
              </a:rPr>
              <a:t>              aronge@xmu.edu.cn</a:t>
            </a:r>
            <a:endParaRPr lang="zh-CN" altLang="en-US" sz="2000" b="1" dirty="0">
              <a:latin typeface="Adobe Jenson Pro Capt" pitchFamily="18" charset="0"/>
            </a:endParaRPr>
          </a:p>
        </p:txBody>
      </p:sp>
    </p:spTree>
    <p:extLst>
      <p:ext uri="{BB962C8B-B14F-4D97-AF65-F5344CB8AC3E}">
        <p14:creationId xmlns:p14="http://schemas.microsoft.com/office/powerpoint/2010/main" val="1820709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301625" y="1600200"/>
            <a:ext cx="4194175" cy="4498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194175" cy="4498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301625" y="6245225"/>
            <a:ext cx="2289175" cy="476250"/>
          </a:xfrm>
          <a:prstGeom prst="rect">
            <a:avLst/>
          </a:prstGeom>
        </p:spPr>
        <p:txBody>
          <a:bodyPr/>
          <a:lstStyle>
            <a:lvl1pPr>
              <a:defRPr>
                <a:ea typeface="宋体" pitchFamily="2" charset="-122"/>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pPr>
              <a:defRPr/>
            </a:pPr>
            <a:r>
              <a:rPr lang="en-US" altLang="zh-CN"/>
              <a:t>Copyright © 2011 Zheng, Zhenlong &amp; Chen, Rong</a:t>
            </a:r>
            <a:endParaRPr lang="zh-CN" altLang="en-US" dirty="0"/>
          </a:p>
        </p:txBody>
      </p:sp>
      <p:sp>
        <p:nvSpPr>
          <p:cNvPr id="7" name="灯片编号占位符 6"/>
          <p:cNvSpPr>
            <a:spLocks noGrp="1"/>
          </p:cNvSpPr>
          <p:nvPr>
            <p:ph type="sldNum" sz="quarter" idx="12"/>
          </p:nvPr>
        </p:nvSpPr>
        <p:spPr>
          <a:xfrm>
            <a:off x="6553200" y="6245225"/>
            <a:ext cx="2289175" cy="476250"/>
          </a:xfrm>
        </p:spPr>
        <p:txBody>
          <a:bodyPr/>
          <a:lstStyle>
            <a:lvl1pPr>
              <a:defRPr/>
            </a:lvl1pPr>
          </a:lstStyle>
          <a:p>
            <a:pPr>
              <a:defRPr/>
            </a:pPr>
            <a:fld id="{5CC2B108-31DF-4FE0-8872-C4A8491C00B8}" type="slidenum">
              <a:rPr lang="en-US" altLang="zh-CN"/>
              <a:pPr>
                <a:defRPr/>
              </a:pPr>
              <a:t>‹#›</a:t>
            </a:fld>
            <a:endParaRPr lang="en-US" altLang="zh-CN"/>
          </a:p>
        </p:txBody>
      </p:sp>
    </p:spTree>
    <p:extLst>
      <p:ext uri="{BB962C8B-B14F-4D97-AF65-F5344CB8AC3E}">
        <p14:creationId xmlns:p14="http://schemas.microsoft.com/office/powerpoint/2010/main" val="4290965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7544" y="908720"/>
            <a:ext cx="8229600" cy="1656183"/>
          </a:xfrm>
        </p:spPr>
        <p:txBody>
          <a:bodyPr/>
          <a:lstStyle>
            <a:lvl1pPr algn="ctr">
              <a:defRPr sz="3600" b="1">
                <a:solidFill>
                  <a:srgbClr val="006633"/>
                </a:solidFill>
                <a:latin typeface="Adobe Jenson Pro Capt" pitchFamily="18" charset="0"/>
                <a:ea typeface="楷体" pitchFamily="49" charset="-122"/>
              </a:defRPr>
            </a:lvl1pPr>
          </a:lstStyle>
          <a:p>
            <a:r>
              <a:rPr lang="zh-CN" altLang="en-US" dirty="0"/>
              <a:t>单击此处编辑母版标题样式</a:t>
            </a:r>
            <a:r>
              <a:rPr lang="en-US" altLang="zh-CN" dirty="0"/>
              <a:t/>
            </a:r>
            <a:br>
              <a:rPr lang="en-US" altLang="zh-CN" dirty="0"/>
            </a:br>
            <a:endParaRPr lang="zh-CN" altLang="en-US" dirty="0"/>
          </a:p>
        </p:txBody>
      </p:sp>
    </p:spTree>
    <p:extLst>
      <p:ext uri="{BB962C8B-B14F-4D97-AF65-F5344CB8AC3E}">
        <p14:creationId xmlns:p14="http://schemas.microsoft.com/office/powerpoint/2010/main" val="573211004"/>
      </p:ext>
    </p:extLst>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7544" y="332656"/>
            <a:ext cx="8229600" cy="846931"/>
          </a:xfrm>
        </p:spPr>
        <p:txBody>
          <a:bodyPr bIns="36000" anchor="b"/>
          <a:lstStyle>
            <a:lvl1pPr>
              <a:defRPr>
                <a:solidFill>
                  <a:srgbClr val="006600"/>
                </a:solidFill>
                <a:latin typeface="Adobe Jenson Pro Capt" pitchFamily="18" charset="0"/>
                <a:ea typeface="Adobe 黑体 Std R" pitchFamily="34" charset="-122"/>
              </a:defRPr>
            </a:lvl1pPr>
          </a:lstStyle>
          <a:p>
            <a:r>
              <a:rPr lang="zh-TW" altLang="en-US" dirty="0"/>
              <a:t>按一下此處編輯母版標題樣式</a:t>
            </a:r>
            <a:endParaRPr lang="zh-CN" altLang="en-US" dirty="0"/>
          </a:p>
        </p:txBody>
      </p:sp>
      <p:sp>
        <p:nvSpPr>
          <p:cNvPr id="3" name="内容占位符 2"/>
          <p:cNvSpPr>
            <a:spLocks noGrp="1"/>
          </p:cNvSpPr>
          <p:nvPr>
            <p:ph idx="1" hasCustomPrompt="1"/>
          </p:nvPr>
        </p:nvSpPr>
        <p:spPr>
          <a:xfrm>
            <a:off x="457200" y="1340768"/>
            <a:ext cx="8229600" cy="5184576"/>
          </a:xfrm>
        </p:spPr>
        <p:txBody>
          <a:bodyPr/>
          <a:lstStyle>
            <a:lvl1pPr marL="342900" indent="-342900">
              <a:spcBef>
                <a:spcPts val="800"/>
              </a:spcBef>
              <a:buClr>
                <a:schemeClr val="accent6">
                  <a:lumMod val="75000"/>
                </a:schemeClr>
              </a:buClr>
              <a:buFontTx/>
              <a:buBlip>
                <a:blip r:embed="rId2"/>
              </a:buBlip>
              <a:defRPr baseline="0">
                <a:latin typeface="Adobe Jenson Pro" pitchFamily="18" charset="0"/>
                <a:ea typeface="Adobe 楷体 Std R" pitchFamily="18" charset="-122"/>
              </a:defRPr>
            </a:lvl1pPr>
            <a:lvl2pPr marL="669925" indent="-325438">
              <a:spcBef>
                <a:spcPts val="800"/>
              </a:spcBef>
              <a:buFontTx/>
              <a:buBlip>
                <a:blip r:embed="rId2"/>
              </a:buBlip>
              <a:defRPr baseline="0">
                <a:latin typeface="Adobe Jenson Pro" pitchFamily="18" charset="0"/>
                <a:ea typeface="Adobe 楷体 Std R" pitchFamily="18" charset="-122"/>
              </a:defRPr>
            </a:lvl2pPr>
            <a:lvl3pPr marL="1022350" indent="-350838">
              <a:spcBef>
                <a:spcPts val="800"/>
              </a:spcBef>
              <a:buFontTx/>
              <a:buBlip>
                <a:blip r:embed="rId2"/>
              </a:buBlip>
              <a:defRPr baseline="0">
                <a:latin typeface="Adobe Jenson Pro" pitchFamily="18" charset="0"/>
                <a:ea typeface="Adobe 楷体 Std R" pitchFamily="18" charset="-122"/>
              </a:defRPr>
            </a:lvl3pPr>
            <a:lvl4pPr marL="1339850" indent="-315913">
              <a:spcBef>
                <a:spcPts val="800"/>
              </a:spcBef>
              <a:buFontTx/>
              <a:buBlip>
                <a:blip r:embed="rId2"/>
              </a:buBlip>
              <a:defRPr baseline="0">
                <a:latin typeface="Adobe Jenson Pro" pitchFamily="18" charset="0"/>
                <a:ea typeface="Adobe 楷体 Std R" pitchFamily="18" charset="-122"/>
              </a:defRPr>
            </a:lvl4pPr>
            <a:lvl5pPr marL="1681163" indent="-339725">
              <a:spcBef>
                <a:spcPts val="800"/>
              </a:spcBef>
              <a:buFontTx/>
              <a:buBlip>
                <a:blip r:embed="rId2"/>
              </a:buBlip>
              <a:defRPr baseline="0">
                <a:latin typeface="Adobe Jenson Pro" pitchFamily="18" charset="0"/>
                <a:ea typeface="Adobe 楷体 Std R" pitchFamily="18" charset="-122"/>
              </a:defRPr>
            </a:lvl5pPr>
          </a:lstStyle>
          <a:p>
            <a:pPr lvl="0"/>
            <a:r>
              <a:rPr lang="zh-TW" altLang="en-US" dirty="0"/>
              <a:t>按一下此處編輯母版文本樣式</a:t>
            </a:r>
            <a:endParaRPr lang="zh-CN" altLang="en-US" dirty="0"/>
          </a:p>
          <a:p>
            <a:pPr lvl="1"/>
            <a:r>
              <a:rPr lang="zh-CN" altLang="en-US" dirty="0"/>
              <a:t>第二級</a:t>
            </a:r>
          </a:p>
          <a:p>
            <a:pPr lvl="2"/>
            <a:r>
              <a:rPr lang="zh-CN" altLang="en-US" dirty="0"/>
              <a:t>第三級</a:t>
            </a:r>
          </a:p>
          <a:p>
            <a:pPr lvl="3"/>
            <a:r>
              <a:rPr lang="zh-CN" altLang="en-US" dirty="0"/>
              <a:t>第四級</a:t>
            </a:r>
          </a:p>
          <a:p>
            <a:pPr lvl="4"/>
            <a:r>
              <a:rPr lang="zh-CN" altLang="en-US" dirty="0"/>
              <a:t>第五級</a:t>
            </a:r>
          </a:p>
        </p:txBody>
      </p:sp>
      <p:sp>
        <p:nvSpPr>
          <p:cNvPr id="6" name="Rectangle 6"/>
          <p:cNvSpPr>
            <a:spLocks noGrp="1" noChangeArrowheads="1"/>
          </p:cNvSpPr>
          <p:nvPr>
            <p:ph type="sldNum" sz="quarter" idx="12"/>
          </p:nvPr>
        </p:nvSpPr>
        <p:spPr>
          <a:ln/>
        </p:spPr>
        <p:txBody>
          <a:bodyPr/>
          <a:lstStyle>
            <a:lvl1pPr>
              <a:defRPr>
                <a:solidFill>
                  <a:schemeClr val="tx1">
                    <a:lumMod val="50000"/>
                    <a:lumOff val="50000"/>
                  </a:schemeClr>
                </a:solidFill>
                <a:latin typeface="Adobe Jenson Pro Capt" pitchFamily="18"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080997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640" y="1340767"/>
            <a:ext cx="6408712" cy="5046860"/>
          </a:xfrm>
          <a:prstGeom prst="rect">
            <a:avLst/>
          </a:prstGeom>
        </p:spPr>
      </p:pic>
      <p:sp>
        <p:nvSpPr>
          <p:cNvPr id="6" name="TextBox 5"/>
          <p:cNvSpPr txBox="1"/>
          <p:nvPr userDrawn="1"/>
        </p:nvSpPr>
        <p:spPr>
          <a:xfrm>
            <a:off x="467544" y="404664"/>
            <a:ext cx="8280920" cy="738664"/>
          </a:xfrm>
          <a:prstGeom prst="rect">
            <a:avLst/>
          </a:prstGeom>
          <a:noFill/>
        </p:spPr>
        <p:txBody>
          <a:bodyPr wrap="square" rtlCol="0">
            <a:spAutoFit/>
          </a:bodyPr>
          <a:lstStyle/>
          <a:p>
            <a:r>
              <a:rPr lang="en-US" altLang="zh-CN" sz="4200" dirty="0">
                <a:solidFill>
                  <a:srgbClr val="006600"/>
                </a:solidFill>
                <a:latin typeface="Adobe Jenson Pro Capt" pitchFamily="18" charset="0"/>
              </a:rPr>
              <a:t>Any Questions</a:t>
            </a:r>
            <a:r>
              <a:rPr lang="zh-CN" altLang="en-US" sz="4200" dirty="0">
                <a:solidFill>
                  <a:schemeClr val="accent2">
                    <a:lumMod val="75000"/>
                  </a:schemeClr>
                </a:solidFill>
                <a:latin typeface="GungsuhChe" pitchFamily="49" charset="-127"/>
                <a:ea typeface="GungsuhChe" pitchFamily="49" charset="-127"/>
                <a:cs typeface="Ebrima" pitchFamily="2" charset="0"/>
              </a:rPr>
              <a:t>？</a:t>
            </a:r>
            <a:endParaRPr lang="zh-CN" altLang="en-US" sz="4200" dirty="0">
              <a:solidFill>
                <a:schemeClr val="accent2">
                  <a:lumMod val="75000"/>
                </a:schemeClr>
              </a:solidFill>
            </a:endParaRPr>
          </a:p>
        </p:txBody>
      </p:sp>
    </p:spTree>
    <p:extLst>
      <p:ext uri="{BB962C8B-B14F-4D97-AF65-F5344CB8AC3E}">
        <p14:creationId xmlns:p14="http://schemas.microsoft.com/office/powerpoint/2010/main" val="231991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83568" y="2492896"/>
            <a:ext cx="7772400" cy="1362075"/>
          </a:xfrm>
        </p:spPr>
        <p:txBody>
          <a:bodyPr/>
          <a:lstStyle>
            <a:lvl1pPr algn="l">
              <a:defRPr sz="4000" b="0" cap="all" baseline="0">
                <a:solidFill>
                  <a:srgbClr val="002060"/>
                </a:solidFill>
                <a:latin typeface="Adobe Jenson Pro" pitchFamily="18" charset="0"/>
              </a:defRPr>
            </a:lvl1pPr>
          </a:lstStyle>
          <a:p>
            <a:r>
              <a:rPr lang="zh-CN" altLang="en-US" dirty="0"/>
              <a:t>    单击此处编辑母版标题样式</a:t>
            </a:r>
          </a:p>
        </p:txBody>
      </p:sp>
      <p:sp>
        <p:nvSpPr>
          <p:cNvPr id="3" name="文本占位符 2"/>
          <p:cNvSpPr>
            <a:spLocks noGrp="1"/>
          </p:cNvSpPr>
          <p:nvPr>
            <p:ph type="body" idx="1"/>
          </p:nvPr>
        </p:nvSpPr>
        <p:spPr>
          <a:xfrm>
            <a:off x="683568" y="4077072"/>
            <a:ext cx="7772400" cy="1500187"/>
          </a:xfrm>
        </p:spPr>
        <p:txBody>
          <a:bodyPr anchor="t"/>
          <a:lstStyle>
            <a:lvl1pPr marL="0" indent="0">
              <a:buNone/>
              <a:defRPr sz="3600" b="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5381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2011 Zheng, Zhenlong &amp; Chen, Rong</a:t>
            </a:r>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91759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8"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2011 Zheng, Zhenlong &amp; Chen, Rong</a:t>
            </a:r>
            <a:endParaRPr lang="zh-CN" altLang="en-US"/>
          </a:p>
        </p:txBody>
      </p:sp>
      <p:sp>
        <p:nvSpPr>
          <p:cNvPr id="9"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14942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4"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2011 Zheng, Zhenlong &amp; Chen, Rong</a:t>
            </a:r>
            <a:endParaRPr lang="zh-CN" altLang="en-US"/>
          </a:p>
        </p:txBody>
      </p:sp>
      <p:sp>
        <p:nvSpPr>
          <p:cNvPr id="5"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91057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21988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48196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846931"/>
          </a:xfrm>
          <a:prstGeom prst="rect">
            <a:avLst/>
          </a:prstGeom>
          <a:noFill/>
          <a:ln w="9525">
            <a:noFill/>
            <a:miter lim="800000"/>
            <a:headEnd/>
            <a:tailEnd/>
          </a:ln>
        </p:spPr>
        <p:txBody>
          <a:bodyPr vert="horz" wrap="square" lIns="91440" tIns="45720" rIns="91440" bIns="36000" numCol="1" anchor="b" anchorCtr="0" compatLnSpc="1">
            <a:prstTxWarp prst="textNoShape">
              <a:avLst/>
            </a:prstTxWarp>
          </a:bodyPr>
          <a:lstStyle/>
          <a:p>
            <a:pPr lvl="0"/>
            <a:r>
              <a:rPr lang="zh-TW" altLang="en-US" dirty="0"/>
              <a:t>按一下此處編輯母版標題樣式</a:t>
            </a:r>
            <a:endParaRPr lang="zh-CN" altLang="en-US" dirty="0"/>
          </a:p>
        </p:txBody>
      </p:sp>
      <p:sp>
        <p:nvSpPr>
          <p:cNvPr id="15363" name="Rectangle 3"/>
          <p:cNvSpPr>
            <a:spLocks noGrp="1" noChangeArrowheads="1"/>
          </p:cNvSpPr>
          <p:nvPr>
            <p:ph type="body" idx="1"/>
          </p:nvPr>
        </p:nvSpPr>
        <p:spPr bwMode="auto">
          <a:xfrm>
            <a:off x="457200" y="1340768"/>
            <a:ext cx="82296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按一下此處編輯母版文本樣式</a:t>
            </a:r>
            <a:endParaRPr lang="zh-CN" altLang="en-US" dirty="0"/>
          </a:p>
          <a:p>
            <a:pPr lvl="1"/>
            <a:r>
              <a:rPr lang="zh-CN" altLang="en-US" dirty="0"/>
              <a:t>第二級</a:t>
            </a:r>
          </a:p>
          <a:p>
            <a:pPr lvl="2"/>
            <a:r>
              <a:rPr lang="zh-CN" altLang="en-US" dirty="0"/>
              <a:t>第三級</a:t>
            </a:r>
          </a:p>
          <a:p>
            <a:pPr lvl="3"/>
            <a:r>
              <a:rPr lang="zh-CN" altLang="en-US" dirty="0"/>
              <a:t>第四級</a:t>
            </a:r>
          </a:p>
          <a:p>
            <a:pPr lvl="4"/>
            <a:r>
              <a:rPr lang="zh-CN" altLang="en-US" dirty="0"/>
              <a:t>第五級</a:t>
            </a:r>
          </a:p>
        </p:txBody>
      </p:sp>
      <p:sp>
        <p:nvSpPr>
          <p:cNvPr id="26630" name="Rectangle 6"/>
          <p:cNvSpPr>
            <a:spLocks noGrp="1" noChangeArrowheads="1"/>
          </p:cNvSpPr>
          <p:nvPr>
            <p:ph type="sldNum" sz="quarter" idx="4"/>
          </p:nvPr>
        </p:nvSpPr>
        <p:spPr bwMode="auto">
          <a:xfrm>
            <a:off x="6588224" y="6525344"/>
            <a:ext cx="2133600"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solidFill>
                  <a:srgbClr val="2A0015"/>
                </a:solidFill>
                <a:latin typeface="Adobe Jenson Pro Capt" pitchFamily="18" charset="0"/>
                <a:ea typeface="+mn-ea"/>
              </a:defRPr>
            </a:lvl1pPr>
          </a:lstStyle>
          <a:p>
            <a:fld id="{0C913308-F349-4B6D-A68A-DD1791B4A57B}" type="slidenum">
              <a:rPr lang="zh-CN" altLang="en-US" smtClean="0"/>
              <a:pPr/>
              <a:t>‹#›</a:t>
            </a:fld>
            <a:endParaRPr lang="zh-CN" altLang="en-US" dirty="0"/>
          </a:p>
        </p:txBody>
      </p:sp>
      <p:cxnSp>
        <p:nvCxnSpPr>
          <p:cNvPr id="7" name="直接连接符 6"/>
          <p:cNvCxnSpPr/>
          <p:nvPr userDrawn="1"/>
        </p:nvCxnSpPr>
        <p:spPr>
          <a:xfrm>
            <a:off x="0" y="6525344"/>
            <a:ext cx="9144000" cy="0"/>
          </a:xfrm>
          <a:prstGeom prst="line">
            <a:avLst/>
          </a:prstGeom>
          <a:ln w="12700">
            <a:solidFill>
              <a:schemeClr val="accent6">
                <a:lumMod val="75000"/>
              </a:schemeClr>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467544" y="1196752"/>
            <a:ext cx="8208912"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9" name="Rectangle 6"/>
          <p:cNvSpPr txBox="1">
            <a:spLocks noChangeArrowheads="1"/>
          </p:cNvSpPr>
          <p:nvPr userDrawn="1"/>
        </p:nvSpPr>
        <p:spPr bwMode="auto">
          <a:xfrm>
            <a:off x="2555776" y="6569968"/>
            <a:ext cx="4248472"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CN"/>
            </a:defPPr>
            <a:lvl1pPr marL="0" algn="r" defTabSz="914400" rtl="0" eaLnBrk="1" fontAlgn="auto" latinLnBrk="0" hangingPunct="1">
              <a:spcBef>
                <a:spcPts val="0"/>
              </a:spcBef>
              <a:spcAft>
                <a:spcPts val="0"/>
              </a:spcAft>
              <a:defRPr sz="1200" kern="1200">
                <a:solidFill>
                  <a:srgbClr val="2A0015"/>
                </a:solidFill>
                <a:latin typeface="Adobe Jenson Pro Capt"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latin typeface="Adobe Jenson Pro Capt" pitchFamily="18" charset="0"/>
                <a:ea typeface="Adobe 黑体 Std R" pitchFamily="34" charset="-122"/>
              </a:rPr>
              <a:t>Copyright © </a:t>
            </a:r>
            <a:r>
              <a:rPr lang="en-US" altLang="zh-CN" dirty="0" smtClean="0">
                <a:latin typeface="Adobe Jenson Pro Capt" pitchFamily="18" charset="0"/>
                <a:ea typeface="Adobe 黑体 Std R" pitchFamily="34" charset="-122"/>
              </a:rPr>
              <a:t>2018 </a:t>
            </a:r>
            <a:r>
              <a:rPr lang="en-US" altLang="zh-CN" dirty="0">
                <a:latin typeface="Adobe Jenson Pro Capt" pitchFamily="18" charset="0"/>
                <a:ea typeface="Adobe 黑体 Std R" pitchFamily="34" charset="-122"/>
              </a:rPr>
              <a:t>Zheng, </a:t>
            </a:r>
            <a:r>
              <a:rPr lang="en-US" altLang="zh-CN" dirty="0" err="1">
                <a:latin typeface="Adobe Jenson Pro Capt" pitchFamily="18" charset="0"/>
                <a:ea typeface="Adobe 黑体 Std R" pitchFamily="34" charset="-122"/>
              </a:rPr>
              <a:t>Zhenlong</a:t>
            </a:r>
            <a:r>
              <a:rPr lang="en-US" altLang="zh-CN" dirty="0">
                <a:latin typeface="Adobe Jenson Pro Capt" pitchFamily="18" charset="0"/>
                <a:ea typeface="Adobe 黑体 Std R" pitchFamily="34" charset="-122"/>
              </a:rPr>
              <a:t> &amp; Chen, </a:t>
            </a:r>
            <a:r>
              <a:rPr lang="en-US" altLang="zh-CN" dirty="0" err="1">
                <a:latin typeface="Adobe Jenson Pro Capt" pitchFamily="18" charset="0"/>
                <a:ea typeface="Adobe 黑体 Std R" pitchFamily="34" charset="-122"/>
              </a:rPr>
              <a:t>Rong</a:t>
            </a:r>
            <a:r>
              <a:rPr lang="zh-CN" altLang="en-US" dirty="0">
                <a:latin typeface="Adobe Jenson Pro Capt" pitchFamily="18" charset="0"/>
                <a:ea typeface="Adobe 黑体 Std R" pitchFamily="34" charset="-122"/>
              </a:rPr>
              <a:t>，</a:t>
            </a:r>
            <a:r>
              <a:rPr lang="en-US" altLang="zh-CN" dirty="0" err="1">
                <a:latin typeface="Adobe Jenson Pro Capt" pitchFamily="18" charset="0"/>
                <a:ea typeface="Adobe 黑体 Std R" pitchFamily="34" charset="-122"/>
              </a:rPr>
              <a:t>XMU</a:t>
            </a:r>
            <a:endParaRPr lang="en-US" altLang="zh-CN" dirty="0">
              <a:latin typeface="Adobe Jenson Pro Capt" pitchFamily="18" charset="0"/>
              <a:ea typeface="Adobe 黑体 Std R" pitchFamily="34" charset="-122"/>
            </a:endParaRPr>
          </a:p>
        </p:txBody>
      </p:sp>
    </p:spTree>
    <p:extLst>
      <p:ext uri="{BB962C8B-B14F-4D97-AF65-F5344CB8AC3E}">
        <p14:creationId xmlns:p14="http://schemas.microsoft.com/office/powerpoint/2010/main" val="1323560659"/>
      </p:ext>
    </p:extLst>
  </p:cSld>
  <p:clrMap bg1="lt1" tx1="dk1" bg2="lt2" tx2="dk2" accent1="accent1" accent2="accent2" accent3="accent3" accent4="accent4" accent5="accent5" accent6="accent6" hlink="hlink" folHlink="folHlink"/>
  <p:sldLayoutIdLst>
    <p:sldLayoutId id="2147492150" r:id="rId1"/>
    <p:sldLayoutId id="2147492151" r:id="rId2"/>
    <p:sldLayoutId id="2147492152" r:id="rId3"/>
    <p:sldLayoutId id="2147492153" r:id="rId4"/>
    <p:sldLayoutId id="2147492154" r:id="rId5"/>
    <p:sldLayoutId id="2147492155" r:id="rId6"/>
    <p:sldLayoutId id="2147492156" r:id="rId7"/>
    <p:sldLayoutId id="2147492157" r:id="rId8"/>
    <p:sldLayoutId id="2147492158" r:id="rId9"/>
    <p:sldLayoutId id="2147492159" r:id="rId10"/>
    <p:sldLayoutId id="2147492160" r:id="rId11"/>
    <p:sldLayoutId id="2147492161" r:id="rId12"/>
    <p:sldLayoutId id="2147492162" r:id="rId13"/>
    <p:sldLayoutId id="2147492163" r:id="rId14"/>
    <p:sldLayoutId id="2147492164" r:id="rId15"/>
    <p:sldLayoutId id="2147492165" r:id="rId16"/>
    <p:sldLayoutId id="2147492166" r:id="rId17"/>
    <p:sldLayoutId id="2147492167" r:id="rId18"/>
    <p:sldLayoutId id="2147492168" r:id="rId19"/>
  </p:sldLayoutIdLst>
  <p:hf hdr="0" ftr="0" dt="0"/>
  <p:txStyles>
    <p:titleStyle>
      <a:lvl1pPr algn="l" rtl="0" eaLnBrk="0" fontAlgn="base" hangingPunct="0">
        <a:spcBef>
          <a:spcPct val="0"/>
        </a:spcBef>
        <a:spcAft>
          <a:spcPct val="0"/>
        </a:spcAft>
        <a:defRPr sz="4200" b="0">
          <a:solidFill>
            <a:srgbClr val="006600"/>
          </a:solidFill>
          <a:latin typeface="Adobe Jenson Pro Capt" pitchFamily="18" charset="0"/>
          <a:ea typeface="Adobe 黑体 Std R" pitchFamily="34" charset="-122"/>
          <a:cs typeface="+mj-cs"/>
        </a:defRPr>
      </a:lvl1pPr>
      <a:lvl2pPr algn="l" rtl="0" eaLnBrk="0" fontAlgn="base" hangingPunct="0">
        <a:spcBef>
          <a:spcPct val="0"/>
        </a:spcBef>
        <a:spcAft>
          <a:spcPct val="0"/>
        </a:spcAft>
        <a:defRPr sz="4200">
          <a:solidFill>
            <a:schemeClr val="tx2"/>
          </a:solidFill>
          <a:latin typeface="Garamond" pitchFamily="18" charset="0"/>
          <a:ea typeface="宋体" charset="-122"/>
        </a:defRPr>
      </a:lvl2pPr>
      <a:lvl3pPr algn="l" rtl="0" eaLnBrk="0" fontAlgn="base" hangingPunct="0">
        <a:spcBef>
          <a:spcPct val="0"/>
        </a:spcBef>
        <a:spcAft>
          <a:spcPct val="0"/>
        </a:spcAft>
        <a:defRPr sz="4200">
          <a:solidFill>
            <a:schemeClr val="tx2"/>
          </a:solidFill>
          <a:latin typeface="Garamond" pitchFamily="18" charset="0"/>
          <a:ea typeface="宋体" charset="-122"/>
        </a:defRPr>
      </a:lvl3pPr>
      <a:lvl4pPr algn="l" rtl="0" eaLnBrk="0" fontAlgn="base" hangingPunct="0">
        <a:spcBef>
          <a:spcPct val="0"/>
        </a:spcBef>
        <a:spcAft>
          <a:spcPct val="0"/>
        </a:spcAft>
        <a:defRPr sz="4200">
          <a:solidFill>
            <a:schemeClr val="tx2"/>
          </a:solidFill>
          <a:latin typeface="Garamond" pitchFamily="18" charset="0"/>
          <a:ea typeface="宋体" charset="-122"/>
        </a:defRPr>
      </a:lvl4pPr>
      <a:lvl5pPr algn="l" rtl="0" eaLnBrk="0" fontAlgn="base" hangingPunct="0">
        <a:spcBef>
          <a:spcPct val="0"/>
        </a:spcBef>
        <a:spcAft>
          <a:spcPct val="0"/>
        </a:spcAft>
        <a:defRPr sz="4200">
          <a:solidFill>
            <a:schemeClr val="tx2"/>
          </a:solidFill>
          <a:latin typeface="Garamond" pitchFamily="18" charset="0"/>
          <a:ea typeface="宋体" charset="-122"/>
        </a:defRPr>
      </a:lvl5pPr>
      <a:lvl6pPr marL="457200" algn="l" rtl="0" fontAlgn="base">
        <a:spcBef>
          <a:spcPct val="0"/>
        </a:spcBef>
        <a:spcAft>
          <a:spcPct val="0"/>
        </a:spcAft>
        <a:defRPr sz="4200">
          <a:solidFill>
            <a:schemeClr val="tx2"/>
          </a:solidFill>
          <a:latin typeface="Garamond" pitchFamily="18" charset="0"/>
          <a:ea typeface="宋体" charset="-122"/>
        </a:defRPr>
      </a:lvl6pPr>
      <a:lvl7pPr marL="914400" algn="l" rtl="0" fontAlgn="base">
        <a:spcBef>
          <a:spcPct val="0"/>
        </a:spcBef>
        <a:spcAft>
          <a:spcPct val="0"/>
        </a:spcAft>
        <a:defRPr sz="4200">
          <a:solidFill>
            <a:schemeClr val="tx2"/>
          </a:solidFill>
          <a:latin typeface="Garamond" pitchFamily="18" charset="0"/>
          <a:ea typeface="宋体" charset="-122"/>
        </a:defRPr>
      </a:lvl7pPr>
      <a:lvl8pPr marL="1371600" algn="l" rtl="0" fontAlgn="base">
        <a:spcBef>
          <a:spcPct val="0"/>
        </a:spcBef>
        <a:spcAft>
          <a:spcPct val="0"/>
        </a:spcAft>
        <a:defRPr sz="4200">
          <a:solidFill>
            <a:schemeClr val="tx2"/>
          </a:solidFill>
          <a:latin typeface="Garamond" pitchFamily="18" charset="0"/>
          <a:ea typeface="宋体" charset="-122"/>
        </a:defRPr>
      </a:lvl8pPr>
      <a:lvl9pPr marL="1828800" algn="l" rtl="0" fontAlgn="base">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0" fontAlgn="base" hangingPunct="0">
        <a:lnSpc>
          <a:spcPct val="100000"/>
        </a:lnSpc>
        <a:spcBef>
          <a:spcPts val="1200"/>
        </a:spcBef>
        <a:spcAft>
          <a:spcPct val="0"/>
        </a:spcAft>
        <a:buClr>
          <a:schemeClr val="accent6">
            <a:lumMod val="75000"/>
          </a:schemeClr>
        </a:buClr>
        <a:buSzPct val="65000"/>
        <a:buFontTx/>
        <a:buBlip>
          <a:blip r:embed="rId21"/>
        </a:buBlip>
        <a:defRPr sz="3000" b="0" baseline="0">
          <a:solidFill>
            <a:schemeClr val="tx1">
              <a:lumMod val="85000"/>
              <a:lumOff val="15000"/>
            </a:schemeClr>
          </a:solidFill>
          <a:latin typeface="Adobe Jenson Pro" pitchFamily="18" charset="0"/>
          <a:ea typeface="Adobe 楷体 Std R" pitchFamily="18" charset="-122"/>
          <a:cs typeface="+mn-cs"/>
        </a:defRPr>
      </a:lvl1pPr>
      <a:lvl2pPr marL="669925" indent="-325438" algn="l" rtl="0" eaLnBrk="0" fontAlgn="base" hangingPunct="0">
        <a:lnSpc>
          <a:spcPct val="100000"/>
        </a:lnSpc>
        <a:spcBef>
          <a:spcPts val="1200"/>
        </a:spcBef>
        <a:spcAft>
          <a:spcPct val="0"/>
        </a:spcAft>
        <a:buClr>
          <a:srgbClr val="000066"/>
        </a:buClr>
        <a:buSzPct val="60000"/>
        <a:buFontTx/>
        <a:buBlip>
          <a:blip r:embed="rId21"/>
        </a:buBlip>
        <a:defRPr sz="2600" b="0" baseline="0">
          <a:solidFill>
            <a:schemeClr val="tx1">
              <a:lumMod val="85000"/>
              <a:lumOff val="15000"/>
            </a:schemeClr>
          </a:solidFill>
          <a:latin typeface="Adobe Jenson Pro" pitchFamily="18" charset="0"/>
          <a:ea typeface="Adobe 楷体 Std R" pitchFamily="18" charset="-122"/>
        </a:defRPr>
      </a:lvl2pPr>
      <a:lvl3pPr marL="1022350" indent="-350838" algn="l" rtl="0" eaLnBrk="0" fontAlgn="base" hangingPunct="0">
        <a:lnSpc>
          <a:spcPct val="100000"/>
        </a:lnSpc>
        <a:spcBef>
          <a:spcPts val="1200"/>
        </a:spcBef>
        <a:spcAft>
          <a:spcPct val="0"/>
        </a:spcAft>
        <a:buClr>
          <a:schemeClr val="accent6">
            <a:lumMod val="75000"/>
          </a:schemeClr>
        </a:buClr>
        <a:buSzPct val="65000"/>
        <a:buFontTx/>
        <a:buBlip>
          <a:blip r:embed="rId21"/>
        </a:buBlip>
        <a:defRPr sz="2200" b="0" baseline="0">
          <a:solidFill>
            <a:schemeClr val="tx1">
              <a:lumMod val="85000"/>
              <a:lumOff val="15000"/>
            </a:schemeClr>
          </a:solidFill>
          <a:latin typeface="Adobe Jenson Pro" pitchFamily="18" charset="0"/>
          <a:ea typeface="Adobe 楷体 Std R" pitchFamily="18" charset="-122"/>
        </a:defRPr>
      </a:lvl3pPr>
      <a:lvl4pPr marL="1339850" indent="-315913" algn="l" rtl="0" eaLnBrk="0" fontAlgn="base" hangingPunct="0">
        <a:lnSpc>
          <a:spcPct val="100000"/>
        </a:lnSpc>
        <a:spcBef>
          <a:spcPts val="1200"/>
        </a:spcBef>
        <a:spcAft>
          <a:spcPct val="0"/>
        </a:spcAft>
        <a:buClr>
          <a:srgbClr val="000066"/>
        </a:buClr>
        <a:buSzPct val="70000"/>
        <a:buFontTx/>
        <a:buBlip>
          <a:blip r:embed="rId21"/>
        </a:buBlip>
        <a:defRPr sz="2000" b="0" baseline="0">
          <a:solidFill>
            <a:schemeClr val="tx1">
              <a:lumMod val="85000"/>
              <a:lumOff val="15000"/>
            </a:schemeClr>
          </a:solidFill>
          <a:latin typeface="Adobe Jenson Pro" pitchFamily="18" charset="0"/>
          <a:ea typeface="Adobe 楷体 Std R" pitchFamily="18" charset="-122"/>
        </a:defRPr>
      </a:lvl4pPr>
      <a:lvl5pPr marL="1681163" indent="-339725" algn="l" rtl="0" eaLnBrk="0" fontAlgn="base" hangingPunct="0">
        <a:lnSpc>
          <a:spcPct val="100000"/>
        </a:lnSpc>
        <a:spcBef>
          <a:spcPts val="1200"/>
        </a:spcBef>
        <a:spcAft>
          <a:spcPct val="0"/>
        </a:spcAft>
        <a:buClr>
          <a:schemeClr val="accent6">
            <a:lumMod val="75000"/>
          </a:schemeClr>
        </a:buClr>
        <a:buSzPct val="75000"/>
        <a:buFontTx/>
        <a:buBlip>
          <a:blip r:embed="rId21"/>
        </a:buBlip>
        <a:defRPr sz="2000" b="0" baseline="0">
          <a:solidFill>
            <a:schemeClr val="tx1">
              <a:lumMod val="85000"/>
              <a:lumOff val="15000"/>
            </a:schemeClr>
          </a:solidFill>
          <a:latin typeface="Adobe Jenson Pro" pitchFamily="18" charset="0"/>
          <a:ea typeface="Adobe 楷体 Std R" pitchFamily="18" charset="-122"/>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7.bin"/><Relationship Id="rId14" Type="http://schemas.openxmlformats.org/officeDocument/2006/relationships/image" Target="../media/image2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2.bin"/><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14.bin"/><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5.wmf"/><Relationship Id="rId5" Type="http://schemas.openxmlformats.org/officeDocument/2006/relationships/oleObject" Target="../embeddings/oleObject17.bin"/><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19.bin"/><Relationship Id="rId4" Type="http://schemas.openxmlformats.org/officeDocument/2006/relationships/image" Target="../media/image3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38.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wmf"/><Relationship Id="rId5" Type="http://schemas.openxmlformats.org/officeDocument/2006/relationships/oleObject" Target="../embeddings/oleObject23.bin"/><Relationship Id="rId4" Type="http://schemas.openxmlformats.org/officeDocument/2006/relationships/image" Target="../media/image40.wmf"/></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wmf"/><Relationship Id="rId5" Type="http://schemas.openxmlformats.org/officeDocument/2006/relationships/oleObject" Target="../embeddings/oleObject25.bin"/><Relationship Id="rId4" Type="http://schemas.openxmlformats.org/officeDocument/2006/relationships/image" Target="../media/image43.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50.wmf"/><Relationship Id="rId3" Type="http://schemas.openxmlformats.org/officeDocument/2006/relationships/image" Target="../media/image55.png"/><Relationship Id="rId7" Type="http://schemas.openxmlformats.org/officeDocument/2006/relationships/image" Target="../media/image47.wmf"/><Relationship Id="rId12"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8.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8.wmf"/></Relationships>
</file>

<file path=ppt/slides/_rels/slide4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2.wmf"/><Relationship Id="rId5" Type="http://schemas.openxmlformats.org/officeDocument/2006/relationships/oleObject" Target="../embeddings/oleObject33.bin"/><Relationship Id="rId4" Type="http://schemas.openxmlformats.org/officeDocument/2006/relationships/image" Target="../media/image51.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5.wmf"/><Relationship Id="rId5" Type="http://schemas.openxmlformats.org/officeDocument/2006/relationships/oleObject" Target="../embeddings/oleObject36.bin"/><Relationship Id="rId4" Type="http://schemas.openxmlformats.org/officeDocument/2006/relationships/image" Target="../media/image54.wmf"/></Relationships>
</file>

<file path=ppt/slides/_rels/slide45.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7.wmf"/><Relationship Id="rId5" Type="http://schemas.openxmlformats.org/officeDocument/2006/relationships/oleObject" Target="../embeddings/oleObject38.bin"/><Relationship Id="rId4" Type="http://schemas.openxmlformats.org/officeDocument/2006/relationships/image" Target="../media/image5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9.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1.wmf"/><Relationship Id="rId5" Type="http://schemas.openxmlformats.org/officeDocument/2006/relationships/oleObject" Target="../embeddings/oleObject42.bin"/><Relationship Id="rId4" Type="http://schemas.openxmlformats.org/officeDocument/2006/relationships/image" Target="../media/image60.wmf"/></Relationships>
</file>

<file path=ppt/slides/_rels/slide48.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3.wmf"/><Relationship Id="rId5" Type="http://schemas.openxmlformats.org/officeDocument/2006/relationships/oleObject" Target="../embeddings/oleObject45.bin"/><Relationship Id="rId4" Type="http://schemas.openxmlformats.org/officeDocument/2006/relationships/image" Target="../media/image62.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8.wmf"/></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9.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1.wmf"/><Relationship Id="rId5" Type="http://schemas.openxmlformats.org/officeDocument/2006/relationships/oleObject" Target="../embeddings/oleObject50.bin"/><Relationship Id="rId4" Type="http://schemas.openxmlformats.org/officeDocument/2006/relationships/image" Target="../media/image70.wmf"/></Relationships>
</file>

<file path=ppt/slides/_rels/slide59.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3.wmf"/><Relationship Id="rId5" Type="http://schemas.openxmlformats.org/officeDocument/2006/relationships/oleObject" Target="../embeddings/oleObject52.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54.bin"/></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eaLnBrk="1" hangingPunct="1">
              <a:lnSpc>
                <a:spcPct val="150000"/>
              </a:lnSpc>
            </a:pPr>
            <a:r>
              <a:rPr lang="en-US" altLang="zh-CN" sz="4000" dirty="0"/>
              <a:t/>
            </a:r>
            <a:br>
              <a:rPr lang="en-US" altLang="zh-CN" sz="4000" dirty="0"/>
            </a:br>
            <a:r>
              <a:rPr lang="zh-CN" altLang="en-US" sz="4000" dirty="0"/>
              <a:t>金融工程</a:t>
            </a:r>
            <a:r>
              <a:rPr lang="en-US" altLang="zh-CN" sz="4000" dirty="0"/>
              <a:t/>
            </a:r>
            <a:br>
              <a:rPr lang="en-US" altLang="zh-CN" sz="4000" dirty="0"/>
            </a:br>
            <a:r>
              <a:rPr lang="zh-CN" altLang="en-US" sz="4000" dirty="0"/>
              <a:t>第十章   期权的回报与价格分析</a:t>
            </a:r>
            <a:endParaRPr lang="zh-CN" altLang="en-US" dirty="0"/>
          </a:p>
        </p:txBody>
      </p:sp>
    </p:spTree>
    <p:extLst>
      <p:ext uri="{BB962C8B-B14F-4D97-AF65-F5344CB8AC3E}">
        <p14:creationId xmlns:p14="http://schemas.microsoft.com/office/powerpoint/2010/main" val="20317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44376" y="1052736"/>
            <a:ext cx="8229600" cy="1368152"/>
          </a:xfrm>
        </p:spPr>
        <p:txBody>
          <a:bodyPr/>
          <a:lstStyle/>
          <a:p>
            <a:pPr algn="ctr" eaLnBrk="1" hangingPunct="1">
              <a:lnSpc>
                <a:spcPct val="150000"/>
              </a:lnSpc>
            </a:pPr>
            <a:r>
              <a:rPr lang="en-US" altLang="zh-CN" sz="4000" dirty="0"/>
              <a:t/>
            </a:r>
            <a:br>
              <a:rPr lang="en-US" altLang="zh-CN" sz="4000" dirty="0"/>
            </a:br>
            <a:r>
              <a:rPr lang="zh-CN" altLang="en-US" sz="4000" dirty="0" smtClean="0"/>
              <a:t>寻找期权的平值点</a:t>
            </a:r>
            <a:endParaRPr lang="zh-CN" altLang="en-US" dirty="0"/>
          </a:p>
        </p:txBody>
      </p:sp>
    </p:spTree>
    <p:extLst>
      <p:ext uri="{BB962C8B-B14F-4D97-AF65-F5344CB8AC3E}">
        <p14:creationId xmlns:p14="http://schemas.microsoft.com/office/powerpoint/2010/main" val="2421519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平值点的作用</a:t>
            </a:r>
            <a:endParaRPr lang="zh-CN" altLang="en-US" dirty="0"/>
          </a:p>
        </p:txBody>
      </p:sp>
      <p:sp>
        <p:nvSpPr>
          <p:cNvPr id="3" name="内容占位符 2"/>
          <p:cNvSpPr>
            <a:spLocks noGrp="1"/>
          </p:cNvSpPr>
          <p:nvPr>
            <p:ph idx="1"/>
          </p:nvPr>
        </p:nvSpPr>
        <p:spPr/>
        <p:txBody>
          <a:bodyPr/>
          <a:lstStyle/>
          <a:p>
            <a:pPr>
              <a:buFont typeface="Wingdings" pitchFamily="2" charset="2"/>
              <a:buChar char="p"/>
            </a:pPr>
            <a:r>
              <a:rPr lang="zh-CN" altLang="en-US" sz="2400" dirty="0" smtClean="0"/>
              <a:t>计算内在价值</a:t>
            </a:r>
            <a:endParaRPr lang="en-US" altLang="zh-CN" sz="2400" dirty="0" smtClean="0"/>
          </a:p>
          <a:p>
            <a:pPr>
              <a:buFont typeface="Wingdings" pitchFamily="2" charset="2"/>
              <a:buChar char="p"/>
            </a:pPr>
            <a:r>
              <a:rPr lang="zh-CN" altLang="en-US" sz="2400" dirty="0" smtClean="0"/>
              <a:t>计算</a:t>
            </a:r>
            <a:r>
              <a:rPr lang="en-US" altLang="zh-CN" sz="2400" dirty="0" smtClean="0"/>
              <a:t>BS</a:t>
            </a:r>
            <a:r>
              <a:rPr lang="zh-CN" altLang="en-US" sz="2400" dirty="0" smtClean="0"/>
              <a:t>隐含波动率</a:t>
            </a:r>
            <a:endParaRPr lang="en-US" altLang="zh-CN" sz="2400" dirty="0" smtClean="0"/>
          </a:p>
          <a:p>
            <a:pPr>
              <a:buFont typeface="Wingdings" pitchFamily="2" charset="2"/>
              <a:buChar char="p"/>
            </a:pPr>
            <a:r>
              <a:rPr lang="zh-CN" altLang="en-US" sz="2400" dirty="0" smtClean="0"/>
              <a:t>计算隐含波动率指数（</a:t>
            </a:r>
            <a:r>
              <a:rPr lang="en-US" altLang="zh-CN" sz="2400" dirty="0" smtClean="0"/>
              <a:t>VIX</a:t>
            </a:r>
            <a:r>
              <a:rPr lang="zh-CN" altLang="en-US" sz="2400" dirty="0" smtClean="0"/>
              <a:t>）</a:t>
            </a:r>
            <a:endParaRPr lang="en-US" altLang="zh-CN" sz="2400" dirty="0" smtClean="0"/>
          </a:p>
          <a:p>
            <a:pPr>
              <a:buFont typeface="Wingdings" pitchFamily="2" charset="2"/>
              <a:buChar char="p"/>
            </a:pPr>
            <a:r>
              <a:rPr lang="zh-CN" altLang="en-US" sz="2400" dirty="0" smtClean="0"/>
              <a:t>识别期权套利空间</a:t>
            </a:r>
            <a:endParaRPr lang="zh-CN" altLang="en-US" sz="2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spTree>
    <p:extLst>
      <p:ext uri="{BB962C8B-B14F-4D97-AF65-F5344CB8AC3E}">
        <p14:creationId xmlns:p14="http://schemas.microsoft.com/office/powerpoint/2010/main" val="2566497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平值</a:t>
            </a:r>
            <a:r>
              <a:rPr lang="zh-CN" altLang="en-US" dirty="0" smtClean="0"/>
              <a:t>点的常见定义</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67544" y="1124744"/>
                <a:ext cx="8229600" cy="5112568"/>
              </a:xfrm>
            </p:spPr>
            <p:txBody>
              <a:bodyPr>
                <a:normAutofit fontScale="92500"/>
              </a:bodyPr>
              <a:lstStyle/>
              <a:p>
                <a:pPr>
                  <a:lnSpc>
                    <a:spcPct val="150000"/>
                  </a:lnSpc>
                  <a:buFont typeface="Wingdings" pitchFamily="2" charset="2"/>
                  <a:buChar char="p"/>
                </a:pPr>
                <a:r>
                  <a:rPr lang="zh-CN" altLang="en-US" sz="2400" dirty="0">
                    <a:solidFill>
                      <a:srgbClr val="002060"/>
                    </a:solidFill>
                  </a:rPr>
                  <a:t>常</a:t>
                </a:r>
                <a:r>
                  <a:rPr lang="zh-CN" altLang="en-US" sz="2400" dirty="0" smtClean="0">
                    <a:solidFill>
                      <a:srgbClr val="002060"/>
                    </a:solidFill>
                  </a:rPr>
                  <a:t>见定义</a:t>
                </a:r>
                <a:endParaRPr lang="en-US" altLang="zh-CN" sz="2400" dirty="0" smtClean="0">
                  <a:solidFill>
                    <a:srgbClr val="002060"/>
                  </a:solidFill>
                </a:endParaRPr>
              </a:p>
              <a:p>
                <a:pPr marL="0" lvl="0" indent="0">
                  <a:lnSpc>
                    <a:spcPct val="150000"/>
                  </a:lnSpc>
                  <a:buClr>
                    <a:srgbClr val="35742A">
                      <a:lumMod val="75000"/>
                    </a:srgbClr>
                  </a:buClr>
                  <a:buNone/>
                </a:pPr>
                <a:r>
                  <a:rPr lang="en-US" altLang="zh-CN" sz="2400" dirty="0">
                    <a:solidFill>
                      <a:srgbClr val="002060"/>
                    </a:solidFill>
                  </a:rPr>
                  <a:t> </a:t>
                </a:r>
                <a:r>
                  <a:rPr lang="en-US" altLang="zh-CN" sz="2400" dirty="0" smtClean="0">
                    <a:solidFill>
                      <a:srgbClr val="002060"/>
                    </a:solidFill>
                  </a:rPr>
                  <a:t>    X=S</a:t>
                </a:r>
                <a:r>
                  <a:rPr lang="zh-CN" altLang="en-US" sz="2400" dirty="0">
                    <a:solidFill>
                      <a:srgbClr val="002060"/>
                    </a:solidFill>
                  </a:rPr>
                  <a:t>，</a:t>
                </a:r>
                <a:r>
                  <a:rPr lang="zh-CN" altLang="en-US" sz="2400" dirty="0" smtClean="0">
                    <a:solidFill>
                      <a:srgbClr val="002060"/>
                    </a:solidFill>
                  </a:rPr>
                  <a:t>如</a:t>
                </a:r>
                <a14:m>
                  <m:oMath xmlns:m="http://schemas.openxmlformats.org/officeDocument/2006/math">
                    <m:r>
                      <a:rPr lang="en-US" altLang="zh-CN" sz="2400" i="1">
                        <a:solidFill>
                          <a:srgbClr val="000000">
                            <a:lumMod val="85000"/>
                            <a:lumOff val="15000"/>
                          </a:srgbClr>
                        </a:solidFill>
                        <a:latin typeface="Cambria Math"/>
                      </a:rPr>
                      <m:t>𝐻𝑢𝑙𝑙</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2015</m:t>
                        </m:r>
                      </m:e>
                    </m:d>
                  </m:oMath>
                </a14:m>
                <a:r>
                  <a:rPr lang="zh-CN" altLang="en-US" sz="2400" dirty="0" smtClean="0">
                    <a:solidFill>
                      <a:srgbClr val="002060"/>
                    </a:solidFill>
                  </a:rPr>
                  <a:t>、</a:t>
                </a:r>
                <a:r>
                  <a:rPr lang="en-US" altLang="zh-CN" sz="2400" dirty="0">
                    <a:solidFill>
                      <a:srgbClr val="002060"/>
                    </a:solidFill>
                  </a:rPr>
                  <a:t> Neftci</a:t>
                </a:r>
                <a:r>
                  <a:rPr lang="zh-CN" altLang="en-US" sz="2400" dirty="0">
                    <a:solidFill>
                      <a:srgbClr val="002060"/>
                    </a:solidFill>
                  </a:rPr>
                  <a:t>（</a:t>
                </a:r>
                <a:r>
                  <a:rPr lang="en-US" altLang="zh-CN" sz="2400" dirty="0">
                    <a:solidFill>
                      <a:srgbClr val="002060"/>
                    </a:solidFill>
                  </a:rPr>
                  <a:t>2009</a:t>
                </a:r>
                <a:r>
                  <a:rPr lang="zh-CN" altLang="en-US" sz="2400" dirty="0">
                    <a:solidFill>
                      <a:srgbClr val="002060"/>
                    </a:solidFill>
                  </a:rPr>
                  <a:t>）、</a:t>
                </a:r>
                <a:r>
                  <a:rPr lang="zh-CN" altLang="en-US" sz="2400" dirty="0" smtClean="0">
                    <a:solidFill>
                      <a:srgbClr val="002060"/>
                    </a:solidFill>
                  </a:rPr>
                  <a:t>上交所、万得资讯</a:t>
                </a:r>
                <a:r>
                  <a:rPr lang="zh-CN" altLang="en-US" sz="2400" dirty="0" smtClean="0">
                    <a:solidFill>
                      <a:srgbClr val="000000">
                        <a:lumMod val="85000"/>
                        <a:lumOff val="15000"/>
                      </a:srgbClr>
                    </a:solidFill>
                  </a:rPr>
                  <a:t>等</a:t>
                </a:r>
                <a:endParaRPr lang="en-US" altLang="zh-CN" sz="2400" dirty="0" smtClean="0">
                  <a:solidFill>
                    <a:srgbClr val="000000">
                      <a:lumMod val="85000"/>
                      <a:lumOff val="15000"/>
                    </a:srgbClr>
                  </a:solidFill>
                </a:endParaRPr>
              </a:p>
              <a:p>
                <a:pPr lvl="0">
                  <a:lnSpc>
                    <a:spcPct val="150000"/>
                  </a:lnSpc>
                  <a:buClr>
                    <a:srgbClr val="35742A">
                      <a:lumMod val="75000"/>
                    </a:srgbClr>
                  </a:buClr>
                  <a:buFont typeface="Wingdings" pitchFamily="2" charset="2"/>
                  <a:buChar char="p"/>
                </a:pPr>
                <a:r>
                  <a:rPr lang="zh-CN" altLang="en-US" sz="2400" dirty="0" smtClean="0">
                    <a:solidFill>
                      <a:srgbClr val="002060"/>
                    </a:solidFill>
                  </a:rPr>
                  <a:t>缺点</a:t>
                </a:r>
                <a:endParaRPr lang="en-US" altLang="zh-CN" sz="2400" dirty="0" smtClean="0">
                  <a:solidFill>
                    <a:srgbClr val="002060"/>
                  </a:solidFill>
                </a:endParaRPr>
              </a:p>
              <a:p>
                <a:pPr lvl="1">
                  <a:lnSpc>
                    <a:spcPct val="150000"/>
                  </a:lnSpc>
                  <a:buClr>
                    <a:srgbClr val="35742A">
                      <a:lumMod val="75000"/>
                    </a:srgbClr>
                  </a:buClr>
                  <a:buFont typeface="Arial" pitchFamily="34" charset="0"/>
                  <a:buChar char="•"/>
                </a:pPr>
                <a:r>
                  <a:rPr lang="zh-CN" altLang="en-US" sz="2400" dirty="0" smtClean="0">
                    <a:solidFill>
                      <a:srgbClr val="002060"/>
                    </a:solidFill>
                  </a:rPr>
                  <a:t>平值看涨与看跌期权价格不等</a:t>
                </a:r>
                <a:endParaRPr lang="en-US" altLang="zh-CN" sz="2400" dirty="0" smtClean="0">
                  <a:solidFill>
                    <a:srgbClr val="002060"/>
                  </a:solidFill>
                </a:endParaRPr>
              </a:p>
              <a:p>
                <a:pPr lvl="1">
                  <a:lnSpc>
                    <a:spcPct val="150000"/>
                  </a:lnSpc>
                  <a:buClr>
                    <a:srgbClr val="35742A">
                      <a:lumMod val="75000"/>
                    </a:srgbClr>
                  </a:buClr>
                  <a:buFont typeface="Arial" pitchFamily="34" charset="0"/>
                  <a:buChar char="•"/>
                </a:pPr>
                <a:r>
                  <a:rPr lang="zh-CN" altLang="en-US" sz="2400" dirty="0" smtClean="0">
                    <a:solidFill>
                      <a:srgbClr val="002060"/>
                    </a:solidFill>
                  </a:rPr>
                  <a:t>期权时间价值可能为负</a:t>
                </a:r>
                <a:endParaRPr lang="en-US" altLang="zh-CN" sz="2400" dirty="0" smtClean="0">
                  <a:solidFill>
                    <a:srgbClr val="002060"/>
                  </a:solidFill>
                </a:endParaRPr>
              </a:p>
              <a:p>
                <a:pPr lvl="1">
                  <a:lnSpc>
                    <a:spcPct val="150000"/>
                  </a:lnSpc>
                  <a:buClr>
                    <a:srgbClr val="35742A">
                      <a:lumMod val="75000"/>
                    </a:srgbClr>
                  </a:buClr>
                  <a:buFont typeface="Arial" pitchFamily="34" charset="0"/>
                  <a:buChar char="•"/>
                </a:pPr>
                <a:r>
                  <a:rPr lang="zh-CN" altLang="en-US" sz="2400" dirty="0">
                    <a:solidFill>
                      <a:srgbClr val="002060"/>
                    </a:solidFill>
                  </a:rPr>
                  <a:t>平值</a:t>
                </a:r>
                <a:r>
                  <a:rPr lang="zh-CN" altLang="en-US" sz="2400" dirty="0" smtClean="0">
                    <a:solidFill>
                      <a:srgbClr val="002060"/>
                    </a:solidFill>
                  </a:rPr>
                  <a:t>点的时间价值不是最大</a:t>
                </a:r>
                <a:endParaRPr lang="en-US" altLang="zh-CN" sz="2400" dirty="0" smtClean="0">
                  <a:solidFill>
                    <a:srgbClr val="002060"/>
                  </a:solidFill>
                </a:endParaRPr>
              </a:p>
              <a:p>
                <a:pPr lvl="1">
                  <a:lnSpc>
                    <a:spcPct val="150000"/>
                  </a:lnSpc>
                  <a:buClr>
                    <a:srgbClr val="35742A">
                      <a:lumMod val="75000"/>
                    </a:srgbClr>
                  </a:buClr>
                  <a:buFont typeface="Arial" pitchFamily="34" charset="0"/>
                  <a:buChar char="•"/>
                </a:pPr>
                <a:r>
                  <a:rPr lang="zh-CN" altLang="en-US" sz="2400" dirty="0" smtClean="0">
                    <a:solidFill>
                      <a:srgbClr val="002060"/>
                    </a:solidFill>
                  </a:rPr>
                  <a:t>没有区分美式与欧式期权</a:t>
                </a:r>
                <a:endParaRPr lang="en-US" altLang="zh-CN" sz="2400" dirty="0" smtClean="0">
                  <a:solidFill>
                    <a:srgbClr val="002060"/>
                  </a:solidFill>
                </a:endParaRPr>
              </a:p>
              <a:p>
                <a:pPr lvl="1">
                  <a:lnSpc>
                    <a:spcPct val="150000"/>
                  </a:lnSpc>
                  <a:buClr>
                    <a:srgbClr val="35742A">
                      <a:lumMod val="75000"/>
                    </a:srgbClr>
                  </a:buClr>
                  <a:buFont typeface="Arial" pitchFamily="34" charset="0"/>
                  <a:buChar char="•"/>
                </a:pPr>
                <a:r>
                  <a:rPr lang="zh-CN" altLang="en-US" sz="2400" dirty="0" smtClean="0">
                    <a:solidFill>
                      <a:srgbClr val="002060"/>
                    </a:solidFill>
                  </a:rPr>
                  <a:t>没有考虑卖空受限市场的特殊情况</a:t>
                </a:r>
                <a:endParaRPr lang="zh-CN" altLang="en-US" sz="2400" dirty="0">
                  <a:solidFill>
                    <a:srgbClr val="002060"/>
                  </a:solidFill>
                </a:endParaRPr>
              </a:p>
              <a:p>
                <a:pPr>
                  <a:lnSpc>
                    <a:spcPct val="150000"/>
                  </a:lnSpc>
                  <a:buNone/>
                </a:pP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67544" y="1124744"/>
                <a:ext cx="8229600" cy="5112568"/>
              </a:xfrm>
              <a:blipFill rotWithShape="1">
                <a:blip r:embed="rId3"/>
                <a:stretch>
                  <a:fillRect l="-148"/>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fld id="{7A0B34B9-D817-47F5-9B8C-94F2D5E9BE68}" type="slidenum">
              <a:rPr lang="zh-CN" altLang="en-US" smtClean="0"/>
              <a:pPr/>
              <a:t>12</a:t>
            </a:fld>
            <a:endParaRPr lang="zh-CN" altLang="en-US" dirty="0"/>
          </a:p>
        </p:txBody>
      </p:sp>
    </p:spTree>
    <p:extLst>
      <p:ext uri="{BB962C8B-B14F-4D97-AF65-F5344CB8AC3E}">
        <p14:creationId xmlns:p14="http://schemas.microsoft.com/office/powerpoint/2010/main" val="4204986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差别多大？</a:t>
            </a:r>
            <a:endParaRPr lang="zh-CN" altLang="en-US" dirty="0"/>
          </a:p>
        </p:txBody>
      </p:sp>
      <p:sp>
        <p:nvSpPr>
          <p:cNvPr id="3" name="内容占位符 2"/>
          <p:cNvSpPr>
            <a:spLocks noGrp="1"/>
          </p:cNvSpPr>
          <p:nvPr>
            <p:ph idx="1"/>
          </p:nvPr>
        </p:nvSpPr>
        <p:spPr/>
        <p:txBody>
          <a:bodyPr/>
          <a:lstStyle/>
          <a:p>
            <a:pPr lvl="0" algn="ctr" eaLnBrk="1" fontAlgn="auto" hangingPunct="1">
              <a:spcBef>
                <a:spcPts val="0"/>
              </a:spcBef>
              <a:spcAft>
                <a:spcPts val="0"/>
              </a:spcAft>
              <a:buClrTx/>
              <a:buSzTx/>
              <a:buFont typeface="Wingdings" pitchFamily="2" charset="2"/>
              <a:buChar char="p"/>
            </a:pPr>
            <a:r>
              <a:rPr lang="en-US" altLang="zh-CN" sz="1800" b="1" kern="1200" dirty="0" smtClean="0">
                <a:solidFill>
                  <a:srgbClr val="FFFFFF"/>
                </a:solidFill>
                <a:latin typeface="Arial"/>
                <a:ea typeface="宋体"/>
              </a:rPr>
              <a:t>2015.9.2</a:t>
            </a:r>
            <a:endParaRPr lang="en-US" altLang="zh-CN" sz="1800" b="1" kern="1200" dirty="0">
              <a:solidFill>
                <a:srgbClr val="FFFFFF"/>
              </a:solidFill>
              <a:latin typeface="Arial"/>
              <a:ea typeface="宋体"/>
            </a:endParaRPr>
          </a:p>
          <a:p>
            <a:pPr>
              <a:buFont typeface="Wingdings" pitchFamily="2" charset="2"/>
              <a:buChar char="p"/>
            </a:pPr>
            <a:r>
              <a:rPr lang="en-US" altLang="zh-CN" sz="2400" dirty="0" smtClean="0"/>
              <a:t>2015</a:t>
            </a:r>
            <a:r>
              <a:rPr lang="zh-CN" altLang="en-US" sz="2400" dirty="0" smtClean="0"/>
              <a:t>年</a:t>
            </a:r>
            <a:r>
              <a:rPr lang="en-US" altLang="zh-CN" sz="2400" dirty="0" smtClean="0"/>
              <a:t>9</a:t>
            </a:r>
            <a:r>
              <a:rPr lang="zh-CN" altLang="en-US" sz="2400" dirty="0" smtClean="0"/>
              <a:t>月</a:t>
            </a:r>
            <a:r>
              <a:rPr lang="en-US" altLang="zh-CN" sz="2400" dirty="0" smtClean="0"/>
              <a:t>2</a:t>
            </a:r>
            <a:r>
              <a:rPr lang="zh-CN" altLang="en-US" sz="2400" dirty="0" smtClean="0"/>
              <a:t>日，上证</a:t>
            </a:r>
            <a:r>
              <a:rPr lang="en-US" altLang="zh-CN" sz="2400" dirty="0" smtClean="0"/>
              <a:t>50</a:t>
            </a:r>
            <a:r>
              <a:rPr lang="zh-CN" altLang="en-US" sz="2400" dirty="0" smtClean="0"/>
              <a:t>股指期货行情如下</a:t>
            </a:r>
            <a:endParaRPr lang="en-US" altLang="zh-CN" sz="2400" dirty="0" smtClean="0"/>
          </a:p>
          <a:p>
            <a:pPr>
              <a:buFont typeface="Wingdings" pitchFamily="2" charset="2"/>
              <a:buChar char="p"/>
            </a:pPr>
            <a:endParaRPr lang="en-US" altLang="zh-CN" sz="2400" dirty="0"/>
          </a:p>
          <a:p>
            <a:pPr>
              <a:buFont typeface="Wingdings" pitchFamily="2" charset="2"/>
              <a:buChar char="p"/>
            </a:pPr>
            <a:endParaRPr lang="en-US" altLang="zh-CN" sz="2400" dirty="0" smtClean="0"/>
          </a:p>
          <a:p>
            <a:pPr>
              <a:buFont typeface="Wingdings" pitchFamily="2" charset="2"/>
              <a:buChar char="p"/>
            </a:pPr>
            <a:endParaRPr lang="en-US" altLang="zh-CN" sz="2400" dirty="0"/>
          </a:p>
          <a:p>
            <a:pPr>
              <a:buFont typeface="Wingdings" pitchFamily="2" charset="2"/>
              <a:buChar char="p"/>
            </a:pPr>
            <a:endParaRPr lang="en-US" altLang="zh-CN" sz="2400" dirty="0" smtClean="0"/>
          </a:p>
          <a:p>
            <a:pPr>
              <a:buFont typeface="Wingdings" pitchFamily="2" charset="2"/>
              <a:buChar char="p"/>
            </a:pPr>
            <a:endParaRPr lang="en-US" altLang="zh-CN" sz="2400" dirty="0" smtClean="0"/>
          </a:p>
          <a:p>
            <a:pPr>
              <a:buFont typeface="Wingdings" pitchFamily="2" charset="2"/>
              <a:buChar char="p"/>
            </a:pPr>
            <a:r>
              <a:rPr lang="zh-CN" altLang="en-US" sz="2400" dirty="0" smtClean="0"/>
              <a:t>如果按两种平值点计算方法的平值点最多相差</a:t>
            </a:r>
            <a:r>
              <a:rPr lang="en-US" altLang="zh-CN" sz="2400" dirty="0" smtClean="0"/>
              <a:t>20%</a:t>
            </a:r>
            <a:r>
              <a:rPr lang="zh-CN" altLang="en-US" sz="2400" dirty="0" smtClean="0"/>
              <a:t>以上！</a:t>
            </a:r>
            <a:endParaRPr lang="en-US" altLang="zh-CN" sz="2400" dirty="0" smtClean="0"/>
          </a:p>
          <a:p>
            <a:pPr>
              <a:buFont typeface="Wingdings" pitchFamily="2" charset="2"/>
              <a:buChar char="p"/>
            </a:pPr>
            <a:r>
              <a:rPr lang="zh-CN" altLang="en-US" sz="2400" dirty="0" smtClean="0"/>
              <a:t>当天</a:t>
            </a:r>
            <a:r>
              <a:rPr lang="en-US" altLang="zh-CN" sz="2400" dirty="0" smtClean="0"/>
              <a:t>S=2.188</a:t>
            </a:r>
            <a:r>
              <a:rPr lang="zh-CN" altLang="en-US" sz="2400" dirty="0" smtClean="0"/>
              <a:t>，按常见定义平价点，平价点为</a:t>
            </a:r>
            <a:r>
              <a:rPr lang="en-US" altLang="zh-CN" sz="2400" dirty="0" smtClean="0"/>
              <a:t>2.20</a:t>
            </a:r>
          </a:p>
          <a:p>
            <a:pPr>
              <a:buFont typeface="Wingdings" pitchFamily="2" charset="2"/>
              <a:buChar char="p"/>
            </a:pPr>
            <a:r>
              <a:rPr lang="zh-CN" altLang="en-US" sz="2400" dirty="0" smtClean="0"/>
              <a:t>而按我们的定义，平价点分别为</a:t>
            </a:r>
            <a:r>
              <a:rPr lang="en-US" altLang="zh-CN" sz="2400" dirty="0" smtClean="0"/>
              <a:t>9</a:t>
            </a:r>
            <a:r>
              <a:rPr lang="zh-CN" altLang="en-US" sz="2400" dirty="0" smtClean="0"/>
              <a:t>月</a:t>
            </a:r>
            <a:r>
              <a:rPr lang="en-US" altLang="zh-CN" sz="2400" dirty="0" smtClean="0"/>
              <a:t>2.00,10</a:t>
            </a:r>
            <a:r>
              <a:rPr lang="zh-CN" altLang="en-US" sz="2400" dirty="0" smtClean="0"/>
              <a:t>月</a:t>
            </a:r>
            <a:r>
              <a:rPr lang="en-US" altLang="zh-CN" sz="2400" dirty="0" smtClean="0"/>
              <a:t>1.85,12</a:t>
            </a:r>
            <a:r>
              <a:rPr lang="zh-CN" altLang="en-US" sz="2400" dirty="0" smtClean="0"/>
              <a:t>月</a:t>
            </a:r>
            <a:r>
              <a:rPr lang="en-US" altLang="zh-CN" sz="2400" dirty="0" smtClean="0"/>
              <a:t>1.80,3</a:t>
            </a:r>
            <a:r>
              <a:rPr lang="zh-CN" altLang="en-US" sz="2400" dirty="0" smtClean="0"/>
              <a:t>月</a:t>
            </a:r>
            <a:r>
              <a:rPr lang="en-US" altLang="zh-CN" sz="2400" dirty="0" smtClean="0"/>
              <a:t>1.75</a:t>
            </a:r>
            <a:endParaRPr lang="zh-CN" altLang="en-US" sz="2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13</a:t>
            </a:fld>
            <a:endParaRPr lang="zh-CN" altLang="en-US" dirty="0">
              <a:solidFill>
                <a:srgbClr val="000000">
                  <a:lumMod val="50000"/>
                  <a:lumOff val="50000"/>
                </a:srgbClr>
              </a:solidFill>
            </a:endParaRPr>
          </a:p>
        </p:txBody>
      </p:sp>
      <p:pic>
        <p:nvPicPr>
          <p:cNvPr id="129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2260600"/>
            <a:ext cx="5913437"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907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本文方法的特点</a:t>
            </a:r>
            <a:endParaRPr lang="zh-CN" altLang="en-US" dirty="0"/>
          </a:p>
        </p:txBody>
      </p:sp>
      <p:sp>
        <p:nvSpPr>
          <p:cNvPr id="3" name="内容占位符 2"/>
          <p:cNvSpPr>
            <a:spLocks noGrp="1"/>
          </p:cNvSpPr>
          <p:nvPr>
            <p:ph idx="1"/>
          </p:nvPr>
        </p:nvSpPr>
        <p:spPr/>
        <p:txBody>
          <a:bodyPr/>
          <a:lstStyle/>
          <a:p>
            <a:pPr>
              <a:buFont typeface="Wingdings" pitchFamily="2" charset="2"/>
              <a:buChar char="p"/>
            </a:pPr>
            <a:r>
              <a:rPr lang="zh-CN" altLang="en-US" sz="2400" dirty="0" smtClean="0"/>
              <a:t>它是自然定义，而不是人为定义</a:t>
            </a:r>
            <a:endParaRPr lang="en-US" altLang="zh-CN" sz="2400" dirty="0" smtClean="0"/>
          </a:p>
          <a:p>
            <a:pPr>
              <a:buFont typeface="Wingdings" pitchFamily="2" charset="2"/>
              <a:buChar char="p"/>
            </a:pPr>
            <a:r>
              <a:rPr lang="zh-CN" altLang="en-US" sz="2400" dirty="0" smtClean="0"/>
              <a:t>美式期权的平值点不同，可以解释美式平值期权价格不相等的问题</a:t>
            </a:r>
            <a:endParaRPr lang="en-US" altLang="zh-CN" sz="2400" dirty="0" smtClean="0"/>
          </a:p>
          <a:p>
            <a:pPr>
              <a:buFont typeface="Wingdings" pitchFamily="2" charset="2"/>
              <a:buChar char="p"/>
            </a:pPr>
            <a:r>
              <a:rPr lang="zh-CN" altLang="en-US" sz="2400" dirty="0" smtClean="0"/>
              <a:t>区分完美市场与不完美市场两种不同的情形</a:t>
            </a:r>
            <a:endParaRPr lang="en-US" altLang="zh-CN" sz="2400" dirty="0" smtClean="0"/>
          </a:p>
          <a:p>
            <a:pPr>
              <a:buFont typeface="Wingdings" pitchFamily="2" charset="2"/>
              <a:buChar char="p"/>
            </a:pPr>
            <a:r>
              <a:rPr lang="zh-CN" altLang="en-US" sz="2400" dirty="0" smtClean="0"/>
              <a:t>提出上证</a:t>
            </a:r>
            <a:r>
              <a:rPr lang="en-US" altLang="zh-CN" sz="2400" dirty="0" smtClean="0"/>
              <a:t>50EFT</a:t>
            </a:r>
            <a:r>
              <a:rPr lang="zh-CN" altLang="en-US" sz="2400" dirty="0" smtClean="0"/>
              <a:t>期权的使用公式</a:t>
            </a:r>
            <a:endParaRPr lang="en-US" altLang="zh-CN" sz="2400" dirty="0" smtClean="0"/>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14</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1981523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本文方法的</a:t>
            </a:r>
            <a:r>
              <a:rPr lang="zh-CN" altLang="en-US" dirty="0" smtClean="0"/>
              <a:t>优点</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buFont typeface="Wingdings" pitchFamily="2" charset="2"/>
                  <a:buChar char="p"/>
                </a:pPr>
                <a:r>
                  <a:rPr lang="zh-CN" altLang="en-US" sz="2400" dirty="0" smtClean="0"/>
                  <a:t>可以保证期权的时间价格不会小于</a:t>
                </a:r>
                <a:r>
                  <a:rPr lang="en-US" altLang="zh-CN" sz="2400" dirty="0"/>
                  <a:t>0</a:t>
                </a:r>
              </a:p>
              <a:p>
                <a:pPr>
                  <a:buFont typeface="Wingdings" pitchFamily="2" charset="2"/>
                  <a:buChar char="p"/>
                </a:pPr>
                <a:r>
                  <a:rPr lang="zh-CN" altLang="en-US" sz="2400" dirty="0" smtClean="0"/>
                  <a:t>所有期权价格的下限就是其内在价值</a:t>
                </a:r>
                <a:endParaRPr lang="en-US" altLang="zh-CN" sz="2400" dirty="0" smtClean="0"/>
              </a:p>
              <a:p>
                <a:pPr>
                  <a:buFont typeface="Wingdings" pitchFamily="2" charset="2"/>
                  <a:buChar char="p"/>
                </a:pPr>
                <a:r>
                  <a:rPr lang="zh-CN" altLang="en-US" sz="2400" dirty="0" smtClean="0"/>
                  <a:t>期权的时间价值都在平值点最大</a:t>
                </a:r>
                <a:endParaRPr lang="en-US" altLang="zh-CN" sz="2400" dirty="0" smtClean="0"/>
              </a:p>
              <a:p>
                <a:pPr>
                  <a:buFont typeface="Wingdings" pitchFamily="2" charset="2"/>
                  <a:buChar char="p"/>
                </a:pPr>
                <a:r>
                  <a:rPr lang="zh-CN" altLang="en-US" sz="2400" dirty="0" smtClean="0"/>
                  <a:t>同样期限的欧式平值看涨期权价格等于看跌期权价格</a:t>
                </a:r>
                <a:endParaRPr lang="en-US" altLang="zh-CN" sz="2400" dirty="0" smtClean="0"/>
              </a:p>
              <a:p>
                <a:pPr>
                  <a:buFont typeface="Wingdings" pitchFamily="2" charset="2"/>
                  <a:buChar char="p"/>
                </a:pPr>
                <a:r>
                  <a:rPr lang="zh-CN" altLang="en-US" sz="2400" dirty="0"/>
                  <a:t>平</a:t>
                </a:r>
                <a:r>
                  <a:rPr lang="zh-CN" altLang="en-US" sz="2400" dirty="0" smtClean="0"/>
                  <a:t>值期权定价公式可以简化为：</a:t>
                </a:r>
                <a14:m>
                  <m:oMath xmlns:m="http://schemas.openxmlformats.org/officeDocument/2006/math">
                    <m:f>
                      <m:fPr>
                        <m:ctrlPr>
                          <a:rPr lang="en-US" altLang="zh-CN" sz="2400" i="1" smtClean="0">
                            <a:latin typeface="Cambria Math"/>
                          </a:rPr>
                        </m:ctrlPr>
                      </m:fPr>
                      <m:num>
                        <m:r>
                          <a:rPr lang="en-US" altLang="zh-CN" sz="2400" b="0" i="1" smtClean="0">
                            <a:latin typeface="Cambria Math"/>
                          </a:rPr>
                          <m:t>𝑐</m:t>
                        </m:r>
                      </m:num>
                      <m:den>
                        <m:r>
                          <a:rPr lang="en-US" altLang="zh-CN" sz="2400" b="0" i="1" smtClean="0">
                            <a:latin typeface="Cambria Math"/>
                          </a:rPr>
                          <m:t>𝑆</m:t>
                        </m:r>
                      </m:den>
                    </m:f>
                    <m:r>
                      <a:rPr lang="en-US" altLang="zh-CN" sz="2400" b="0" i="1" smtClean="0">
                        <a:latin typeface="Cambria Math"/>
                      </a:rPr>
                      <m:t>=</m:t>
                    </m:r>
                    <m:f>
                      <m:fPr>
                        <m:ctrlPr>
                          <a:rPr lang="en-US" altLang="zh-CN" sz="2400" b="0" i="1" smtClean="0">
                            <a:latin typeface="Cambria Math"/>
                          </a:rPr>
                        </m:ctrlPr>
                      </m:fPr>
                      <m:num>
                        <m:r>
                          <a:rPr lang="en-US" altLang="zh-CN" sz="2400" b="0" i="1" smtClean="0">
                            <a:latin typeface="Cambria Math"/>
                          </a:rPr>
                          <m:t>𝑝</m:t>
                        </m:r>
                      </m:num>
                      <m:den>
                        <m:r>
                          <a:rPr lang="en-US" altLang="zh-CN" sz="2400" b="0" i="1" smtClean="0">
                            <a:latin typeface="Cambria Math"/>
                          </a:rPr>
                          <m:t>𝑆</m:t>
                        </m:r>
                      </m:den>
                    </m:f>
                    <m:r>
                      <a:rPr lang="en-US" altLang="zh-CN" sz="2400" b="0" i="1" smtClean="0">
                        <a:latin typeface="Cambria Math"/>
                        <a:ea typeface="Cambria Math"/>
                      </a:rPr>
                      <m:t>≈0.4</m:t>
                    </m:r>
                    <m:r>
                      <a:rPr lang="zh-CN" altLang="en-US" sz="2400" b="0" i="1" smtClean="0">
                        <a:latin typeface="Cambria Math"/>
                        <a:ea typeface="Cambria Math"/>
                      </a:rPr>
                      <m:t>𝜎</m:t>
                    </m:r>
                    <m:rad>
                      <m:radPr>
                        <m:degHide m:val="on"/>
                        <m:ctrlPr>
                          <a:rPr lang="zh-CN" altLang="en-US" sz="2400" b="0" i="1" smtClean="0">
                            <a:latin typeface="Cambria Math"/>
                          </a:rPr>
                        </m:ctrlPr>
                      </m:radPr>
                      <m:deg/>
                      <m:e>
                        <m:d>
                          <m:dPr>
                            <m:ctrlPr>
                              <a:rPr lang="en-US" altLang="zh-CN" sz="2400" b="0" i="1" smtClean="0">
                                <a:latin typeface="Cambria Math"/>
                              </a:rPr>
                            </m:ctrlPr>
                          </m:dPr>
                          <m:e>
                            <m:r>
                              <a:rPr lang="en-US" altLang="zh-CN" sz="2400" b="0" i="1" smtClean="0">
                                <a:latin typeface="Cambria Math"/>
                              </a:rPr>
                              <m:t>𝑇</m:t>
                            </m:r>
                            <m:r>
                              <a:rPr lang="en-US" altLang="zh-CN" sz="2400" b="0" i="1" smtClean="0">
                                <a:latin typeface="Cambria Math"/>
                              </a:rPr>
                              <m:t>−</m:t>
                            </m:r>
                            <m:r>
                              <a:rPr lang="en-US" altLang="zh-CN" sz="2400" b="0" i="1" smtClean="0">
                                <a:latin typeface="Cambria Math"/>
                              </a:rPr>
                              <m:t>𝑡</m:t>
                            </m:r>
                          </m:e>
                        </m:d>
                      </m:e>
                    </m:rad>
                  </m:oMath>
                </a14:m>
                <a:endParaRPr lang="en-US" altLang="zh-CN" sz="2400" dirty="0" smtClean="0"/>
              </a:p>
              <a:p>
                <a:pPr>
                  <a:buFont typeface="Wingdings" pitchFamily="2" charset="2"/>
                  <a:buChar char="p"/>
                </a:pPr>
                <a:r>
                  <a:rPr lang="zh-CN" altLang="en-US" sz="2400" dirty="0" smtClean="0"/>
                  <a:t>同样期限同样行权价欧式看涨和看跌期权的时间价值相等</a:t>
                </a:r>
                <a:endParaRPr lang="en-US" altLang="zh-CN" sz="2400" dirty="0" smtClean="0"/>
              </a:p>
              <a:p>
                <a:pPr>
                  <a:buFont typeface="Wingdings" pitchFamily="2" charset="2"/>
                  <a:buChar char="p"/>
                </a:pPr>
                <a:r>
                  <a:rPr lang="zh-CN" altLang="en-US" sz="2400" dirty="0" smtClean="0"/>
                  <a:t>可以解释美式平值看涨与看跌期权价格不同的问题：平值点不同</a:t>
                </a:r>
                <a:endParaRPr lang="en-US" altLang="zh-CN" sz="2400" dirty="0" smtClean="0"/>
              </a:p>
              <a:p>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22" t="-1059" r="-7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15</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2797756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内在价值与时间价值</a:t>
            </a:r>
          </a:p>
        </p:txBody>
      </p:sp>
      <p:sp>
        <p:nvSpPr>
          <p:cNvPr id="3" name="内容占位符 2"/>
          <p:cNvSpPr>
            <a:spLocks noGrp="1"/>
          </p:cNvSpPr>
          <p:nvPr>
            <p:ph idx="1"/>
          </p:nvPr>
        </p:nvSpPr>
        <p:spPr>
          <a:xfrm>
            <a:off x="467544" y="1196752"/>
            <a:ext cx="8424936" cy="4530725"/>
          </a:xfrm>
        </p:spPr>
        <p:txBody>
          <a:bodyPr>
            <a:normAutofit fontScale="92500" lnSpcReduction="10000"/>
          </a:bodyPr>
          <a:lstStyle/>
          <a:p>
            <a:pPr>
              <a:buNone/>
            </a:pPr>
            <a:endParaRPr lang="en-US" altLang="zh-CN" dirty="0"/>
          </a:p>
          <a:p>
            <a:pPr>
              <a:buFont typeface="Wingdings" pitchFamily="2" charset="2"/>
              <a:buChar char="p"/>
            </a:pPr>
            <a:r>
              <a:rPr lang="zh-CN" altLang="en-US" sz="2800" dirty="0" smtClean="0">
                <a:solidFill>
                  <a:srgbClr val="FF0000"/>
                </a:solidFill>
              </a:rPr>
              <a:t>两分法</a:t>
            </a:r>
            <a:r>
              <a:rPr lang="zh-CN" altLang="en-US" sz="2800" dirty="0" smtClean="0"/>
              <a:t>：期权</a:t>
            </a:r>
            <a:r>
              <a:rPr lang="zh-CN" altLang="en-US" sz="2800" dirty="0"/>
              <a:t>价格（价值） </a:t>
            </a:r>
            <a:r>
              <a:rPr lang="en-US" altLang="zh-CN" sz="2800" dirty="0"/>
              <a:t>= </a:t>
            </a:r>
            <a:r>
              <a:rPr lang="zh-CN" altLang="en-US" sz="2800" dirty="0"/>
              <a:t>内在价值 </a:t>
            </a:r>
            <a:r>
              <a:rPr lang="en-US" altLang="zh-CN" sz="2800" dirty="0"/>
              <a:t>+ </a:t>
            </a:r>
            <a:r>
              <a:rPr lang="zh-CN" altLang="en-US" sz="2800" dirty="0"/>
              <a:t>时间</a:t>
            </a:r>
            <a:r>
              <a:rPr lang="zh-CN" altLang="en-US" sz="2800" dirty="0" smtClean="0"/>
              <a:t>价值</a:t>
            </a:r>
            <a:endParaRPr lang="zh-CN" altLang="en-US" sz="2800" dirty="0"/>
          </a:p>
          <a:p>
            <a:pPr>
              <a:buFont typeface="Wingdings" pitchFamily="2" charset="2"/>
              <a:buChar char="p"/>
            </a:pPr>
            <a:r>
              <a:rPr lang="zh-CN" altLang="en-US" sz="2800" dirty="0"/>
              <a:t>期权的时间价值是在期权尚未到期时，标的资产价格的</a:t>
            </a:r>
            <a:r>
              <a:rPr lang="zh-CN" altLang="en-US" sz="2800" dirty="0">
                <a:solidFill>
                  <a:srgbClr val="FF0000"/>
                </a:solidFill>
              </a:rPr>
              <a:t>波动</a:t>
            </a:r>
            <a:r>
              <a:rPr lang="zh-CN" altLang="en-US" sz="2800" dirty="0"/>
              <a:t>为</a:t>
            </a:r>
            <a:r>
              <a:rPr lang="zh-CN" altLang="en-US" sz="2800" dirty="0" smtClean="0"/>
              <a:t>期权</a:t>
            </a:r>
            <a:r>
              <a:rPr lang="zh-CN" altLang="en-US" sz="2800" dirty="0"/>
              <a:t>多头</a:t>
            </a:r>
            <a:r>
              <a:rPr lang="zh-CN" altLang="en-US" sz="2800" dirty="0" smtClean="0"/>
              <a:t>带来</a:t>
            </a:r>
            <a:r>
              <a:rPr lang="zh-CN" altLang="en-US" sz="2800" dirty="0"/>
              <a:t>收益的可能性所隐含的</a:t>
            </a:r>
            <a:r>
              <a:rPr lang="zh-CN" altLang="en-US" sz="2800" dirty="0" smtClean="0"/>
              <a:t>价值（即：波动带来的价值）。由于权利和义务不对称，期权时间价值应该大于</a:t>
            </a:r>
            <a:r>
              <a:rPr lang="en-US" altLang="zh-CN" sz="2800" dirty="0" smtClean="0"/>
              <a:t>0</a:t>
            </a:r>
            <a:r>
              <a:rPr lang="zh-CN" altLang="en-US" sz="2800" dirty="0"/>
              <a:t> 。</a:t>
            </a:r>
            <a:endParaRPr lang="en-US" altLang="zh-CN" sz="2800" dirty="0" smtClean="0"/>
          </a:p>
          <a:p>
            <a:pPr>
              <a:buFont typeface="Wingdings" pitchFamily="2" charset="2"/>
              <a:buChar char="p"/>
            </a:pPr>
            <a:r>
              <a:rPr lang="zh-CN" altLang="en-US" sz="2800" dirty="0" smtClean="0"/>
              <a:t>期权的内在价值是在标的资产价格</a:t>
            </a:r>
            <a:r>
              <a:rPr lang="zh-CN" altLang="en-US" sz="2800" dirty="0" smtClean="0">
                <a:solidFill>
                  <a:srgbClr val="FF0000"/>
                </a:solidFill>
              </a:rPr>
              <a:t>没有波动</a:t>
            </a:r>
            <a:r>
              <a:rPr lang="zh-CN" altLang="en-US" sz="2800" dirty="0" smtClean="0"/>
              <a:t>的情况下期权条款赋予期权多头的</a:t>
            </a:r>
            <a:r>
              <a:rPr lang="zh-CN" altLang="en-US" sz="2800" dirty="0" smtClean="0">
                <a:solidFill>
                  <a:srgbClr val="FF0000"/>
                </a:solidFill>
              </a:rPr>
              <a:t>最高</a:t>
            </a:r>
            <a:r>
              <a:rPr lang="zh-CN" altLang="en-US" sz="2800" dirty="0" smtClean="0"/>
              <a:t>价值。由于期权多头只有权力没有义务，期权的内在价值也应该大于</a:t>
            </a:r>
            <a:r>
              <a:rPr lang="en-US" altLang="zh-CN" sz="2800" dirty="0">
                <a:solidFill>
                  <a:srgbClr val="000000">
                    <a:lumMod val="85000"/>
                    <a:lumOff val="15000"/>
                  </a:srgbClr>
                </a:solidFill>
              </a:rPr>
              <a:t>0</a:t>
            </a:r>
            <a:r>
              <a:rPr lang="zh-CN" altLang="en-US" sz="2800" dirty="0">
                <a:solidFill>
                  <a:srgbClr val="000000">
                    <a:lumMod val="85000"/>
                    <a:lumOff val="15000"/>
                  </a:srgbClr>
                </a:solidFill>
              </a:rPr>
              <a:t> </a:t>
            </a:r>
            <a:r>
              <a:rPr lang="zh-CN" altLang="en-US" sz="2800" dirty="0" smtClean="0">
                <a:solidFill>
                  <a:srgbClr val="000000">
                    <a:lumMod val="85000"/>
                    <a:lumOff val="15000"/>
                  </a:srgbClr>
                </a:solidFill>
              </a:rPr>
              <a:t>。</a:t>
            </a:r>
            <a:endParaRPr lang="en-US" altLang="zh-CN" sz="2800" dirty="0" smtClean="0">
              <a:solidFill>
                <a:srgbClr val="000000">
                  <a:lumMod val="85000"/>
                  <a:lumOff val="15000"/>
                </a:srgbClr>
              </a:solidFill>
            </a:endParaRPr>
          </a:p>
          <a:p>
            <a:pPr>
              <a:buFont typeface="Wingdings" pitchFamily="2" charset="2"/>
              <a:buChar char="p"/>
            </a:pPr>
            <a:r>
              <a:rPr lang="zh-CN" altLang="en-US" sz="2800" dirty="0"/>
              <a:t>时间价值会受内在价值的影响，但内在价值不受时间价值的影响</a:t>
            </a:r>
            <a:r>
              <a:rPr lang="zh-CN" altLang="en-US" sz="2800" dirty="0" smtClean="0"/>
              <a:t>。所以可以使用</a:t>
            </a:r>
            <a:r>
              <a:rPr lang="zh-CN" altLang="en-US" sz="2800" dirty="0" smtClean="0">
                <a:solidFill>
                  <a:srgbClr val="FF0000"/>
                </a:solidFill>
              </a:rPr>
              <a:t>两分法</a:t>
            </a:r>
            <a:r>
              <a:rPr lang="zh-CN" altLang="en-US" sz="2800" dirty="0" smtClean="0"/>
              <a:t>。</a:t>
            </a:r>
            <a:endParaRPr lang="zh-CN" altLang="en-US" sz="2800" dirty="0"/>
          </a:p>
          <a:p>
            <a:pPr marL="0" indent="0">
              <a:buNone/>
            </a:pPr>
            <a:endParaRPr lang="zh-CN" altLang="en-US" sz="2800"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solidFill>
                  <a:srgbClr val="000000">
                    <a:lumMod val="50000"/>
                    <a:lumOff val="50000"/>
                  </a:srgbClr>
                </a:solidFill>
              </a:rPr>
              <a:pPr/>
              <a:t>16</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1973061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欧式</a:t>
            </a:r>
            <a:r>
              <a:rPr lang="zh-CN" altLang="en-US" dirty="0"/>
              <a:t>看涨</a:t>
            </a:r>
            <a:r>
              <a:rPr lang="zh-CN" altLang="en-US" dirty="0" smtClean="0"/>
              <a:t>期权的内在价值</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67544" y="1196752"/>
                <a:ext cx="8229600" cy="5184576"/>
              </a:xfrm>
            </p:spPr>
            <p:txBody>
              <a:bodyPr/>
              <a:lstStyle/>
              <a:p>
                <a:pPr>
                  <a:buFont typeface="Wingdings" pitchFamily="2" charset="2"/>
                  <a:buChar char="p"/>
                </a:pPr>
                <a:r>
                  <a:rPr lang="zh-CN" altLang="en-US" sz="2400" dirty="0" smtClean="0"/>
                  <a:t>在红利已知情况下，无论是美式还是欧式，期权的内在价值是确定的和可计算的。</a:t>
                </a:r>
                <a:endParaRPr lang="en-US" altLang="zh-CN" sz="2400" dirty="0" smtClean="0"/>
              </a:p>
              <a:p>
                <a:pPr>
                  <a:buFont typeface="Wingdings" pitchFamily="2" charset="2"/>
                  <a:buChar char="p"/>
                </a:pPr>
                <a:r>
                  <a:rPr lang="zh-CN" altLang="en-US" sz="2400" dirty="0" smtClean="0"/>
                  <a:t>如果不考虑时间价值，</a:t>
                </a:r>
                <a:r>
                  <a:rPr lang="zh-CN" altLang="en-US" sz="2400" dirty="0"/>
                  <a:t>欧式</a:t>
                </a:r>
                <a:r>
                  <a:rPr lang="zh-CN" altLang="en-US" sz="2400" dirty="0" smtClean="0"/>
                  <a:t>看涨期权合约与远期合约多头的唯一区别就是前者只有权力没有义务。因此，看涨期权内在价值就是</a:t>
                </a:r>
                <a:endParaRPr lang="en-US" altLang="zh-CN" sz="2400" dirty="0" smtClean="0"/>
              </a:p>
              <a:p>
                <a:pPr marL="0" indent="0">
                  <a:buNone/>
                </a:pPr>
                <a:r>
                  <a:rPr lang="en-US" altLang="zh-CN" sz="2400" b="0" dirty="0" smtClean="0"/>
                  <a:t> </a:t>
                </a:r>
                <a14:m>
                  <m:oMath xmlns:m="http://schemas.openxmlformats.org/officeDocument/2006/math">
                    <m:func>
                      <m:funcPr>
                        <m:ctrlPr>
                          <a:rPr lang="en-US" altLang="zh-CN" sz="2400" b="0" i="1" smtClean="0">
                            <a:latin typeface="Cambria Math"/>
                          </a:rPr>
                        </m:ctrlPr>
                      </m:funcPr>
                      <m:fName>
                        <m:r>
                          <a:rPr lang="en-US" altLang="zh-CN" sz="2400" b="0" i="0" smtClean="0">
                            <a:latin typeface="Cambria Math"/>
                          </a:rPr>
                          <m:t>        </m:t>
                        </m:r>
                        <m:r>
                          <m:rPr>
                            <m:sty m:val="p"/>
                          </m:rPr>
                          <a:rPr lang="en-US" altLang="zh-CN" sz="2400" b="0" i="0" smtClean="0">
                            <a:latin typeface="Cambria Math"/>
                          </a:rPr>
                          <m:t>max</m:t>
                        </m:r>
                      </m:fName>
                      <m:e>
                        <m:d>
                          <m:dPr>
                            <m:ctrlPr>
                              <a:rPr lang="en-US" altLang="zh-CN" sz="2400" b="0" i="1" smtClean="0">
                                <a:latin typeface="Cambria Math"/>
                              </a:rPr>
                            </m:ctrlPr>
                          </m:dPr>
                          <m:e>
                            <m:r>
                              <a:rPr lang="en-US" altLang="zh-CN" sz="2400" b="0" i="1" smtClean="0">
                                <a:latin typeface="Cambria Math"/>
                              </a:rPr>
                              <m:t>𝑓</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𝑡</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𝑇</m:t>
                                </m:r>
                              </m:e>
                            </m:d>
                            <m:r>
                              <a:rPr lang="en-US" altLang="zh-CN" sz="2400" b="0" i="1" smtClean="0">
                                <a:latin typeface="Cambria Math"/>
                              </a:rPr>
                              <m:t>,0</m:t>
                            </m:r>
                          </m:e>
                        </m:d>
                      </m:e>
                    </m:func>
                    <m:r>
                      <a:rPr lang="en-US" altLang="zh-CN" sz="2400" b="0" i="1" smtClean="0">
                        <a:latin typeface="Cambria Math"/>
                      </a:rPr>
                      <m:t>=</m:t>
                    </m:r>
                    <m:func>
                      <m:funcPr>
                        <m:ctrlPr>
                          <a:rPr lang="en-US" altLang="zh-CN" sz="2400" b="0" i="1" smtClean="0">
                            <a:latin typeface="Cambria Math"/>
                          </a:rPr>
                        </m:ctrlPr>
                      </m:funcPr>
                      <m:fName>
                        <m:r>
                          <m:rPr>
                            <m:sty m:val="p"/>
                          </m:rPr>
                          <a:rPr lang="en-US" altLang="zh-CN" sz="2400" b="0" i="0" smtClean="0">
                            <a:latin typeface="Cambria Math"/>
                          </a:rPr>
                          <m:t>max</m:t>
                        </m:r>
                      </m:fName>
                      <m:e>
                        <m:d>
                          <m:dPr>
                            <m:ctrlPr>
                              <a:rPr lang="en-US" altLang="zh-CN" sz="2400" b="0" i="1" smtClean="0">
                                <a:latin typeface="Cambria Math"/>
                              </a:rPr>
                            </m:ctrlPr>
                          </m:dPr>
                          <m:e>
                            <m:d>
                              <m:dPr>
                                <m:ctrlPr>
                                  <a:rPr lang="en-US" altLang="zh-CN" sz="2400" b="0" i="1" smtClean="0">
                                    <a:latin typeface="Cambria Math"/>
                                  </a:rPr>
                                </m:ctrlPr>
                              </m:dPr>
                              <m:e>
                                <m:r>
                                  <a:rPr lang="en-US" altLang="zh-CN" sz="2400" i="1">
                                    <a:solidFill>
                                      <a:srgbClr val="000000">
                                        <a:lumMod val="85000"/>
                                        <a:lumOff val="15000"/>
                                      </a:srgbClr>
                                    </a:solidFill>
                                    <a:latin typeface="Cambria Math"/>
                                  </a:rPr>
                                  <m:t>𝐹</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𝑡</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𝑇</m:t>
                                    </m:r>
                                  </m:e>
                                </m:d>
                                <m:r>
                                  <a:rPr lang="en-US" altLang="zh-CN" sz="2400" b="0" i="1" smtClean="0">
                                    <a:latin typeface="Cambria Math"/>
                                  </a:rPr>
                                  <m:t>−</m:t>
                                </m:r>
                                <m:r>
                                  <a:rPr lang="en-US" altLang="zh-CN" sz="2400" b="0" i="1" smtClean="0">
                                    <a:latin typeface="Cambria Math"/>
                                  </a:rPr>
                                  <m:t>𝑋</m:t>
                                </m:r>
                              </m:e>
                            </m:d>
                            <m:sSup>
                              <m:sSupPr>
                                <m:ctrlPr>
                                  <a:rPr lang="en-US" altLang="zh-CN" sz="2400" b="0" i="1" smtClean="0">
                                    <a:latin typeface="Cambria Math"/>
                                  </a:rPr>
                                </m:ctrlPr>
                              </m:sSupPr>
                              <m:e>
                                <m:r>
                                  <a:rPr lang="en-US" altLang="zh-CN" sz="2400" b="0" i="1" smtClean="0">
                                    <a:latin typeface="Cambria Math"/>
                                  </a:rPr>
                                  <m:t>𝑒</m:t>
                                </m:r>
                              </m:e>
                              <m:sup>
                                <m:r>
                                  <a:rPr lang="en-US" altLang="zh-CN" sz="2400" b="0" i="1" smtClean="0">
                                    <a:latin typeface="Cambria Math"/>
                                  </a:rPr>
                                  <m:t>−</m:t>
                                </m:r>
                                <m:r>
                                  <a:rPr lang="en-US" altLang="zh-CN" sz="2400" b="0" i="1" smtClean="0">
                                    <a:latin typeface="Cambria Math"/>
                                  </a:rPr>
                                  <m:t>𝑟</m:t>
                                </m:r>
                                <m:d>
                                  <m:dPr>
                                    <m:ctrlPr>
                                      <a:rPr lang="en-US" altLang="zh-CN" sz="2400" b="0" i="1" smtClean="0">
                                        <a:latin typeface="Cambria Math"/>
                                      </a:rPr>
                                    </m:ctrlPr>
                                  </m:dPr>
                                  <m:e>
                                    <m:r>
                                      <a:rPr lang="en-US" altLang="zh-CN" sz="2400" b="0" i="1" smtClean="0">
                                        <a:latin typeface="Cambria Math"/>
                                      </a:rPr>
                                      <m:t>𝑇</m:t>
                                    </m:r>
                                    <m:r>
                                      <a:rPr lang="en-US" altLang="zh-CN" sz="2400" b="0" i="1" smtClean="0">
                                        <a:latin typeface="Cambria Math"/>
                                      </a:rPr>
                                      <m:t>−</m:t>
                                    </m:r>
                                    <m:r>
                                      <a:rPr lang="en-US" altLang="zh-CN" sz="2400" b="0" i="1" smtClean="0">
                                        <a:latin typeface="Cambria Math"/>
                                      </a:rPr>
                                      <m:t>𝑡</m:t>
                                    </m:r>
                                  </m:e>
                                </m:d>
                              </m:sup>
                            </m:sSup>
                            <m:r>
                              <a:rPr lang="en-US" altLang="zh-CN" sz="2400" b="0" i="1" smtClean="0">
                                <a:latin typeface="Cambria Math"/>
                              </a:rPr>
                              <m:t>,0</m:t>
                            </m:r>
                          </m:e>
                        </m:d>
                      </m:e>
                    </m:func>
                  </m:oMath>
                </a14:m>
                <a:r>
                  <a:rPr lang="en-US" altLang="zh-CN" sz="2400" b="0" dirty="0" smtClean="0"/>
                  <a:t>           </a:t>
                </a:r>
                <a14:m>
                  <m:oMath xmlns:m="http://schemas.openxmlformats.org/officeDocument/2006/math">
                    <m:d>
                      <m:dPr>
                        <m:ctrlPr>
                          <a:rPr lang="en-US" altLang="zh-CN" sz="2400" b="0" i="1" dirty="0" smtClean="0">
                            <a:latin typeface="Cambria Math"/>
                          </a:rPr>
                        </m:ctrlPr>
                      </m:dPr>
                      <m:e>
                        <m:r>
                          <a:rPr lang="en-US" altLang="zh-CN" sz="2400" b="0" i="1" dirty="0" smtClean="0">
                            <a:latin typeface="Cambria Math"/>
                          </a:rPr>
                          <m:t>1</m:t>
                        </m:r>
                      </m:e>
                    </m:d>
                  </m:oMath>
                </a14:m>
                <a:endParaRPr lang="en-US" altLang="zh-CN" sz="2400" b="0" dirty="0" smtClean="0"/>
              </a:p>
              <a:p>
                <a:pPr marL="0" indent="0">
                  <a:buNone/>
                </a:pPr>
                <a:r>
                  <a:rPr lang="zh-CN" altLang="en-US" sz="2400" dirty="0" smtClean="0"/>
                  <a:t>     注：这里的</a:t>
                </a:r>
                <a:r>
                  <a:rPr lang="en-US" altLang="zh-CN" sz="2400" dirty="0" smtClean="0"/>
                  <a:t>f</a:t>
                </a:r>
                <a:r>
                  <a:rPr lang="zh-CN" altLang="en-US" sz="2400" dirty="0" smtClean="0"/>
                  <a:t>为远期合约的市场价值，</a:t>
                </a:r>
                <a:r>
                  <a:rPr lang="en-US" altLang="zh-CN" sz="2400" dirty="0" smtClean="0"/>
                  <a:t>F</a:t>
                </a:r>
                <a:r>
                  <a:rPr lang="zh-CN" altLang="en-US" sz="2400" dirty="0"/>
                  <a:t>为</a:t>
                </a:r>
                <a:r>
                  <a:rPr lang="zh-CN" altLang="en-US" sz="2400" dirty="0" smtClean="0"/>
                  <a:t>市场远期价格。</a:t>
                </a:r>
                <a:endParaRPr lang="en-US" altLang="zh-CN" sz="2400" dirty="0" smtClean="0"/>
              </a:p>
              <a:p>
                <a:pPr>
                  <a:buFont typeface="Wingdings" pitchFamily="2" charset="2"/>
                  <a:buChar char="p"/>
                </a:pPr>
                <a:r>
                  <a:rPr lang="zh-CN" altLang="en-US" sz="2400" dirty="0" smtClean="0"/>
                  <a:t>在</a:t>
                </a:r>
                <a:r>
                  <a:rPr lang="zh-CN" altLang="en-US" sz="2400" dirty="0" smtClean="0">
                    <a:solidFill>
                      <a:srgbClr val="FF0000"/>
                    </a:solidFill>
                  </a:rPr>
                  <a:t>完美市场</a:t>
                </a:r>
                <a:r>
                  <a:rPr lang="zh-CN" altLang="en-US" sz="2400" dirty="0" smtClean="0"/>
                  <a:t>中，利用远期价格和现货价格的关系，看涨期权内在价值也可表示为：</a:t>
                </a:r>
                <a:endParaRPr lang="en-US" altLang="zh-CN" sz="2400" dirty="0" smtClean="0"/>
              </a:p>
              <a:p>
                <a:pPr marL="0" indent="0">
                  <a:buNone/>
                </a:pPr>
                <a14:m>
                  <m:oMath xmlns:m="http://schemas.openxmlformats.org/officeDocument/2006/math">
                    <m:r>
                      <a:rPr lang="en-US" altLang="zh-CN" sz="2400" b="0" i="0" smtClean="0">
                        <a:solidFill>
                          <a:srgbClr val="000000">
                            <a:lumMod val="85000"/>
                            <a:lumOff val="15000"/>
                          </a:srgbClr>
                        </a:solidFill>
                        <a:latin typeface="Cambria Math"/>
                      </a:rPr>
                      <m:t>        </m:t>
                    </m:r>
                    <m:r>
                      <a:rPr lang="en-US" altLang="zh-CN" sz="2400" b="0" i="1" smtClean="0">
                        <a:solidFill>
                          <a:srgbClr val="000000">
                            <a:lumMod val="85000"/>
                            <a:lumOff val="15000"/>
                          </a:srgbClr>
                        </a:solidFill>
                        <a:latin typeface="Cambria Math"/>
                      </a:rPr>
                      <m:t> </m:t>
                    </m:r>
                    <m:r>
                      <a:rPr lang="zh-CN" altLang="en-US" sz="2400" i="1">
                        <a:solidFill>
                          <a:srgbClr val="000000">
                            <a:lumMod val="85000"/>
                            <a:lumOff val="15000"/>
                          </a:srgbClr>
                        </a:solidFill>
                        <a:latin typeface="Cambria Math"/>
                      </a:rPr>
                      <m:t>无收益</m:t>
                    </m:r>
                    <m:r>
                      <a:rPr lang="zh-CN" altLang="en-US" sz="2400" i="1" smtClean="0">
                        <a:solidFill>
                          <a:srgbClr val="000000">
                            <a:lumMod val="85000"/>
                            <a:lumOff val="15000"/>
                          </a:srgbClr>
                        </a:solidFill>
                        <a:latin typeface="Cambria Math"/>
                      </a:rPr>
                      <m:t>资产</m:t>
                    </m:r>
                    <m:r>
                      <a:rPr lang="zh-CN" altLang="en-US" sz="2400" b="0" i="1" smtClean="0">
                        <a:solidFill>
                          <a:srgbClr val="000000">
                            <a:lumMod val="85000"/>
                            <a:lumOff val="15000"/>
                          </a:srgbClr>
                        </a:solidFill>
                        <a:latin typeface="Cambria Math"/>
                      </a:rPr>
                      <m:t>：</m:t>
                    </m:r>
                    <m:r>
                      <m:rPr>
                        <m:sty m:val="p"/>
                      </m:rPr>
                      <a:rPr lang="en-US" altLang="zh-CN" sz="2400">
                        <a:solidFill>
                          <a:srgbClr val="000000">
                            <a:lumMod val="85000"/>
                            <a:lumOff val="15000"/>
                          </a:srgbClr>
                        </a:solidFill>
                        <a:latin typeface="Cambria Math"/>
                      </a:rPr>
                      <m:t>max</m:t>
                    </m:r>
                    <m:r>
                      <a:rPr lang="en-US" altLang="zh-CN" sz="2400" i="1">
                        <a:solidFill>
                          <a:srgbClr val="000000">
                            <a:lumMod val="85000"/>
                            <a:lumOff val="15000"/>
                          </a:srgbClr>
                        </a:solidFill>
                        <a:latin typeface="Cambria Math"/>
                      </a:rPr>
                      <m:t>⁡</m:t>
                    </m:r>
                    <m:d>
                      <m:dPr>
                        <m:ctrlPr>
                          <a:rPr lang="en-US" altLang="zh-CN" sz="2400" i="1">
                            <a:solidFill>
                              <a:srgbClr val="000000">
                                <a:lumMod val="85000"/>
                                <a:lumOff val="15000"/>
                              </a:srgbClr>
                            </a:solidFill>
                            <a:latin typeface="Cambria Math"/>
                          </a:rPr>
                        </m:ctrlPr>
                      </m:dPr>
                      <m:e>
                        <m:r>
                          <a:rPr lang="en-US" altLang="zh-CN" sz="2400" b="0" i="1" smtClean="0">
                            <a:solidFill>
                              <a:srgbClr val="000000">
                                <a:lumMod val="85000"/>
                                <a:lumOff val="15000"/>
                              </a:srgbClr>
                            </a:solidFill>
                            <a:latin typeface="Cambria Math"/>
                          </a:rPr>
                          <m:t>𝑆</m:t>
                        </m:r>
                        <m:r>
                          <a:rPr lang="en-US" altLang="zh-CN" sz="2400" b="0" i="1" smtClean="0">
                            <a:solidFill>
                              <a:srgbClr val="000000">
                                <a:lumMod val="85000"/>
                                <a:lumOff val="15000"/>
                              </a:srgbClr>
                            </a:solidFill>
                            <a:latin typeface="Cambria Math"/>
                          </a:rPr>
                          <m:t>−</m:t>
                        </m:r>
                        <m:r>
                          <a:rPr lang="en-US" altLang="zh-CN" sz="2400" b="0" i="1" smtClean="0">
                            <a:solidFill>
                              <a:srgbClr val="000000">
                                <a:lumMod val="85000"/>
                                <a:lumOff val="15000"/>
                              </a:srgbClr>
                            </a:solidFill>
                            <a:latin typeface="Cambria Math"/>
                          </a:rPr>
                          <m:t>𝑋</m:t>
                        </m:r>
                        <m:sSup>
                          <m:sSupPr>
                            <m:ctrlPr>
                              <a:rPr lang="en-US" altLang="zh-CN" sz="2400" i="1">
                                <a:solidFill>
                                  <a:srgbClr val="000000">
                                    <a:lumMod val="85000"/>
                                    <a:lumOff val="15000"/>
                                  </a:srgbClr>
                                </a:solidFill>
                                <a:latin typeface="Cambria Math"/>
                              </a:rPr>
                            </m:ctrlPr>
                          </m:sSupPr>
                          <m:e>
                            <m:r>
                              <a:rPr lang="en-US" altLang="zh-CN" sz="2400" i="1">
                                <a:solidFill>
                                  <a:srgbClr val="000000">
                                    <a:lumMod val="85000"/>
                                    <a:lumOff val="15000"/>
                                  </a:srgbClr>
                                </a:solidFill>
                                <a:latin typeface="Cambria Math"/>
                              </a:rPr>
                              <m:t>𝑒</m:t>
                            </m:r>
                          </m:e>
                          <m:sup>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𝑟</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𝑇</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𝑡</m:t>
                                </m:r>
                              </m:e>
                            </m:d>
                          </m:sup>
                        </m:sSup>
                        <m:r>
                          <a:rPr lang="en-US" altLang="zh-CN" sz="2400" i="1">
                            <a:solidFill>
                              <a:srgbClr val="000000">
                                <a:lumMod val="85000"/>
                                <a:lumOff val="15000"/>
                              </a:srgbClr>
                            </a:solidFill>
                            <a:latin typeface="Cambria Math"/>
                          </a:rPr>
                          <m:t>,0</m:t>
                        </m:r>
                      </m:e>
                    </m:d>
                  </m:oMath>
                </a14:m>
                <a:r>
                  <a:rPr lang="en-US" altLang="zh-CN" sz="2400" dirty="0">
                    <a:solidFill>
                      <a:srgbClr val="000000">
                        <a:lumMod val="85000"/>
                        <a:lumOff val="15000"/>
                      </a:srgbClr>
                    </a:solidFill>
                  </a:rPr>
                  <a:t> </a:t>
                </a:r>
                <a:r>
                  <a:rPr lang="en-US" altLang="zh-CN" sz="2400" dirty="0" smtClean="0">
                    <a:solidFill>
                      <a:srgbClr val="000000">
                        <a:lumMod val="85000"/>
                        <a:lumOff val="15000"/>
                      </a:srgbClr>
                    </a:solidFill>
                  </a:rPr>
                  <a:t>              </a:t>
                </a:r>
                <a14:m>
                  <m:oMath xmlns:m="http://schemas.openxmlformats.org/officeDocument/2006/math">
                    <m:d>
                      <m:dPr>
                        <m:ctrlPr>
                          <a:rPr lang="en-US" altLang="zh-CN" sz="2400" i="1" dirty="0">
                            <a:solidFill>
                              <a:srgbClr val="000000">
                                <a:lumMod val="85000"/>
                                <a:lumOff val="15000"/>
                              </a:srgbClr>
                            </a:solidFill>
                            <a:latin typeface="Cambria Math"/>
                          </a:rPr>
                        </m:ctrlPr>
                      </m:dPr>
                      <m:e>
                        <m:r>
                          <a:rPr lang="en-US" altLang="zh-CN" sz="2400" b="0" i="1" dirty="0" smtClean="0">
                            <a:solidFill>
                              <a:srgbClr val="000000">
                                <a:lumMod val="85000"/>
                                <a:lumOff val="15000"/>
                              </a:srgbClr>
                            </a:solidFill>
                            <a:latin typeface="Cambria Math"/>
                          </a:rPr>
                          <m:t>2</m:t>
                        </m:r>
                      </m:e>
                    </m:d>
                  </m:oMath>
                </a14:m>
                <a:endParaRPr lang="en-US" altLang="zh-CN" sz="2400" dirty="0" smtClean="0"/>
              </a:p>
              <a:p>
                <a:pPr marL="0" indent="0">
                  <a:buNone/>
                </a:pPr>
                <a14:m>
                  <m:oMath xmlns:m="http://schemas.openxmlformats.org/officeDocument/2006/math">
                    <m:r>
                      <a:rPr lang="en-US" altLang="zh-CN" sz="2400" b="0" i="1" smtClean="0">
                        <a:solidFill>
                          <a:srgbClr val="000000">
                            <a:lumMod val="85000"/>
                            <a:lumOff val="15000"/>
                          </a:srgbClr>
                        </a:solidFill>
                        <a:latin typeface="Cambria Math"/>
                      </a:rPr>
                      <m:t>         </m:t>
                    </m:r>
                    <m:r>
                      <a:rPr lang="zh-CN" altLang="en-US" sz="2400" b="0" i="1" smtClean="0">
                        <a:solidFill>
                          <a:srgbClr val="000000">
                            <a:lumMod val="85000"/>
                            <a:lumOff val="15000"/>
                          </a:srgbClr>
                        </a:solidFill>
                        <a:latin typeface="Cambria Math"/>
                      </a:rPr>
                      <m:t>有</m:t>
                    </m:r>
                    <m:r>
                      <a:rPr lang="zh-CN" altLang="en-US" sz="2400" i="1">
                        <a:solidFill>
                          <a:srgbClr val="000000">
                            <a:lumMod val="85000"/>
                            <a:lumOff val="15000"/>
                          </a:srgbClr>
                        </a:solidFill>
                        <a:latin typeface="Cambria Math"/>
                      </a:rPr>
                      <m:t>收益资产：</m:t>
                    </m:r>
                    <m:r>
                      <m:rPr>
                        <m:sty m:val="p"/>
                      </m:rPr>
                      <a:rPr lang="en-US" altLang="zh-CN" sz="2400">
                        <a:solidFill>
                          <a:srgbClr val="000000">
                            <a:lumMod val="85000"/>
                            <a:lumOff val="15000"/>
                          </a:srgbClr>
                        </a:solidFill>
                        <a:latin typeface="Cambria Math"/>
                      </a:rPr>
                      <m:t>max</m:t>
                    </m:r>
                    <m:r>
                      <a:rPr lang="en-US" altLang="zh-CN" sz="2400" i="1">
                        <a:solidFill>
                          <a:srgbClr val="000000">
                            <a:lumMod val="85000"/>
                            <a:lumOff val="15000"/>
                          </a:srgbClr>
                        </a:solidFill>
                        <a:latin typeface="Cambria Math"/>
                      </a:rPr>
                      <m:t>⁡</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𝑆</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𝑋</m:t>
                        </m:r>
                        <m:sSup>
                          <m:sSupPr>
                            <m:ctrlPr>
                              <a:rPr lang="en-US" altLang="zh-CN" sz="2400" i="1">
                                <a:solidFill>
                                  <a:srgbClr val="000000">
                                    <a:lumMod val="85000"/>
                                    <a:lumOff val="15000"/>
                                  </a:srgbClr>
                                </a:solidFill>
                                <a:latin typeface="Cambria Math"/>
                              </a:rPr>
                            </m:ctrlPr>
                          </m:sSupPr>
                          <m:e>
                            <m:r>
                              <a:rPr lang="en-US" altLang="zh-CN" sz="2400" i="1">
                                <a:solidFill>
                                  <a:srgbClr val="000000">
                                    <a:lumMod val="85000"/>
                                    <a:lumOff val="15000"/>
                                  </a:srgbClr>
                                </a:solidFill>
                                <a:latin typeface="Cambria Math"/>
                              </a:rPr>
                              <m:t>𝑒</m:t>
                            </m:r>
                          </m:e>
                          <m:sup>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𝑟</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𝑇</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𝑡</m:t>
                                </m:r>
                              </m:e>
                            </m:d>
                          </m:sup>
                        </m:sSup>
                        <m:r>
                          <a:rPr lang="en-US" altLang="zh-CN" sz="2400" i="1">
                            <a:solidFill>
                              <a:srgbClr val="000000">
                                <a:lumMod val="85000"/>
                                <a:lumOff val="15000"/>
                              </a:srgbClr>
                            </a:solidFill>
                            <a:latin typeface="Cambria Math"/>
                          </a:rPr>
                          <m:t>,0</m:t>
                        </m:r>
                      </m:e>
                    </m:d>
                  </m:oMath>
                </a14:m>
                <a:r>
                  <a:rPr lang="en-US" altLang="zh-CN" sz="2400" dirty="0">
                    <a:solidFill>
                      <a:srgbClr val="000000">
                        <a:lumMod val="85000"/>
                        <a:lumOff val="15000"/>
                      </a:srgbClr>
                    </a:solidFill>
                  </a:rPr>
                  <a:t>               </a:t>
                </a:r>
                <a14:m>
                  <m:oMath xmlns:m="http://schemas.openxmlformats.org/officeDocument/2006/math">
                    <m:d>
                      <m:dPr>
                        <m:ctrlPr>
                          <a:rPr lang="en-US" altLang="zh-CN" sz="2400" i="1" dirty="0">
                            <a:solidFill>
                              <a:srgbClr val="000000">
                                <a:lumMod val="85000"/>
                                <a:lumOff val="15000"/>
                              </a:srgbClr>
                            </a:solidFill>
                            <a:latin typeface="Cambria Math"/>
                          </a:rPr>
                        </m:ctrlPr>
                      </m:dPr>
                      <m:e>
                        <m:r>
                          <a:rPr lang="en-US" altLang="zh-CN" sz="2400" b="0" i="1" dirty="0" smtClean="0">
                            <a:solidFill>
                              <a:srgbClr val="000000">
                                <a:lumMod val="85000"/>
                                <a:lumOff val="15000"/>
                              </a:srgbClr>
                            </a:solidFill>
                            <a:latin typeface="Cambria Math"/>
                          </a:rPr>
                          <m:t>3</m:t>
                        </m:r>
                      </m:e>
                    </m:d>
                  </m:oMath>
                </a14:m>
                <a:endParaRPr lang="en-US" altLang="zh-CN" sz="2400" dirty="0" smtClean="0"/>
              </a:p>
              <a:p>
                <a:pPr marL="0" indent="0">
                  <a:buNone/>
                </a:pPr>
                <a:endParaRPr lang="en-US" altLang="zh-CN" sz="24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67544" y="1196752"/>
                <a:ext cx="8229600" cy="5184576"/>
              </a:xfrm>
              <a:blipFill rotWithShape="1">
                <a:blip r:embed="rId2"/>
                <a:stretch>
                  <a:fillRect l="-296" t="-940" r="-7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spTree>
    <p:extLst>
      <p:ext uri="{BB962C8B-B14F-4D97-AF65-F5344CB8AC3E}">
        <p14:creationId xmlns:p14="http://schemas.microsoft.com/office/powerpoint/2010/main" val="2975610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欧式看跌期权的内在价值</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67544" y="1196752"/>
                <a:ext cx="8229600" cy="5184576"/>
              </a:xfrm>
            </p:spPr>
            <p:txBody>
              <a:bodyPr/>
              <a:lstStyle/>
              <a:p>
                <a:pPr>
                  <a:buFont typeface="Wingdings" pitchFamily="2" charset="2"/>
                  <a:buChar char="p"/>
                </a:pPr>
                <a:r>
                  <a:rPr lang="zh-CN" altLang="en-US" sz="2400" dirty="0" smtClean="0"/>
                  <a:t>如果不考虑时间价值，</a:t>
                </a:r>
                <a:r>
                  <a:rPr lang="zh-CN" altLang="en-US" sz="2400" dirty="0"/>
                  <a:t>欧式</a:t>
                </a:r>
                <a:r>
                  <a:rPr lang="zh-CN" altLang="en-US" sz="2400" dirty="0" smtClean="0"/>
                  <a:t>看跌期权合约与远期合约空头的唯一区别就是前者只有权力没有义务。因此，看跌期权内在价值就是</a:t>
                </a:r>
                <a:endParaRPr lang="en-US" altLang="zh-CN" sz="2400" dirty="0" smtClean="0"/>
              </a:p>
              <a:p>
                <a:pPr marL="0" indent="0">
                  <a:buNone/>
                </a:pPr>
                <a:r>
                  <a:rPr lang="en-US" altLang="zh-CN" sz="2400" b="0" dirty="0" smtClean="0"/>
                  <a:t> </a:t>
                </a:r>
                <a14:m>
                  <m:oMath xmlns:m="http://schemas.openxmlformats.org/officeDocument/2006/math">
                    <m:func>
                      <m:funcPr>
                        <m:ctrlPr>
                          <a:rPr lang="en-US" altLang="zh-CN" sz="2400" b="0" i="1" smtClean="0">
                            <a:latin typeface="Cambria Math"/>
                          </a:rPr>
                        </m:ctrlPr>
                      </m:funcPr>
                      <m:fName>
                        <m:r>
                          <a:rPr lang="en-US" altLang="zh-CN" sz="2400" b="0" i="0" smtClean="0">
                            <a:latin typeface="Cambria Math"/>
                          </a:rPr>
                          <m:t>    </m:t>
                        </m:r>
                        <m:r>
                          <m:rPr>
                            <m:sty m:val="p"/>
                          </m:rPr>
                          <a:rPr lang="en-US" altLang="zh-CN" sz="2400" b="0" i="0" smtClean="0">
                            <a:latin typeface="Cambria Math"/>
                          </a:rPr>
                          <m:t>max</m:t>
                        </m:r>
                      </m:fName>
                      <m:e>
                        <m:d>
                          <m:dPr>
                            <m:ctrlPr>
                              <a:rPr lang="en-US" altLang="zh-CN" sz="2400" b="0" i="1" smtClean="0">
                                <a:latin typeface="Cambria Math"/>
                              </a:rPr>
                            </m:ctrlPr>
                          </m:dPr>
                          <m:e>
                            <m:r>
                              <a:rPr lang="en-US" altLang="zh-CN" sz="2400" b="0" i="1" smtClean="0">
                                <a:latin typeface="Cambria Math"/>
                              </a:rPr>
                              <m:t>−</m:t>
                            </m:r>
                            <m:r>
                              <a:rPr lang="en-US" altLang="zh-CN" sz="2400" b="0" i="1" smtClean="0">
                                <a:latin typeface="Cambria Math"/>
                              </a:rPr>
                              <m:t>𝑓</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𝑡</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𝑇</m:t>
                                </m:r>
                              </m:e>
                            </m:d>
                            <m:r>
                              <a:rPr lang="en-US" altLang="zh-CN" sz="2400" b="0" i="1" smtClean="0">
                                <a:latin typeface="Cambria Math"/>
                              </a:rPr>
                              <m:t>,0</m:t>
                            </m:r>
                          </m:e>
                        </m:d>
                      </m:e>
                    </m:func>
                    <m:r>
                      <a:rPr lang="en-US" altLang="zh-CN" sz="2400" b="0" i="1" smtClean="0">
                        <a:latin typeface="Cambria Math"/>
                      </a:rPr>
                      <m:t>=</m:t>
                    </m:r>
                    <m:func>
                      <m:funcPr>
                        <m:ctrlPr>
                          <a:rPr lang="en-US" altLang="zh-CN" sz="2400" b="0" i="1" smtClean="0">
                            <a:latin typeface="Cambria Math"/>
                          </a:rPr>
                        </m:ctrlPr>
                      </m:funcPr>
                      <m:fName>
                        <m:r>
                          <m:rPr>
                            <m:sty m:val="p"/>
                          </m:rPr>
                          <a:rPr lang="en-US" altLang="zh-CN" sz="2400" b="0" i="0" smtClean="0">
                            <a:latin typeface="Cambria Math"/>
                          </a:rPr>
                          <m:t>max</m:t>
                        </m:r>
                      </m:fName>
                      <m:e>
                        <m:d>
                          <m:dPr>
                            <m:ctrlPr>
                              <a:rPr lang="en-US" altLang="zh-CN" sz="2400" b="0" i="1" smtClean="0">
                                <a:latin typeface="Cambria Math"/>
                              </a:rPr>
                            </m:ctrlPr>
                          </m:dPr>
                          <m:e>
                            <m:d>
                              <m:dPr>
                                <m:ctrlPr>
                                  <a:rPr lang="en-US" altLang="zh-CN" sz="2400" b="0" i="1" smtClean="0">
                                    <a:latin typeface="Cambria Math"/>
                                  </a:rPr>
                                </m:ctrlPr>
                              </m:dPr>
                              <m:e>
                                <m:r>
                                  <a:rPr lang="en-US" altLang="zh-CN" sz="2400" b="0" i="1" smtClean="0">
                                    <a:latin typeface="Cambria Math"/>
                                  </a:rPr>
                                  <m:t>𝑋</m:t>
                                </m:r>
                                <m:r>
                                  <a:rPr lang="en-US" altLang="zh-CN" sz="2400" b="0" i="1" smtClean="0">
                                    <a:latin typeface="Cambria Math"/>
                                  </a:rPr>
                                  <m:t>−</m:t>
                                </m:r>
                                <m:r>
                                  <a:rPr lang="en-US" altLang="zh-CN" sz="2400" i="1">
                                    <a:solidFill>
                                      <a:srgbClr val="000000">
                                        <a:lumMod val="85000"/>
                                        <a:lumOff val="15000"/>
                                      </a:srgbClr>
                                    </a:solidFill>
                                    <a:latin typeface="Cambria Math"/>
                                  </a:rPr>
                                  <m:t>𝐹</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𝑡</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𝑇</m:t>
                                    </m:r>
                                  </m:e>
                                </m:d>
                              </m:e>
                            </m:d>
                            <m:sSup>
                              <m:sSupPr>
                                <m:ctrlPr>
                                  <a:rPr lang="en-US" altLang="zh-CN" sz="2400" b="0" i="1" smtClean="0">
                                    <a:latin typeface="Cambria Math"/>
                                  </a:rPr>
                                </m:ctrlPr>
                              </m:sSupPr>
                              <m:e>
                                <m:r>
                                  <a:rPr lang="en-US" altLang="zh-CN" sz="2400" b="0" i="1" smtClean="0">
                                    <a:latin typeface="Cambria Math"/>
                                  </a:rPr>
                                  <m:t>𝑒</m:t>
                                </m:r>
                              </m:e>
                              <m:sup>
                                <m:r>
                                  <a:rPr lang="en-US" altLang="zh-CN" sz="2400" b="0" i="1" smtClean="0">
                                    <a:latin typeface="Cambria Math"/>
                                  </a:rPr>
                                  <m:t>−</m:t>
                                </m:r>
                                <m:r>
                                  <a:rPr lang="en-US" altLang="zh-CN" sz="2400" b="0" i="1" smtClean="0">
                                    <a:latin typeface="Cambria Math"/>
                                  </a:rPr>
                                  <m:t>𝑟</m:t>
                                </m:r>
                                <m:d>
                                  <m:dPr>
                                    <m:ctrlPr>
                                      <a:rPr lang="en-US" altLang="zh-CN" sz="2400" b="0" i="1" smtClean="0">
                                        <a:latin typeface="Cambria Math"/>
                                      </a:rPr>
                                    </m:ctrlPr>
                                  </m:dPr>
                                  <m:e>
                                    <m:r>
                                      <a:rPr lang="en-US" altLang="zh-CN" sz="2400" b="0" i="1" smtClean="0">
                                        <a:latin typeface="Cambria Math"/>
                                      </a:rPr>
                                      <m:t>𝑇</m:t>
                                    </m:r>
                                    <m:r>
                                      <a:rPr lang="en-US" altLang="zh-CN" sz="2400" b="0" i="1" smtClean="0">
                                        <a:latin typeface="Cambria Math"/>
                                      </a:rPr>
                                      <m:t>−</m:t>
                                    </m:r>
                                    <m:r>
                                      <a:rPr lang="en-US" altLang="zh-CN" sz="2400" b="0" i="1" smtClean="0">
                                        <a:latin typeface="Cambria Math"/>
                                      </a:rPr>
                                      <m:t>𝑡</m:t>
                                    </m:r>
                                  </m:e>
                                </m:d>
                              </m:sup>
                            </m:sSup>
                            <m:r>
                              <a:rPr lang="en-US" altLang="zh-CN" sz="2400" b="0" i="1" smtClean="0">
                                <a:latin typeface="Cambria Math"/>
                              </a:rPr>
                              <m:t>,0</m:t>
                            </m:r>
                          </m:e>
                        </m:d>
                      </m:e>
                    </m:func>
                  </m:oMath>
                </a14:m>
                <a:r>
                  <a:rPr lang="en-US" altLang="zh-CN" sz="2400" b="0" dirty="0" smtClean="0"/>
                  <a:t>           </a:t>
                </a:r>
                <a14:m>
                  <m:oMath xmlns:m="http://schemas.openxmlformats.org/officeDocument/2006/math">
                    <m:d>
                      <m:dPr>
                        <m:ctrlPr>
                          <a:rPr lang="en-US" altLang="zh-CN" sz="2400" b="0" i="1" dirty="0" smtClean="0">
                            <a:latin typeface="Cambria Math"/>
                          </a:rPr>
                        </m:ctrlPr>
                      </m:dPr>
                      <m:e>
                        <m:r>
                          <a:rPr lang="en-US" altLang="zh-CN" sz="2400" b="0" i="1" dirty="0" smtClean="0">
                            <a:latin typeface="Cambria Math"/>
                          </a:rPr>
                          <m:t>4</m:t>
                        </m:r>
                      </m:e>
                    </m:d>
                  </m:oMath>
                </a14:m>
                <a:endParaRPr lang="en-US" altLang="zh-CN" sz="2400" b="0" dirty="0" smtClean="0"/>
              </a:p>
              <a:p>
                <a:pPr>
                  <a:buFont typeface="Wingdings" pitchFamily="2" charset="2"/>
                  <a:buChar char="p"/>
                </a:pPr>
                <a:r>
                  <a:rPr lang="zh-CN" altLang="en-US" sz="2400" dirty="0" smtClean="0"/>
                  <a:t>在</a:t>
                </a:r>
                <a:r>
                  <a:rPr lang="zh-CN" altLang="en-US" sz="2400" dirty="0" smtClean="0">
                    <a:solidFill>
                      <a:srgbClr val="FF0000"/>
                    </a:solidFill>
                  </a:rPr>
                  <a:t>完美市场</a:t>
                </a:r>
                <a:r>
                  <a:rPr lang="zh-CN" altLang="en-US" sz="2400" dirty="0" smtClean="0"/>
                  <a:t>中，利用远期价格和现货价格的关系，看涨期权内在价值也可表示为：</a:t>
                </a:r>
                <a:endParaRPr lang="en-US" altLang="zh-CN" sz="2400" dirty="0" smtClean="0"/>
              </a:p>
              <a:p>
                <a:pPr marL="0" indent="0">
                  <a:buNone/>
                </a:pPr>
                <a14:m>
                  <m:oMath xmlns:m="http://schemas.openxmlformats.org/officeDocument/2006/math">
                    <m:r>
                      <a:rPr lang="zh-CN" altLang="en-US" sz="2400" smtClean="0">
                        <a:solidFill>
                          <a:srgbClr val="000000">
                            <a:lumMod val="85000"/>
                            <a:lumOff val="15000"/>
                          </a:srgbClr>
                        </a:solidFill>
                        <a:latin typeface="Cambria Math"/>
                      </a:rPr>
                      <m:t> </m:t>
                    </m:r>
                    <m:r>
                      <a:rPr lang="en-US" altLang="zh-CN" sz="2400" b="0" i="0" smtClean="0">
                        <a:solidFill>
                          <a:srgbClr val="000000">
                            <a:lumMod val="85000"/>
                            <a:lumOff val="15000"/>
                          </a:srgbClr>
                        </a:solidFill>
                        <a:latin typeface="Cambria Math"/>
                      </a:rPr>
                      <m:t>                 </m:t>
                    </m:r>
                    <m:r>
                      <a:rPr lang="zh-CN" altLang="en-US" sz="2400">
                        <a:solidFill>
                          <a:srgbClr val="000000">
                            <a:lumMod val="85000"/>
                            <a:lumOff val="15000"/>
                          </a:srgbClr>
                        </a:solidFill>
                        <a:latin typeface="Cambria Math"/>
                      </a:rPr>
                      <m:t>无收益资产</m:t>
                    </m:r>
                    <m:r>
                      <a:rPr lang="zh-CN" altLang="en-US" sz="2400" b="0" i="1" smtClean="0">
                        <a:solidFill>
                          <a:srgbClr val="000000">
                            <a:lumMod val="85000"/>
                            <a:lumOff val="15000"/>
                          </a:srgbClr>
                        </a:solidFill>
                        <a:latin typeface="Cambria Math"/>
                      </a:rPr>
                      <m:t>：</m:t>
                    </m:r>
                    <m:r>
                      <m:rPr>
                        <m:sty m:val="p"/>
                      </m:rPr>
                      <a:rPr lang="en-US" altLang="zh-CN" sz="2400">
                        <a:solidFill>
                          <a:srgbClr val="000000">
                            <a:lumMod val="85000"/>
                            <a:lumOff val="15000"/>
                          </a:srgbClr>
                        </a:solidFill>
                        <a:latin typeface="Cambria Math"/>
                      </a:rPr>
                      <m:t>max</m:t>
                    </m:r>
                    <m:r>
                      <a:rPr lang="en-US" altLang="zh-CN" sz="2400" i="1">
                        <a:solidFill>
                          <a:srgbClr val="000000">
                            <a:lumMod val="85000"/>
                            <a:lumOff val="15000"/>
                          </a:srgbClr>
                        </a:solidFill>
                        <a:latin typeface="Cambria Math"/>
                      </a:rPr>
                      <m:t>⁡</m:t>
                    </m:r>
                    <m:d>
                      <m:dPr>
                        <m:ctrlPr>
                          <a:rPr lang="en-US" altLang="zh-CN" sz="2400" i="1">
                            <a:solidFill>
                              <a:srgbClr val="000000">
                                <a:lumMod val="85000"/>
                                <a:lumOff val="15000"/>
                              </a:srgbClr>
                            </a:solidFill>
                            <a:latin typeface="Cambria Math"/>
                          </a:rPr>
                        </m:ctrlPr>
                      </m:dPr>
                      <m:e>
                        <m:r>
                          <a:rPr lang="en-US" altLang="zh-CN" sz="2400" b="0" i="1" smtClean="0">
                            <a:solidFill>
                              <a:srgbClr val="000000">
                                <a:lumMod val="85000"/>
                                <a:lumOff val="15000"/>
                              </a:srgbClr>
                            </a:solidFill>
                            <a:latin typeface="Cambria Math"/>
                          </a:rPr>
                          <m:t>𝑋</m:t>
                        </m:r>
                        <m:sSup>
                          <m:sSupPr>
                            <m:ctrlPr>
                              <a:rPr lang="en-US" altLang="zh-CN" sz="2400" i="1">
                                <a:solidFill>
                                  <a:srgbClr val="000000">
                                    <a:lumMod val="85000"/>
                                    <a:lumOff val="15000"/>
                                  </a:srgbClr>
                                </a:solidFill>
                                <a:latin typeface="Cambria Math"/>
                              </a:rPr>
                            </m:ctrlPr>
                          </m:sSupPr>
                          <m:e>
                            <m:r>
                              <a:rPr lang="en-US" altLang="zh-CN" sz="2400" i="1">
                                <a:solidFill>
                                  <a:srgbClr val="000000">
                                    <a:lumMod val="85000"/>
                                    <a:lumOff val="15000"/>
                                  </a:srgbClr>
                                </a:solidFill>
                                <a:latin typeface="Cambria Math"/>
                              </a:rPr>
                              <m:t>𝑒</m:t>
                            </m:r>
                          </m:e>
                          <m:sup>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𝑟</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𝑇</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𝑡</m:t>
                                </m:r>
                              </m:e>
                            </m:d>
                          </m:sup>
                        </m:sSup>
                        <m:r>
                          <a:rPr lang="en-US" altLang="zh-CN" sz="2400" b="0" i="1" smtClean="0">
                            <a:solidFill>
                              <a:srgbClr val="000000">
                                <a:lumMod val="85000"/>
                                <a:lumOff val="15000"/>
                              </a:srgbClr>
                            </a:solidFill>
                            <a:latin typeface="Cambria Math"/>
                          </a:rPr>
                          <m:t>−</m:t>
                        </m:r>
                        <m:r>
                          <a:rPr lang="en-US" altLang="zh-CN" sz="2400" b="0" i="1" smtClean="0">
                            <a:solidFill>
                              <a:srgbClr val="000000">
                                <a:lumMod val="85000"/>
                                <a:lumOff val="15000"/>
                              </a:srgbClr>
                            </a:solidFill>
                            <a:latin typeface="Cambria Math"/>
                          </a:rPr>
                          <m:t>𝑆</m:t>
                        </m:r>
                        <m:r>
                          <a:rPr lang="en-US" altLang="zh-CN" sz="2400" i="1">
                            <a:solidFill>
                              <a:srgbClr val="000000">
                                <a:lumMod val="85000"/>
                                <a:lumOff val="15000"/>
                              </a:srgbClr>
                            </a:solidFill>
                            <a:latin typeface="Cambria Math"/>
                          </a:rPr>
                          <m:t>,0</m:t>
                        </m:r>
                      </m:e>
                    </m:d>
                  </m:oMath>
                </a14:m>
                <a:r>
                  <a:rPr lang="en-US" altLang="zh-CN" sz="2400" dirty="0">
                    <a:solidFill>
                      <a:srgbClr val="000000">
                        <a:lumMod val="85000"/>
                        <a:lumOff val="15000"/>
                      </a:srgbClr>
                    </a:solidFill>
                  </a:rPr>
                  <a:t> </a:t>
                </a:r>
                <a:r>
                  <a:rPr lang="en-US" altLang="zh-CN" sz="2400" dirty="0" smtClean="0">
                    <a:solidFill>
                      <a:srgbClr val="000000">
                        <a:lumMod val="85000"/>
                        <a:lumOff val="15000"/>
                      </a:srgbClr>
                    </a:solidFill>
                  </a:rPr>
                  <a:t>        </a:t>
                </a:r>
                <a14:m>
                  <m:oMath xmlns:m="http://schemas.openxmlformats.org/officeDocument/2006/math">
                    <m:d>
                      <m:dPr>
                        <m:ctrlPr>
                          <a:rPr lang="en-US" altLang="zh-CN" sz="2400" i="1" dirty="0">
                            <a:solidFill>
                              <a:srgbClr val="000000">
                                <a:lumMod val="85000"/>
                                <a:lumOff val="15000"/>
                              </a:srgbClr>
                            </a:solidFill>
                            <a:latin typeface="Cambria Math"/>
                          </a:rPr>
                        </m:ctrlPr>
                      </m:dPr>
                      <m:e>
                        <m:r>
                          <a:rPr lang="en-US" altLang="zh-CN" sz="2400" b="0" i="1" dirty="0" smtClean="0">
                            <a:solidFill>
                              <a:srgbClr val="000000">
                                <a:lumMod val="85000"/>
                                <a:lumOff val="15000"/>
                              </a:srgbClr>
                            </a:solidFill>
                            <a:latin typeface="Cambria Math"/>
                          </a:rPr>
                          <m:t>5</m:t>
                        </m:r>
                      </m:e>
                    </m:d>
                  </m:oMath>
                </a14:m>
                <a:endParaRPr lang="en-US" altLang="zh-CN" sz="2400" dirty="0" smtClean="0">
                  <a:solidFill>
                    <a:srgbClr val="000000">
                      <a:lumMod val="85000"/>
                      <a:lumOff val="15000"/>
                    </a:srgbClr>
                  </a:solidFill>
                </a:endParaRPr>
              </a:p>
              <a:p>
                <a:pPr marL="0" indent="0">
                  <a:buNone/>
                </a:pPr>
                <a14:m>
                  <m:oMath xmlns:m="http://schemas.openxmlformats.org/officeDocument/2006/math">
                    <m:r>
                      <a:rPr lang="en-US" altLang="zh-CN" sz="2400" b="0" i="0" smtClean="0">
                        <a:solidFill>
                          <a:srgbClr val="000000">
                            <a:lumMod val="85000"/>
                            <a:lumOff val="15000"/>
                          </a:srgbClr>
                        </a:solidFill>
                        <a:latin typeface="Cambria Math"/>
                      </a:rPr>
                      <m:t>                  </m:t>
                    </m:r>
                    <m:r>
                      <a:rPr lang="zh-CN" altLang="en-US" sz="2400" smtClean="0">
                        <a:solidFill>
                          <a:srgbClr val="000000">
                            <a:lumMod val="85000"/>
                            <a:lumOff val="15000"/>
                          </a:srgbClr>
                        </a:solidFill>
                        <a:latin typeface="Cambria Math"/>
                      </a:rPr>
                      <m:t>有</m:t>
                    </m:r>
                    <m:r>
                      <a:rPr lang="zh-CN" altLang="en-US" sz="2400">
                        <a:solidFill>
                          <a:srgbClr val="000000">
                            <a:lumMod val="85000"/>
                            <a:lumOff val="15000"/>
                          </a:srgbClr>
                        </a:solidFill>
                        <a:latin typeface="Cambria Math"/>
                      </a:rPr>
                      <m:t>收益资产</m:t>
                    </m:r>
                    <m:r>
                      <a:rPr lang="zh-CN" altLang="en-US" sz="2400" i="1">
                        <a:solidFill>
                          <a:srgbClr val="000000">
                            <a:lumMod val="85000"/>
                            <a:lumOff val="15000"/>
                          </a:srgbClr>
                        </a:solidFill>
                        <a:latin typeface="Cambria Math"/>
                      </a:rPr>
                      <m:t>：</m:t>
                    </m:r>
                    <m:r>
                      <m:rPr>
                        <m:sty m:val="p"/>
                      </m:rPr>
                      <a:rPr lang="en-US" altLang="zh-CN" sz="2400">
                        <a:solidFill>
                          <a:srgbClr val="000000">
                            <a:lumMod val="85000"/>
                            <a:lumOff val="15000"/>
                          </a:srgbClr>
                        </a:solidFill>
                        <a:latin typeface="Cambria Math"/>
                      </a:rPr>
                      <m:t>max</m:t>
                    </m:r>
                    <m:r>
                      <a:rPr lang="en-US" altLang="zh-CN" sz="2400" i="1">
                        <a:solidFill>
                          <a:srgbClr val="000000">
                            <a:lumMod val="85000"/>
                            <a:lumOff val="15000"/>
                          </a:srgbClr>
                        </a:solidFill>
                        <a:latin typeface="Cambria Math"/>
                      </a:rPr>
                      <m:t>⁡</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𝑋</m:t>
                        </m:r>
                        <m:sSup>
                          <m:sSupPr>
                            <m:ctrlPr>
                              <a:rPr lang="en-US" altLang="zh-CN" sz="2400" i="1">
                                <a:solidFill>
                                  <a:srgbClr val="000000">
                                    <a:lumMod val="85000"/>
                                    <a:lumOff val="15000"/>
                                  </a:srgbClr>
                                </a:solidFill>
                                <a:latin typeface="Cambria Math"/>
                              </a:rPr>
                            </m:ctrlPr>
                          </m:sSupPr>
                          <m:e>
                            <m:r>
                              <a:rPr lang="en-US" altLang="zh-CN" sz="2400" i="1">
                                <a:solidFill>
                                  <a:srgbClr val="000000">
                                    <a:lumMod val="85000"/>
                                    <a:lumOff val="15000"/>
                                  </a:srgbClr>
                                </a:solidFill>
                                <a:latin typeface="Cambria Math"/>
                              </a:rPr>
                              <m:t>𝑒</m:t>
                            </m:r>
                          </m:e>
                          <m:sup>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𝑟</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𝑇</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𝑡</m:t>
                                </m:r>
                              </m:e>
                            </m:d>
                          </m:sup>
                        </m:sSup>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𝑆</m:t>
                        </m:r>
                        <m:r>
                          <a:rPr lang="en-US" altLang="zh-CN" sz="2400" i="1">
                            <a:solidFill>
                              <a:srgbClr val="000000">
                                <a:lumMod val="85000"/>
                                <a:lumOff val="15000"/>
                              </a:srgbClr>
                            </a:solidFill>
                            <a:latin typeface="Cambria Math"/>
                          </a:rPr>
                          <m:t>,0</m:t>
                        </m:r>
                      </m:e>
                    </m:d>
                  </m:oMath>
                </a14:m>
                <a:r>
                  <a:rPr lang="en-US" altLang="zh-CN" sz="2400" dirty="0">
                    <a:solidFill>
                      <a:srgbClr val="000000">
                        <a:lumMod val="85000"/>
                        <a:lumOff val="15000"/>
                      </a:srgbClr>
                    </a:solidFill>
                  </a:rPr>
                  <a:t>         </a:t>
                </a:r>
                <a14:m>
                  <m:oMath xmlns:m="http://schemas.openxmlformats.org/officeDocument/2006/math">
                    <m:d>
                      <m:dPr>
                        <m:ctrlPr>
                          <a:rPr lang="en-US" altLang="zh-CN" sz="2400" i="1" dirty="0">
                            <a:solidFill>
                              <a:srgbClr val="000000">
                                <a:lumMod val="85000"/>
                                <a:lumOff val="15000"/>
                              </a:srgbClr>
                            </a:solidFill>
                            <a:latin typeface="Cambria Math"/>
                          </a:rPr>
                        </m:ctrlPr>
                      </m:dPr>
                      <m:e>
                        <m:r>
                          <a:rPr lang="en-US" altLang="zh-CN" sz="2400" b="0" i="1" dirty="0" smtClean="0">
                            <a:solidFill>
                              <a:srgbClr val="000000">
                                <a:lumMod val="85000"/>
                                <a:lumOff val="15000"/>
                              </a:srgbClr>
                            </a:solidFill>
                            <a:latin typeface="Cambria Math"/>
                          </a:rPr>
                          <m:t>6</m:t>
                        </m:r>
                      </m:e>
                    </m:d>
                  </m:oMath>
                </a14:m>
                <a:endParaRPr lang="en-US" altLang="zh-CN" sz="2400" dirty="0" smtClean="0"/>
              </a:p>
              <a:p>
                <a:pPr marL="0" indent="0">
                  <a:buNone/>
                </a:pPr>
                <a:r>
                  <a:rPr lang="en-US" altLang="zh-CN" sz="2400" dirty="0"/>
                  <a:t> </a:t>
                </a:r>
                <a:r>
                  <a:rPr lang="en-US" altLang="zh-CN" sz="2400" dirty="0" smtClean="0"/>
                  <a:t>                   </a:t>
                </a:r>
              </a:p>
              <a:p>
                <a:pPr marL="0" indent="0">
                  <a:buNone/>
                </a:pPr>
                <a:endParaRPr lang="en-US" altLang="zh-CN" sz="24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67544" y="1196752"/>
                <a:ext cx="8229600" cy="5184576"/>
              </a:xfrm>
              <a:blipFill rotWithShape="1">
                <a:blip r:embed="rId2"/>
                <a:stretch>
                  <a:fillRect l="-296" t="-940" r="-7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18</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563354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上证</a:t>
            </a:r>
            <a:r>
              <a:rPr lang="en-US" altLang="zh-CN" dirty="0" smtClean="0"/>
              <a:t>50ETF</a:t>
            </a:r>
            <a:r>
              <a:rPr lang="zh-CN" altLang="en-US" dirty="0" smtClean="0"/>
              <a:t>期权的内在价值</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buFont typeface="Wingdings" pitchFamily="2" charset="2"/>
                  <a:buChar char="p"/>
                </a:pPr>
                <a:r>
                  <a:rPr lang="zh-CN" altLang="en-US" sz="2400" dirty="0" smtClean="0"/>
                  <a:t>由于</a:t>
                </a:r>
                <a:r>
                  <a:rPr lang="zh-CN" altLang="en-US" sz="2400" dirty="0"/>
                  <a:t>上证</a:t>
                </a:r>
                <a:r>
                  <a:rPr lang="en-US" altLang="zh-CN" sz="2400" dirty="0"/>
                  <a:t>50ETF</a:t>
                </a:r>
                <a:r>
                  <a:rPr lang="zh-CN" altLang="en-US" sz="2400" dirty="0" smtClean="0"/>
                  <a:t>期权有红利保护机制，而且中国有卖空限制（</a:t>
                </a:r>
                <a:r>
                  <a:rPr lang="zh-CN" altLang="en-US" sz="2400" dirty="0" smtClean="0">
                    <a:solidFill>
                      <a:srgbClr val="FF0000"/>
                    </a:solidFill>
                  </a:rPr>
                  <a:t>不完美市场</a:t>
                </a:r>
                <a:r>
                  <a:rPr lang="zh-CN" altLang="en-US" sz="2400" dirty="0" smtClean="0"/>
                  <a:t>），因此虽然其标的资产是有收益资产，但其内在价值只能用如下公式计算：</a:t>
                </a:r>
                <a:endParaRPr lang="en-US" altLang="zh-CN" sz="2400" dirty="0" smtClean="0"/>
              </a:p>
              <a:p>
                <a:pPr>
                  <a:buFont typeface="Wingdings" pitchFamily="2" charset="2"/>
                  <a:buChar char="p"/>
                </a:pPr>
                <a:r>
                  <a:rPr lang="zh-CN" altLang="en-US" sz="2400" dirty="0" smtClean="0"/>
                  <a:t>认购期权的内在价值</a:t>
                </a:r>
                <a:endParaRPr lang="en-US" altLang="zh-CN" sz="2400" dirty="0" smtClean="0"/>
              </a:p>
              <a:p>
                <a:pPr marL="0" indent="0">
                  <a:buNone/>
                </a:pPr>
                <a:r>
                  <a:rPr lang="en-US" altLang="zh-CN" sz="2400" dirty="0" smtClean="0"/>
                  <a:t>                 </a:t>
                </a:r>
                <a14:m>
                  <m:oMath xmlns:m="http://schemas.openxmlformats.org/officeDocument/2006/math">
                    <m:func>
                      <m:funcPr>
                        <m:ctrlPr>
                          <a:rPr lang="en-US" altLang="zh-CN" sz="2400" i="1">
                            <a:solidFill>
                              <a:srgbClr val="000000">
                                <a:lumMod val="85000"/>
                                <a:lumOff val="15000"/>
                              </a:srgbClr>
                            </a:solidFill>
                            <a:latin typeface="Cambria Math"/>
                          </a:rPr>
                        </m:ctrlPr>
                      </m:funcPr>
                      <m:fName>
                        <m:r>
                          <m:rPr>
                            <m:sty m:val="p"/>
                          </m:rPr>
                          <a:rPr lang="en-US" altLang="zh-CN" sz="2400">
                            <a:solidFill>
                              <a:srgbClr val="000000">
                                <a:lumMod val="85000"/>
                                <a:lumOff val="15000"/>
                              </a:srgbClr>
                            </a:solidFill>
                            <a:latin typeface="Cambria Math"/>
                          </a:rPr>
                          <m:t>max</m:t>
                        </m:r>
                      </m:fName>
                      <m:e>
                        <m:d>
                          <m:dPr>
                            <m:ctrlPr>
                              <a:rPr lang="en-US" altLang="zh-CN" sz="2400" i="1">
                                <a:solidFill>
                                  <a:srgbClr val="000000">
                                    <a:lumMod val="85000"/>
                                    <a:lumOff val="15000"/>
                                  </a:srgbClr>
                                </a:solidFill>
                                <a:latin typeface="Cambria Math"/>
                              </a:rPr>
                            </m:ctrlPr>
                          </m:dPr>
                          <m:e>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𝐹</m:t>
                                </m:r>
                                <m:d>
                                  <m:dPr>
                                    <m:ctrlPr>
                                      <a:rPr lang="en-US" altLang="zh-CN" sz="2400" i="1" smtClean="0">
                                        <a:solidFill>
                                          <a:srgbClr val="000000">
                                            <a:lumMod val="85000"/>
                                            <a:lumOff val="15000"/>
                                          </a:srgbClr>
                                        </a:solidFill>
                                        <a:latin typeface="Cambria Math"/>
                                      </a:rPr>
                                    </m:ctrlPr>
                                  </m:dPr>
                                  <m:e>
                                    <m:r>
                                      <a:rPr lang="en-US" altLang="zh-CN" sz="2400" b="0" i="1" smtClean="0">
                                        <a:solidFill>
                                          <a:srgbClr val="000000">
                                            <a:lumMod val="85000"/>
                                            <a:lumOff val="15000"/>
                                          </a:srgbClr>
                                        </a:solidFill>
                                        <a:latin typeface="Cambria Math"/>
                                      </a:rPr>
                                      <m:t>𝑡</m:t>
                                    </m:r>
                                    <m:r>
                                      <a:rPr lang="en-US" altLang="zh-CN" sz="2400" b="0" i="1" smtClean="0">
                                        <a:solidFill>
                                          <a:srgbClr val="000000">
                                            <a:lumMod val="85000"/>
                                            <a:lumOff val="15000"/>
                                          </a:srgbClr>
                                        </a:solidFill>
                                        <a:latin typeface="Cambria Math"/>
                                      </a:rPr>
                                      <m:t>,</m:t>
                                    </m:r>
                                    <m:r>
                                      <a:rPr lang="en-US" altLang="zh-CN" sz="2400" b="0" i="1" smtClean="0">
                                        <a:solidFill>
                                          <a:srgbClr val="000000">
                                            <a:lumMod val="85000"/>
                                            <a:lumOff val="15000"/>
                                          </a:srgbClr>
                                        </a:solidFill>
                                        <a:latin typeface="Cambria Math"/>
                                      </a:rPr>
                                      <m:t>𝑇</m:t>
                                    </m:r>
                                  </m:e>
                                </m:d>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𝑋</m:t>
                                </m:r>
                              </m:e>
                            </m:d>
                            <m:sSup>
                              <m:sSupPr>
                                <m:ctrlPr>
                                  <a:rPr lang="en-US" altLang="zh-CN" sz="2400" i="1">
                                    <a:solidFill>
                                      <a:srgbClr val="000000">
                                        <a:lumMod val="85000"/>
                                        <a:lumOff val="15000"/>
                                      </a:srgbClr>
                                    </a:solidFill>
                                    <a:latin typeface="Cambria Math"/>
                                  </a:rPr>
                                </m:ctrlPr>
                              </m:sSupPr>
                              <m:e>
                                <m:r>
                                  <a:rPr lang="en-US" altLang="zh-CN" sz="2400" i="1">
                                    <a:solidFill>
                                      <a:srgbClr val="000000">
                                        <a:lumMod val="85000"/>
                                        <a:lumOff val="15000"/>
                                      </a:srgbClr>
                                    </a:solidFill>
                                    <a:latin typeface="Cambria Math"/>
                                  </a:rPr>
                                  <m:t>𝑒</m:t>
                                </m:r>
                              </m:e>
                              <m:sup>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𝑟</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𝑇</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𝑡</m:t>
                                    </m:r>
                                  </m:e>
                                </m:d>
                              </m:sup>
                            </m:sSup>
                            <m:r>
                              <a:rPr lang="en-US" altLang="zh-CN" sz="2400" b="0" i="1" smtClean="0">
                                <a:solidFill>
                                  <a:srgbClr val="000000">
                                    <a:lumMod val="85000"/>
                                    <a:lumOff val="15000"/>
                                  </a:srgbClr>
                                </a:solidFill>
                                <a:latin typeface="Cambria Math"/>
                              </a:rPr>
                              <m:t>+</m:t>
                            </m:r>
                            <m:r>
                              <a:rPr lang="en-US" altLang="zh-CN" sz="2400" b="0" i="1" smtClean="0">
                                <a:solidFill>
                                  <a:srgbClr val="000000">
                                    <a:lumMod val="85000"/>
                                    <a:lumOff val="15000"/>
                                  </a:srgbClr>
                                </a:solidFill>
                                <a:latin typeface="Cambria Math"/>
                              </a:rPr>
                              <m:t>𝐼</m:t>
                            </m:r>
                            <m:r>
                              <a:rPr lang="en-US" altLang="zh-CN" sz="2400" i="1">
                                <a:solidFill>
                                  <a:srgbClr val="000000">
                                    <a:lumMod val="85000"/>
                                    <a:lumOff val="15000"/>
                                  </a:srgbClr>
                                </a:solidFill>
                                <a:latin typeface="Cambria Math"/>
                              </a:rPr>
                              <m:t>,0</m:t>
                            </m:r>
                          </m:e>
                        </m:d>
                      </m:e>
                    </m:func>
                  </m:oMath>
                </a14:m>
                <a:r>
                  <a:rPr lang="en-US" altLang="zh-CN" sz="2400" dirty="0" smtClean="0">
                    <a:solidFill>
                      <a:srgbClr val="000000">
                        <a:lumMod val="85000"/>
                        <a:lumOff val="15000"/>
                      </a:srgbClr>
                    </a:solidFill>
                  </a:rPr>
                  <a:t>               </a:t>
                </a:r>
                <a14:m>
                  <m:oMath xmlns:m="http://schemas.openxmlformats.org/officeDocument/2006/math">
                    <m:d>
                      <m:dPr>
                        <m:ctrlPr>
                          <a:rPr lang="en-US" altLang="zh-CN" sz="2400" i="1" dirty="0" smtClean="0">
                            <a:solidFill>
                              <a:srgbClr val="000000">
                                <a:lumMod val="85000"/>
                                <a:lumOff val="15000"/>
                              </a:srgbClr>
                            </a:solidFill>
                            <a:latin typeface="Cambria Math"/>
                          </a:rPr>
                        </m:ctrlPr>
                      </m:dPr>
                      <m:e>
                        <m:r>
                          <a:rPr lang="en-US" altLang="zh-CN" sz="2400" b="0" i="1" dirty="0" smtClean="0">
                            <a:solidFill>
                              <a:srgbClr val="000000">
                                <a:lumMod val="85000"/>
                                <a:lumOff val="15000"/>
                              </a:srgbClr>
                            </a:solidFill>
                            <a:latin typeface="Cambria Math"/>
                          </a:rPr>
                          <m:t>7</m:t>
                        </m:r>
                      </m:e>
                    </m:d>
                  </m:oMath>
                </a14:m>
                <a:endParaRPr lang="en-US" altLang="zh-CN" sz="2400" dirty="0" smtClean="0"/>
              </a:p>
              <a:p>
                <a:pPr>
                  <a:buFont typeface="Wingdings" pitchFamily="2" charset="2"/>
                  <a:buChar char="p"/>
                </a:pPr>
                <a:r>
                  <a:rPr lang="zh-CN" altLang="en-US" sz="2400" dirty="0"/>
                  <a:t>认</a:t>
                </a:r>
                <a:r>
                  <a:rPr lang="zh-CN" altLang="en-US" sz="2400" dirty="0" smtClean="0"/>
                  <a:t>沽期权的内在价值</a:t>
                </a:r>
                <a:endParaRPr lang="en-US" altLang="zh-CN" sz="2400" dirty="0" smtClean="0"/>
              </a:p>
              <a:p>
                <a:pPr marL="0" indent="0">
                  <a:buNone/>
                </a:pPr>
                <a:r>
                  <a:rPr lang="en-US" altLang="zh-CN" sz="2400" dirty="0"/>
                  <a:t> </a:t>
                </a:r>
                <a:r>
                  <a:rPr lang="en-US" altLang="zh-CN" sz="2400" dirty="0" smtClean="0"/>
                  <a:t>                </a:t>
                </a:r>
                <a14:m>
                  <m:oMath xmlns:m="http://schemas.openxmlformats.org/officeDocument/2006/math">
                    <m:func>
                      <m:funcPr>
                        <m:ctrlPr>
                          <a:rPr lang="en-US" altLang="zh-CN" sz="2400" i="1">
                            <a:solidFill>
                              <a:srgbClr val="000000">
                                <a:lumMod val="85000"/>
                                <a:lumOff val="15000"/>
                              </a:srgbClr>
                            </a:solidFill>
                            <a:latin typeface="Cambria Math"/>
                          </a:rPr>
                        </m:ctrlPr>
                      </m:funcPr>
                      <m:fName>
                        <m:r>
                          <m:rPr>
                            <m:sty m:val="p"/>
                          </m:rPr>
                          <a:rPr lang="en-US" altLang="zh-CN" sz="2400">
                            <a:solidFill>
                              <a:srgbClr val="000000">
                                <a:lumMod val="85000"/>
                                <a:lumOff val="15000"/>
                              </a:srgbClr>
                            </a:solidFill>
                            <a:latin typeface="Cambria Math"/>
                          </a:rPr>
                          <m:t>max</m:t>
                        </m:r>
                      </m:fName>
                      <m:e>
                        <m:d>
                          <m:dPr>
                            <m:ctrlPr>
                              <a:rPr lang="en-US" altLang="zh-CN" sz="2400" i="1">
                                <a:solidFill>
                                  <a:srgbClr val="000000">
                                    <a:lumMod val="85000"/>
                                    <a:lumOff val="15000"/>
                                  </a:srgbClr>
                                </a:solidFill>
                                <a:latin typeface="Cambria Math"/>
                              </a:rPr>
                            </m:ctrlPr>
                          </m:dPr>
                          <m:e>
                            <m:r>
                              <a:rPr lang="en-US" altLang="zh-CN" sz="2400" b="0" i="1" smtClean="0">
                                <a:solidFill>
                                  <a:srgbClr val="000000">
                                    <a:lumMod val="85000"/>
                                    <a:lumOff val="15000"/>
                                  </a:srgbClr>
                                </a:solidFill>
                                <a:latin typeface="Cambria Math"/>
                              </a:rPr>
                              <m:t>𝑋</m:t>
                            </m:r>
                            <m:r>
                              <a:rPr lang="en-US" altLang="zh-CN" sz="2400" b="0" i="1" smtClean="0">
                                <a:solidFill>
                                  <a:srgbClr val="000000">
                                    <a:lumMod val="85000"/>
                                    <a:lumOff val="15000"/>
                                  </a:srgbClr>
                                </a:solidFill>
                                <a:latin typeface="Cambria Math"/>
                              </a:rPr>
                              <m:t>−</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𝐹</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𝑡</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𝑇</m:t>
                                    </m:r>
                                  </m:e>
                                </m:d>
                              </m:e>
                            </m:d>
                            <m:sSup>
                              <m:sSupPr>
                                <m:ctrlPr>
                                  <a:rPr lang="en-US" altLang="zh-CN" sz="2400" i="1">
                                    <a:solidFill>
                                      <a:srgbClr val="000000">
                                        <a:lumMod val="85000"/>
                                        <a:lumOff val="15000"/>
                                      </a:srgbClr>
                                    </a:solidFill>
                                    <a:latin typeface="Cambria Math"/>
                                  </a:rPr>
                                </m:ctrlPr>
                              </m:sSupPr>
                              <m:e>
                                <m:r>
                                  <a:rPr lang="en-US" altLang="zh-CN" sz="2400" i="1">
                                    <a:solidFill>
                                      <a:srgbClr val="000000">
                                        <a:lumMod val="85000"/>
                                        <a:lumOff val="15000"/>
                                      </a:srgbClr>
                                    </a:solidFill>
                                    <a:latin typeface="Cambria Math"/>
                                  </a:rPr>
                                  <m:t>𝑒</m:t>
                                </m:r>
                              </m:e>
                              <m:sup>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𝑟</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𝑇</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𝑡</m:t>
                                    </m:r>
                                  </m:e>
                                </m:d>
                              </m:sup>
                            </m:sSup>
                            <m:r>
                              <a:rPr lang="en-US" altLang="zh-CN" sz="2400" b="0" i="1" smtClean="0">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𝐼</m:t>
                            </m:r>
                            <m:r>
                              <a:rPr lang="en-US" altLang="zh-CN" sz="2400" i="1">
                                <a:solidFill>
                                  <a:srgbClr val="000000">
                                    <a:lumMod val="85000"/>
                                    <a:lumOff val="15000"/>
                                  </a:srgbClr>
                                </a:solidFill>
                                <a:latin typeface="Cambria Math"/>
                              </a:rPr>
                              <m:t>,0</m:t>
                            </m:r>
                          </m:e>
                        </m:d>
                      </m:e>
                    </m:func>
                  </m:oMath>
                </a14:m>
                <a:r>
                  <a:rPr lang="en-US" altLang="zh-CN" sz="2400" dirty="0">
                    <a:solidFill>
                      <a:srgbClr val="000000">
                        <a:lumMod val="85000"/>
                        <a:lumOff val="15000"/>
                      </a:srgbClr>
                    </a:solidFill>
                  </a:rPr>
                  <a:t>              </a:t>
                </a:r>
                <a:r>
                  <a:rPr lang="en-US" altLang="zh-CN" sz="2400" dirty="0" smtClean="0">
                    <a:solidFill>
                      <a:srgbClr val="000000">
                        <a:lumMod val="85000"/>
                        <a:lumOff val="15000"/>
                      </a:srgbClr>
                    </a:solidFill>
                  </a:rPr>
                  <a:t>  </a:t>
                </a:r>
                <a14:m>
                  <m:oMath xmlns:m="http://schemas.openxmlformats.org/officeDocument/2006/math">
                    <m:d>
                      <m:dPr>
                        <m:ctrlPr>
                          <a:rPr lang="en-US" altLang="zh-CN" sz="2400" i="1" dirty="0">
                            <a:solidFill>
                              <a:srgbClr val="000000">
                                <a:lumMod val="85000"/>
                                <a:lumOff val="15000"/>
                              </a:srgbClr>
                            </a:solidFill>
                            <a:latin typeface="Cambria Math"/>
                          </a:rPr>
                        </m:ctrlPr>
                      </m:dPr>
                      <m:e>
                        <m:r>
                          <a:rPr lang="en-US" altLang="zh-CN" sz="2400" b="0" i="1" dirty="0" smtClean="0">
                            <a:solidFill>
                              <a:srgbClr val="000000">
                                <a:lumMod val="85000"/>
                                <a:lumOff val="15000"/>
                              </a:srgbClr>
                            </a:solidFill>
                            <a:latin typeface="Cambria Math"/>
                          </a:rPr>
                          <m:t>8</m:t>
                        </m:r>
                      </m:e>
                    </m:d>
                  </m:oMath>
                </a14:m>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22" t="-1059" r="-7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pPr/>
              <a:t>19</a:t>
            </a:fld>
            <a:endParaRPr lang="zh-CN" altLang="en-US" dirty="0"/>
          </a:p>
        </p:txBody>
      </p:sp>
    </p:spTree>
    <p:extLst>
      <p:ext uri="{BB962C8B-B14F-4D97-AF65-F5344CB8AC3E}">
        <p14:creationId xmlns:p14="http://schemas.microsoft.com/office/powerpoint/2010/main" val="3560931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467544" y="1124744"/>
            <a:ext cx="8229600" cy="4530725"/>
          </a:xfrm>
        </p:spPr>
        <p:txBody>
          <a:bodyPr>
            <a:normAutofit lnSpcReduction="10000"/>
          </a:bodyPr>
          <a:lstStyle/>
          <a:p>
            <a:pPr>
              <a:lnSpc>
                <a:spcPct val="150000"/>
              </a:lnSpc>
            </a:pPr>
            <a:endParaRPr lang="en-US" altLang="zh-CN" dirty="0">
              <a:solidFill>
                <a:srgbClr val="002060"/>
              </a:solidFill>
            </a:endParaRPr>
          </a:p>
          <a:p>
            <a:pPr>
              <a:lnSpc>
                <a:spcPct val="150000"/>
              </a:lnSpc>
            </a:pPr>
            <a:r>
              <a:rPr lang="zh-CN" altLang="en-US" dirty="0">
                <a:solidFill>
                  <a:srgbClr val="002060"/>
                </a:solidFill>
              </a:rPr>
              <a:t>期权的回报与盈亏分布</a:t>
            </a:r>
          </a:p>
          <a:p>
            <a:pPr>
              <a:lnSpc>
                <a:spcPct val="150000"/>
              </a:lnSpc>
            </a:pPr>
            <a:r>
              <a:rPr lang="zh-CN" altLang="en-US" dirty="0">
                <a:solidFill>
                  <a:srgbClr val="002060"/>
                </a:solidFill>
              </a:rPr>
              <a:t>期权价格的基本特性</a:t>
            </a:r>
          </a:p>
          <a:p>
            <a:pPr>
              <a:lnSpc>
                <a:spcPct val="150000"/>
              </a:lnSpc>
            </a:pPr>
            <a:r>
              <a:rPr lang="zh-CN" altLang="en-US" dirty="0">
                <a:solidFill>
                  <a:srgbClr val="002060"/>
                </a:solidFill>
              </a:rPr>
              <a:t>美式期权的提前执行</a:t>
            </a:r>
          </a:p>
          <a:p>
            <a:pPr>
              <a:lnSpc>
                <a:spcPct val="150000"/>
              </a:lnSpc>
            </a:pPr>
            <a:r>
              <a:rPr lang="zh-CN" altLang="en-US" dirty="0">
                <a:solidFill>
                  <a:srgbClr val="002060"/>
                </a:solidFill>
              </a:rPr>
              <a:t>期权价格曲线</a:t>
            </a:r>
          </a:p>
          <a:p>
            <a:pPr>
              <a:lnSpc>
                <a:spcPct val="150000"/>
              </a:lnSpc>
            </a:pPr>
            <a:r>
              <a:rPr lang="zh-CN" altLang="en-US" dirty="0">
                <a:solidFill>
                  <a:srgbClr val="002060"/>
                </a:solidFill>
              </a:rPr>
              <a:t>看涨看跌期权平价关系</a:t>
            </a:r>
          </a:p>
          <a:p>
            <a:pPr>
              <a:lnSpc>
                <a:spcPct val="150000"/>
              </a:lnSpc>
              <a:buNone/>
            </a:pPr>
            <a:endParaRPr lang="en-US" altLang="zh-CN" dirty="0"/>
          </a:p>
        </p:txBody>
      </p:sp>
      <p:sp>
        <p:nvSpPr>
          <p:cNvPr id="8" name="灯片编号占位符 7"/>
          <p:cNvSpPr>
            <a:spLocks noGrp="1"/>
          </p:cNvSpPr>
          <p:nvPr>
            <p:ph type="sldNum" sz="quarter" idx="12"/>
          </p:nvPr>
        </p:nvSpPr>
        <p:spPr/>
        <p:txBody>
          <a:bodyPr/>
          <a:lstStyle/>
          <a:p>
            <a:fld id="{7A0B34B9-D817-47F5-9B8C-94F2D5E9BE68}" type="slidenum">
              <a:rPr lang="zh-CN" altLang="en-US" smtClean="0"/>
              <a:pPr/>
              <a:t>2</a:t>
            </a:fld>
            <a:endParaRPr lang="zh-CN" altLang="en-US" dirty="0"/>
          </a:p>
        </p:txBody>
      </p:sp>
    </p:spTree>
    <p:extLst>
      <p:ext uri="{BB962C8B-B14F-4D97-AF65-F5344CB8AC3E}">
        <p14:creationId xmlns:p14="http://schemas.microsoft.com/office/powerpoint/2010/main" val="1802521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424936" cy="846931"/>
          </a:xfrm>
        </p:spPr>
        <p:txBody>
          <a:bodyPr/>
          <a:lstStyle/>
          <a:p>
            <a:r>
              <a:rPr lang="zh-CN" altLang="en-US" sz="4000" dirty="0" smtClean="0"/>
              <a:t>无收益资产美式看涨期权的内在价值</a:t>
            </a:r>
            <a:endParaRPr lang="zh-CN" altLang="en-US" sz="4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buFont typeface="Wingdings" pitchFamily="2" charset="2"/>
                  <a:buChar char="p"/>
                </a:pPr>
                <a:r>
                  <a:rPr lang="zh-CN" altLang="en-US" sz="2400" dirty="0" smtClean="0"/>
                  <a:t>美式期权多头由于可以随时行权，而且多头会选择在最有利的时点行权。因此，美式看涨期权可以看做是以所有可能行权日为到期日的一系列欧式期权中价格最高者。该美式看涨期权的内在价值也就是这些欧式期权中的最高内在价值。</a:t>
                </a:r>
                <a:endParaRPr lang="en-US" altLang="zh-CN" sz="2400" dirty="0" smtClean="0"/>
              </a:p>
              <a:p>
                <a:pPr>
                  <a:buFont typeface="Wingdings" pitchFamily="2" charset="2"/>
                  <a:buChar char="p"/>
                </a:pPr>
                <a:r>
                  <a:rPr lang="zh-CN" altLang="en-US" sz="2400" dirty="0" smtClean="0"/>
                  <a:t>在</a:t>
                </a:r>
                <a:r>
                  <a:rPr lang="zh-CN" altLang="en-US" sz="2400" dirty="0" smtClean="0">
                    <a:solidFill>
                      <a:srgbClr val="FF0000"/>
                    </a:solidFill>
                  </a:rPr>
                  <a:t>完美市场</a:t>
                </a:r>
                <a:r>
                  <a:rPr lang="zh-CN" altLang="en-US" sz="2400" dirty="0" smtClean="0"/>
                  <a:t>中，由于</a:t>
                </a:r>
                <a14:m>
                  <m:oMath xmlns:m="http://schemas.openxmlformats.org/officeDocument/2006/math">
                    <m:d>
                      <m:dPr>
                        <m:ctrlPr>
                          <a:rPr lang="en-US" altLang="zh-CN" sz="2400" i="1">
                            <a:latin typeface="Cambria Math"/>
                          </a:rPr>
                        </m:ctrlPr>
                      </m:dPr>
                      <m:e>
                        <m:r>
                          <a:rPr lang="en-US" altLang="zh-CN" sz="2400" i="1">
                            <a:solidFill>
                              <a:srgbClr val="000000">
                                <a:lumMod val="85000"/>
                                <a:lumOff val="15000"/>
                              </a:srgbClr>
                            </a:solidFill>
                            <a:latin typeface="Cambria Math"/>
                          </a:rPr>
                          <m:t>𝐹</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𝑡</m:t>
                            </m:r>
                            <m:r>
                              <a:rPr lang="en-US" altLang="zh-CN" sz="2400" i="1">
                                <a:solidFill>
                                  <a:srgbClr val="000000">
                                    <a:lumMod val="85000"/>
                                    <a:lumOff val="15000"/>
                                  </a:srgbClr>
                                </a:solidFill>
                                <a:latin typeface="Cambria Math"/>
                              </a:rPr>
                              <m:t>,</m:t>
                            </m:r>
                            <m:r>
                              <a:rPr lang="zh-CN" altLang="en-US" sz="2400">
                                <a:solidFill>
                                  <a:srgbClr val="000000">
                                    <a:lumMod val="85000"/>
                                    <a:lumOff val="15000"/>
                                  </a:srgbClr>
                                </a:solidFill>
                                <a:latin typeface="Cambria Math"/>
                              </a:rPr>
                              <m:t>𝜏</m:t>
                            </m:r>
                          </m:e>
                        </m:d>
                        <m:r>
                          <a:rPr lang="en-US" altLang="zh-CN" sz="2400">
                            <a:latin typeface="Cambria Math"/>
                          </a:rPr>
                          <m:t>−</m:t>
                        </m:r>
                        <m:r>
                          <a:rPr lang="en-US" altLang="zh-CN" sz="2400">
                            <a:latin typeface="Cambria Math"/>
                          </a:rPr>
                          <m:t>𝑋</m:t>
                        </m:r>
                      </m:e>
                    </m:d>
                    <m:sSup>
                      <m:sSupPr>
                        <m:ctrlPr>
                          <a:rPr lang="en-US" altLang="zh-CN" sz="2400" i="1">
                            <a:latin typeface="Cambria Math"/>
                          </a:rPr>
                        </m:ctrlPr>
                      </m:sSupPr>
                      <m:e>
                        <m:r>
                          <a:rPr lang="en-US" altLang="zh-CN" sz="2400">
                            <a:latin typeface="Cambria Math"/>
                          </a:rPr>
                          <m:t>𝑒</m:t>
                        </m:r>
                      </m:e>
                      <m:sup>
                        <m:r>
                          <a:rPr lang="en-US" altLang="zh-CN" sz="2400">
                            <a:latin typeface="Cambria Math"/>
                          </a:rPr>
                          <m:t>−</m:t>
                        </m:r>
                        <m:r>
                          <a:rPr lang="en-US" altLang="zh-CN" sz="2400">
                            <a:latin typeface="Cambria Math"/>
                          </a:rPr>
                          <m:t>𝑟</m:t>
                        </m:r>
                        <m:d>
                          <m:dPr>
                            <m:ctrlPr>
                              <a:rPr lang="en-US" altLang="zh-CN" sz="2400" i="1">
                                <a:latin typeface="Cambria Math"/>
                              </a:rPr>
                            </m:ctrlPr>
                          </m:dPr>
                          <m:e>
                            <m:r>
                              <a:rPr lang="zh-CN" altLang="en-US" sz="2400">
                                <a:latin typeface="Cambria Math"/>
                              </a:rPr>
                              <m:t>𝜏</m:t>
                            </m:r>
                            <m:r>
                              <a:rPr lang="en-US" altLang="zh-CN" sz="2400">
                                <a:latin typeface="Cambria Math"/>
                              </a:rPr>
                              <m:t>−</m:t>
                            </m:r>
                            <m:r>
                              <a:rPr lang="en-US" altLang="zh-CN" sz="2400">
                                <a:latin typeface="Cambria Math"/>
                              </a:rPr>
                              <m:t>𝑡</m:t>
                            </m:r>
                          </m:e>
                        </m:d>
                      </m:sup>
                    </m:sSup>
                    <m:r>
                      <a:rPr lang="zh-CN" altLang="en-US" sz="2400">
                        <a:latin typeface="Cambria Math"/>
                      </a:rPr>
                      <m:t>是</m:t>
                    </m:r>
                  </m:oMath>
                </a14:m>
                <a:r>
                  <a:rPr lang="zh-CN" altLang="en-US" sz="2400" dirty="0" smtClean="0"/>
                  <a:t>行权日（</a:t>
                </a:r>
                <a14:m>
                  <m:oMath xmlns:m="http://schemas.openxmlformats.org/officeDocument/2006/math">
                    <m:r>
                      <a:rPr lang="zh-CN" altLang="en-US" sz="2400" i="1">
                        <a:solidFill>
                          <a:srgbClr val="000000">
                            <a:lumMod val="85000"/>
                            <a:lumOff val="15000"/>
                          </a:srgbClr>
                        </a:solidFill>
                        <a:latin typeface="Cambria Math"/>
                      </a:rPr>
                      <m:t>𝜏</m:t>
                    </m:r>
                  </m:oMath>
                </a14:m>
                <a:r>
                  <a:rPr lang="zh-CN" altLang="en-US" sz="2400" dirty="0" smtClean="0"/>
                  <a:t>）的递增函数，可以发现不提前行权时无</a:t>
                </a:r>
                <a:r>
                  <a:rPr lang="zh-CN" altLang="en-US" sz="2400" dirty="0"/>
                  <a:t>收益资产美式</a:t>
                </a:r>
                <a:r>
                  <a:rPr lang="zh-CN" altLang="en-US" sz="2400" dirty="0" smtClean="0"/>
                  <a:t>看涨期权内在价值是最大的，因此无收益资产美式看涨期权的内在价值与欧式期权是一样的。</a:t>
                </a:r>
                <a:endParaRPr lang="en-US" altLang="zh-CN" sz="2400" dirty="0" smtClean="0"/>
              </a:p>
              <a:p>
                <a:pPr>
                  <a:buFont typeface="Wingdings" pitchFamily="2" charset="2"/>
                  <a:buChar char="p"/>
                </a:pPr>
                <a:r>
                  <a:rPr lang="zh-CN" altLang="en-US" sz="2400" dirty="0"/>
                  <a:t>在</a:t>
                </a:r>
                <a:r>
                  <a:rPr lang="zh-CN" altLang="en-US" sz="2400" dirty="0">
                    <a:solidFill>
                      <a:srgbClr val="FF0000"/>
                    </a:solidFill>
                  </a:rPr>
                  <a:t>不完美市场</a:t>
                </a:r>
                <a:r>
                  <a:rPr lang="zh-CN" altLang="en-US" sz="2400" dirty="0" smtClean="0"/>
                  <a:t>中，则只能用如下公式</a:t>
                </a:r>
              </a:p>
              <a:p>
                <a:pPr marL="0" indent="0">
                  <a:buNone/>
                </a:pPr>
                <a14:m>
                  <m:oMath xmlns:m="http://schemas.openxmlformats.org/officeDocument/2006/math">
                    <m:func>
                      <m:funcPr>
                        <m:ctrlPr>
                          <a:rPr lang="en-US" altLang="zh-CN" sz="2400" i="1">
                            <a:solidFill>
                              <a:srgbClr val="000000">
                                <a:lumMod val="85000"/>
                                <a:lumOff val="15000"/>
                              </a:srgbClr>
                            </a:solidFill>
                            <a:latin typeface="Cambria Math"/>
                          </a:rPr>
                        </m:ctrlPr>
                      </m:funcPr>
                      <m:fName>
                        <m:r>
                          <a:rPr lang="en-US" altLang="zh-CN" sz="2400">
                            <a:solidFill>
                              <a:srgbClr val="000000">
                                <a:lumMod val="85000"/>
                                <a:lumOff val="15000"/>
                              </a:srgbClr>
                            </a:solidFill>
                            <a:latin typeface="Cambria Math"/>
                          </a:rPr>
                          <m:t> </m:t>
                        </m:r>
                        <m:r>
                          <a:rPr lang="en-US" altLang="zh-CN" sz="2400" b="0" i="0" smtClean="0">
                            <a:solidFill>
                              <a:srgbClr val="000000">
                                <a:lumMod val="85000"/>
                                <a:lumOff val="15000"/>
                              </a:srgbClr>
                            </a:solidFill>
                            <a:latin typeface="Cambria Math"/>
                          </a:rPr>
                          <m:t>      </m:t>
                        </m:r>
                        <m:r>
                          <m:rPr>
                            <m:sty m:val="p"/>
                          </m:rPr>
                          <a:rPr lang="en-US" altLang="zh-CN" sz="2400">
                            <a:solidFill>
                              <a:srgbClr val="000000">
                                <a:lumMod val="85000"/>
                                <a:lumOff val="15000"/>
                              </a:srgbClr>
                            </a:solidFill>
                            <a:latin typeface="Cambria Math"/>
                          </a:rPr>
                          <m:t>max</m:t>
                        </m:r>
                      </m:fName>
                      <m:e>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𝑓</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𝑡</m:t>
                                </m:r>
                                <m:r>
                                  <a:rPr lang="en-US" altLang="zh-CN" sz="2400" i="1">
                                    <a:solidFill>
                                      <a:srgbClr val="000000">
                                        <a:lumMod val="85000"/>
                                        <a:lumOff val="15000"/>
                                      </a:srgbClr>
                                    </a:solidFill>
                                    <a:latin typeface="Cambria Math"/>
                                  </a:rPr>
                                  <m:t>,</m:t>
                                </m:r>
                                <m:sSub>
                                  <m:sSubPr>
                                    <m:ctrlPr>
                                      <a:rPr lang="en-US" altLang="zh-CN" sz="2400" i="1">
                                        <a:solidFill>
                                          <a:srgbClr val="000000">
                                            <a:lumMod val="85000"/>
                                            <a:lumOff val="15000"/>
                                          </a:srgbClr>
                                        </a:solidFill>
                                        <a:latin typeface="Cambria Math"/>
                                      </a:rPr>
                                    </m:ctrlPr>
                                  </m:sSubPr>
                                  <m:e>
                                    <m:r>
                                      <a:rPr lang="zh-CN" altLang="en-US" sz="2400" i="1">
                                        <a:solidFill>
                                          <a:srgbClr val="000000">
                                            <a:lumMod val="85000"/>
                                            <a:lumOff val="15000"/>
                                          </a:srgbClr>
                                        </a:solidFill>
                                        <a:latin typeface="Cambria Math"/>
                                      </a:rPr>
                                      <m:t>𝜏</m:t>
                                    </m:r>
                                  </m:e>
                                  <m:sub>
                                    <m:r>
                                      <a:rPr lang="en-US" altLang="zh-CN" sz="2400" i="1">
                                        <a:solidFill>
                                          <a:srgbClr val="000000">
                                            <a:lumMod val="85000"/>
                                            <a:lumOff val="15000"/>
                                          </a:srgbClr>
                                        </a:solidFill>
                                        <a:latin typeface="Cambria Math"/>
                                      </a:rPr>
                                      <m:t>𝑖</m:t>
                                    </m:r>
                                  </m:sub>
                                </m:sSub>
                              </m:e>
                            </m:d>
                            <m:r>
                              <a:rPr lang="en-US" altLang="zh-CN" sz="2400" i="1">
                                <a:solidFill>
                                  <a:srgbClr val="000000">
                                    <a:lumMod val="85000"/>
                                    <a:lumOff val="15000"/>
                                  </a:srgbClr>
                                </a:solidFill>
                                <a:latin typeface="Cambria Math"/>
                              </a:rPr>
                              <m:t>,0</m:t>
                            </m:r>
                          </m:e>
                        </m:d>
                      </m:e>
                    </m:func>
                    <m:r>
                      <a:rPr lang="en-US" altLang="zh-CN" sz="2400" i="1">
                        <a:solidFill>
                          <a:srgbClr val="000000">
                            <a:lumMod val="85000"/>
                            <a:lumOff val="15000"/>
                          </a:srgbClr>
                        </a:solidFill>
                        <a:latin typeface="Cambria Math"/>
                      </a:rPr>
                      <m:t>=</m:t>
                    </m:r>
                    <m:func>
                      <m:funcPr>
                        <m:ctrlPr>
                          <a:rPr lang="en-US" altLang="zh-CN" sz="2400" i="1">
                            <a:solidFill>
                              <a:srgbClr val="000000">
                                <a:lumMod val="85000"/>
                                <a:lumOff val="15000"/>
                              </a:srgbClr>
                            </a:solidFill>
                            <a:latin typeface="Cambria Math"/>
                          </a:rPr>
                        </m:ctrlPr>
                      </m:funcPr>
                      <m:fName>
                        <m:r>
                          <m:rPr>
                            <m:sty m:val="p"/>
                          </m:rPr>
                          <a:rPr lang="en-US" altLang="zh-CN" sz="2400">
                            <a:solidFill>
                              <a:srgbClr val="000000">
                                <a:lumMod val="85000"/>
                                <a:lumOff val="15000"/>
                              </a:srgbClr>
                            </a:solidFill>
                            <a:latin typeface="Cambria Math"/>
                          </a:rPr>
                          <m:t>max</m:t>
                        </m:r>
                      </m:fName>
                      <m:e>
                        <m:d>
                          <m:dPr>
                            <m:ctrlPr>
                              <a:rPr lang="en-US" altLang="zh-CN" sz="2400" i="1">
                                <a:solidFill>
                                  <a:srgbClr val="000000">
                                    <a:lumMod val="85000"/>
                                    <a:lumOff val="15000"/>
                                  </a:srgbClr>
                                </a:solidFill>
                                <a:latin typeface="Cambria Math"/>
                              </a:rPr>
                            </m:ctrlPr>
                          </m:dPr>
                          <m:e>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𝐹</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𝑡</m:t>
                                    </m:r>
                                    <m:r>
                                      <a:rPr lang="en-US" altLang="zh-CN" sz="2400" i="1">
                                        <a:solidFill>
                                          <a:srgbClr val="000000">
                                            <a:lumMod val="85000"/>
                                            <a:lumOff val="15000"/>
                                          </a:srgbClr>
                                        </a:solidFill>
                                        <a:latin typeface="Cambria Math"/>
                                      </a:rPr>
                                      <m:t>,</m:t>
                                    </m:r>
                                    <m:sSub>
                                      <m:sSubPr>
                                        <m:ctrlPr>
                                          <a:rPr lang="en-US" altLang="zh-CN" sz="2400" i="1">
                                            <a:solidFill>
                                              <a:srgbClr val="000000">
                                                <a:lumMod val="85000"/>
                                                <a:lumOff val="15000"/>
                                              </a:srgbClr>
                                            </a:solidFill>
                                            <a:latin typeface="Cambria Math"/>
                                          </a:rPr>
                                        </m:ctrlPr>
                                      </m:sSubPr>
                                      <m:e>
                                        <m:r>
                                          <a:rPr lang="zh-CN" altLang="en-US" sz="2400" i="1">
                                            <a:solidFill>
                                              <a:srgbClr val="000000">
                                                <a:lumMod val="85000"/>
                                                <a:lumOff val="15000"/>
                                              </a:srgbClr>
                                            </a:solidFill>
                                            <a:latin typeface="Cambria Math"/>
                                          </a:rPr>
                                          <m:t>𝜏</m:t>
                                        </m:r>
                                      </m:e>
                                      <m:sub>
                                        <m:r>
                                          <a:rPr lang="en-US" altLang="zh-CN" sz="2400" i="1">
                                            <a:solidFill>
                                              <a:srgbClr val="000000">
                                                <a:lumMod val="85000"/>
                                                <a:lumOff val="15000"/>
                                              </a:srgbClr>
                                            </a:solidFill>
                                            <a:latin typeface="Cambria Math"/>
                                          </a:rPr>
                                          <m:t>𝑖</m:t>
                                        </m:r>
                                      </m:sub>
                                    </m:sSub>
                                  </m:e>
                                </m:d>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𝑋</m:t>
                                </m:r>
                              </m:e>
                            </m:d>
                            <m:sSup>
                              <m:sSupPr>
                                <m:ctrlPr>
                                  <a:rPr lang="en-US" altLang="zh-CN" sz="2400" i="1">
                                    <a:solidFill>
                                      <a:srgbClr val="000000">
                                        <a:lumMod val="85000"/>
                                        <a:lumOff val="15000"/>
                                      </a:srgbClr>
                                    </a:solidFill>
                                    <a:latin typeface="Cambria Math"/>
                                  </a:rPr>
                                </m:ctrlPr>
                              </m:sSupPr>
                              <m:e>
                                <m:r>
                                  <a:rPr lang="en-US" altLang="zh-CN" sz="2400" i="1">
                                    <a:solidFill>
                                      <a:srgbClr val="000000">
                                        <a:lumMod val="85000"/>
                                        <a:lumOff val="15000"/>
                                      </a:srgbClr>
                                    </a:solidFill>
                                    <a:latin typeface="Cambria Math"/>
                                  </a:rPr>
                                  <m:t>𝑒</m:t>
                                </m:r>
                              </m:e>
                              <m:sup>
                                <m:r>
                                  <a:rPr lang="en-US" altLang="zh-CN" sz="2400" i="1">
                                    <a:solidFill>
                                      <a:srgbClr val="000000">
                                        <a:lumMod val="85000"/>
                                        <a:lumOff val="15000"/>
                                      </a:srgbClr>
                                    </a:solidFill>
                                    <a:latin typeface="Cambria Math"/>
                                  </a:rPr>
                                  <m:t>−</m:t>
                                </m:r>
                                <m:sSub>
                                  <m:sSubPr>
                                    <m:ctrlPr>
                                      <a:rPr lang="en-US" altLang="zh-CN" sz="2400" i="1">
                                        <a:solidFill>
                                          <a:srgbClr val="000000">
                                            <a:lumMod val="85000"/>
                                            <a:lumOff val="15000"/>
                                          </a:srgbClr>
                                        </a:solidFill>
                                        <a:latin typeface="Cambria Math"/>
                                      </a:rPr>
                                    </m:ctrlPr>
                                  </m:sSubPr>
                                  <m:e>
                                    <m:r>
                                      <a:rPr lang="en-US" altLang="zh-CN" sz="2400" i="1">
                                        <a:solidFill>
                                          <a:srgbClr val="000000">
                                            <a:lumMod val="85000"/>
                                            <a:lumOff val="15000"/>
                                          </a:srgbClr>
                                        </a:solidFill>
                                        <a:latin typeface="Cambria Math"/>
                                      </a:rPr>
                                      <m:t>𝑟</m:t>
                                    </m:r>
                                  </m:e>
                                  <m:sub>
                                    <m:sSub>
                                      <m:sSubPr>
                                        <m:ctrlPr>
                                          <a:rPr lang="en-US" altLang="zh-CN" sz="2400" i="1">
                                            <a:solidFill>
                                              <a:srgbClr val="000000">
                                                <a:lumMod val="85000"/>
                                                <a:lumOff val="15000"/>
                                              </a:srgbClr>
                                            </a:solidFill>
                                            <a:latin typeface="Cambria Math"/>
                                          </a:rPr>
                                        </m:ctrlPr>
                                      </m:sSubPr>
                                      <m:e>
                                        <m:r>
                                          <a:rPr lang="zh-CN" altLang="en-US" sz="2400" i="1">
                                            <a:solidFill>
                                              <a:srgbClr val="000000">
                                                <a:lumMod val="85000"/>
                                                <a:lumOff val="15000"/>
                                              </a:srgbClr>
                                            </a:solidFill>
                                            <a:latin typeface="Cambria Math"/>
                                          </a:rPr>
                                          <m:t>𝜏</m:t>
                                        </m:r>
                                      </m:e>
                                      <m:sub>
                                        <m:r>
                                          <a:rPr lang="en-US" altLang="zh-CN" sz="2400" i="1">
                                            <a:solidFill>
                                              <a:srgbClr val="000000">
                                                <a:lumMod val="85000"/>
                                                <a:lumOff val="15000"/>
                                              </a:srgbClr>
                                            </a:solidFill>
                                            <a:latin typeface="Cambria Math"/>
                                          </a:rPr>
                                          <m:t>𝑖</m:t>
                                        </m:r>
                                      </m:sub>
                                    </m:sSub>
                                  </m:sub>
                                </m:sSub>
                                <m:d>
                                  <m:dPr>
                                    <m:ctrlPr>
                                      <a:rPr lang="en-US" altLang="zh-CN" sz="2400" i="1">
                                        <a:solidFill>
                                          <a:srgbClr val="000000">
                                            <a:lumMod val="85000"/>
                                            <a:lumOff val="15000"/>
                                          </a:srgbClr>
                                        </a:solidFill>
                                        <a:latin typeface="Cambria Math"/>
                                      </a:rPr>
                                    </m:ctrlPr>
                                  </m:dPr>
                                  <m:e>
                                    <m:sSub>
                                      <m:sSubPr>
                                        <m:ctrlPr>
                                          <a:rPr lang="en-US" altLang="zh-CN" sz="2400" i="1">
                                            <a:solidFill>
                                              <a:srgbClr val="000000">
                                                <a:lumMod val="85000"/>
                                                <a:lumOff val="15000"/>
                                              </a:srgbClr>
                                            </a:solidFill>
                                            <a:latin typeface="Cambria Math"/>
                                          </a:rPr>
                                        </m:ctrlPr>
                                      </m:sSubPr>
                                      <m:e>
                                        <m:r>
                                          <a:rPr lang="zh-CN" altLang="en-US" sz="2400" i="1">
                                            <a:solidFill>
                                              <a:srgbClr val="000000">
                                                <a:lumMod val="85000"/>
                                                <a:lumOff val="15000"/>
                                              </a:srgbClr>
                                            </a:solidFill>
                                            <a:latin typeface="Cambria Math"/>
                                          </a:rPr>
                                          <m:t>𝜏</m:t>
                                        </m:r>
                                      </m:e>
                                      <m:sub>
                                        <m:r>
                                          <a:rPr lang="en-US" altLang="zh-CN" sz="2400" i="1">
                                            <a:solidFill>
                                              <a:srgbClr val="000000">
                                                <a:lumMod val="85000"/>
                                                <a:lumOff val="15000"/>
                                              </a:srgbClr>
                                            </a:solidFill>
                                            <a:latin typeface="Cambria Math"/>
                                          </a:rPr>
                                          <m:t>𝑖</m:t>
                                        </m:r>
                                      </m:sub>
                                    </m:sSub>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𝑡</m:t>
                                    </m:r>
                                  </m:e>
                                </m:d>
                              </m:sup>
                            </m:sSup>
                            <m:r>
                              <a:rPr lang="en-US" altLang="zh-CN" sz="2400" i="1">
                                <a:solidFill>
                                  <a:srgbClr val="000000">
                                    <a:lumMod val="85000"/>
                                    <a:lumOff val="15000"/>
                                  </a:srgbClr>
                                </a:solidFill>
                                <a:latin typeface="Cambria Math"/>
                              </a:rPr>
                              <m:t>,0</m:t>
                            </m:r>
                          </m:e>
                        </m:d>
                      </m:e>
                    </m:func>
                  </m:oMath>
                </a14:m>
                <a:r>
                  <a:rPr lang="en-US" altLang="zh-CN" sz="2400" dirty="0">
                    <a:solidFill>
                      <a:srgbClr val="000000">
                        <a:lumMod val="85000"/>
                        <a:lumOff val="15000"/>
                      </a:srgbClr>
                    </a:solidFill>
                  </a:rPr>
                  <a:t>       </a:t>
                </a:r>
                <a14:m>
                  <m:oMath xmlns:m="http://schemas.openxmlformats.org/officeDocument/2006/math">
                    <m:d>
                      <m:dPr>
                        <m:ctrlPr>
                          <a:rPr lang="en-US" altLang="zh-CN" sz="2400" i="1" dirty="0">
                            <a:solidFill>
                              <a:srgbClr val="000000">
                                <a:lumMod val="85000"/>
                                <a:lumOff val="15000"/>
                              </a:srgbClr>
                            </a:solidFill>
                            <a:latin typeface="Cambria Math"/>
                          </a:rPr>
                        </m:ctrlPr>
                      </m:dPr>
                      <m:e>
                        <m:r>
                          <a:rPr lang="en-US" altLang="zh-CN" sz="2400" b="0" i="1" dirty="0" smtClean="0">
                            <a:solidFill>
                              <a:srgbClr val="000000">
                                <a:lumMod val="85000"/>
                                <a:lumOff val="15000"/>
                              </a:srgbClr>
                            </a:solidFill>
                            <a:latin typeface="Cambria Math"/>
                          </a:rPr>
                          <m:t>9</m:t>
                        </m:r>
                      </m:e>
                    </m:d>
                  </m:oMath>
                </a14:m>
                <a:endParaRPr lang="en-US" altLang="zh-CN" sz="2400" dirty="0"/>
              </a:p>
              <a:p>
                <a:pPr marL="0" indent="0">
                  <a:buNone/>
                </a:pPr>
                <a:endParaRPr lang="en-US" altLang="zh-CN"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22" t="-941" r="-44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pPr/>
              <a:t>20</a:t>
            </a:fld>
            <a:endParaRPr lang="zh-CN" altLang="en-US" dirty="0"/>
          </a:p>
        </p:txBody>
      </p:sp>
    </p:spTree>
    <p:extLst>
      <p:ext uri="{BB962C8B-B14F-4D97-AF65-F5344CB8AC3E}">
        <p14:creationId xmlns:p14="http://schemas.microsoft.com/office/powerpoint/2010/main" val="4128526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352928" cy="846931"/>
          </a:xfrm>
        </p:spPr>
        <p:txBody>
          <a:bodyPr/>
          <a:lstStyle/>
          <a:p>
            <a:r>
              <a:rPr lang="zh-CN" altLang="en-US" sz="4000" dirty="0" smtClean="0"/>
              <a:t>无收益资产美式看跌期权的内在价值</a:t>
            </a:r>
            <a:endParaRPr lang="zh-CN" altLang="en-US" sz="4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340768"/>
                <a:ext cx="8435280" cy="5184576"/>
              </a:xfrm>
            </p:spPr>
            <p:txBody>
              <a:bodyPr/>
              <a:lstStyle/>
              <a:p>
                <a:pPr lvl="0">
                  <a:buClr>
                    <a:srgbClr val="35742A">
                      <a:lumMod val="75000"/>
                    </a:srgbClr>
                  </a:buClr>
                  <a:buFont typeface="Wingdings" pitchFamily="2" charset="2"/>
                  <a:buChar char="p"/>
                </a:pPr>
                <a:r>
                  <a:rPr lang="zh-CN" altLang="en-US" sz="2400" dirty="0" smtClean="0">
                    <a:solidFill>
                      <a:srgbClr val="000000">
                        <a:lumMod val="85000"/>
                        <a:lumOff val="15000"/>
                      </a:srgbClr>
                    </a:solidFill>
                  </a:rPr>
                  <a:t>美式看跌期权</a:t>
                </a:r>
                <a:r>
                  <a:rPr lang="zh-CN" altLang="en-US" sz="2400" dirty="0">
                    <a:solidFill>
                      <a:srgbClr val="000000">
                        <a:lumMod val="85000"/>
                        <a:lumOff val="15000"/>
                      </a:srgbClr>
                    </a:solidFill>
                  </a:rPr>
                  <a:t>可以看做是以所有可能行权日为到期日的一系列欧式期权中价格最高者。该美式</a:t>
                </a:r>
                <a:r>
                  <a:rPr lang="zh-CN" altLang="en-US" sz="2400" dirty="0" smtClean="0">
                    <a:solidFill>
                      <a:srgbClr val="000000">
                        <a:lumMod val="85000"/>
                        <a:lumOff val="15000"/>
                      </a:srgbClr>
                    </a:solidFill>
                  </a:rPr>
                  <a:t>看跌期权</a:t>
                </a:r>
                <a:r>
                  <a:rPr lang="zh-CN" altLang="en-US" sz="2400" dirty="0">
                    <a:solidFill>
                      <a:srgbClr val="000000">
                        <a:lumMod val="85000"/>
                        <a:lumOff val="15000"/>
                      </a:srgbClr>
                    </a:solidFill>
                  </a:rPr>
                  <a:t>的内在价值也就是这些欧式期权中的最高内在价值</a:t>
                </a:r>
                <a:r>
                  <a:rPr lang="zh-CN" altLang="en-US" sz="2400" dirty="0" smtClean="0">
                    <a:solidFill>
                      <a:srgbClr val="000000">
                        <a:lumMod val="85000"/>
                        <a:lumOff val="15000"/>
                      </a:srgbClr>
                    </a:solidFill>
                  </a:rPr>
                  <a:t>。</a:t>
                </a:r>
                <a:endParaRPr lang="en-US" altLang="zh-CN" sz="2400" dirty="0" smtClean="0"/>
              </a:p>
              <a:p>
                <a:pPr>
                  <a:buFont typeface="Wingdings" pitchFamily="2" charset="2"/>
                  <a:buChar char="p"/>
                </a:pPr>
                <a:r>
                  <a:rPr lang="zh-CN" altLang="en-US" sz="2400" dirty="0" smtClean="0"/>
                  <a:t>同理，在</a:t>
                </a:r>
                <a:r>
                  <a:rPr lang="zh-CN" altLang="en-US" sz="2400" dirty="0" smtClean="0">
                    <a:solidFill>
                      <a:srgbClr val="FF0000"/>
                    </a:solidFill>
                  </a:rPr>
                  <a:t>完美市场</a:t>
                </a:r>
                <a:r>
                  <a:rPr lang="zh-CN" altLang="en-US" sz="2400" dirty="0" smtClean="0"/>
                  <a:t>中，由于</a:t>
                </a:r>
                <a14:m>
                  <m:oMath xmlns:m="http://schemas.openxmlformats.org/officeDocument/2006/math">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𝑋</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𝐹</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𝑡</m:t>
                            </m:r>
                            <m:r>
                              <a:rPr lang="en-US" altLang="zh-CN" sz="2400" i="1">
                                <a:solidFill>
                                  <a:srgbClr val="000000">
                                    <a:lumMod val="85000"/>
                                    <a:lumOff val="15000"/>
                                  </a:srgbClr>
                                </a:solidFill>
                                <a:latin typeface="Cambria Math"/>
                              </a:rPr>
                              <m:t>,</m:t>
                            </m:r>
                            <m:r>
                              <a:rPr lang="zh-CN" altLang="en-US" sz="2400">
                                <a:solidFill>
                                  <a:srgbClr val="000000">
                                    <a:lumMod val="85000"/>
                                    <a:lumOff val="15000"/>
                                  </a:srgbClr>
                                </a:solidFill>
                                <a:latin typeface="Cambria Math"/>
                              </a:rPr>
                              <m:t>𝜏</m:t>
                            </m:r>
                          </m:e>
                        </m:d>
                      </m:e>
                    </m:d>
                    <m:sSup>
                      <m:sSupPr>
                        <m:ctrlPr>
                          <a:rPr lang="en-US" altLang="zh-CN" sz="2400" i="1">
                            <a:solidFill>
                              <a:srgbClr val="000000">
                                <a:lumMod val="85000"/>
                                <a:lumOff val="15000"/>
                              </a:srgbClr>
                            </a:solidFill>
                            <a:latin typeface="Cambria Math"/>
                          </a:rPr>
                        </m:ctrlPr>
                      </m:sSupPr>
                      <m:e>
                        <m:r>
                          <a:rPr lang="en-US" altLang="zh-CN" sz="2400">
                            <a:solidFill>
                              <a:srgbClr val="000000">
                                <a:lumMod val="85000"/>
                                <a:lumOff val="15000"/>
                              </a:srgbClr>
                            </a:solidFill>
                            <a:latin typeface="Cambria Math"/>
                          </a:rPr>
                          <m:t>𝑒</m:t>
                        </m:r>
                      </m:e>
                      <m:sup>
                        <m:r>
                          <a:rPr lang="en-US" altLang="zh-CN" sz="2400">
                            <a:solidFill>
                              <a:srgbClr val="000000">
                                <a:lumMod val="85000"/>
                                <a:lumOff val="15000"/>
                              </a:srgbClr>
                            </a:solidFill>
                            <a:latin typeface="Cambria Math"/>
                          </a:rPr>
                          <m:t>−</m:t>
                        </m:r>
                        <m:r>
                          <a:rPr lang="en-US" altLang="zh-CN" sz="2400">
                            <a:solidFill>
                              <a:srgbClr val="000000">
                                <a:lumMod val="85000"/>
                                <a:lumOff val="15000"/>
                              </a:srgbClr>
                            </a:solidFill>
                            <a:latin typeface="Cambria Math"/>
                          </a:rPr>
                          <m:t>𝑟</m:t>
                        </m:r>
                        <m:d>
                          <m:dPr>
                            <m:ctrlPr>
                              <a:rPr lang="en-US" altLang="zh-CN" sz="2400" i="1">
                                <a:solidFill>
                                  <a:srgbClr val="000000">
                                    <a:lumMod val="85000"/>
                                    <a:lumOff val="15000"/>
                                  </a:srgbClr>
                                </a:solidFill>
                                <a:latin typeface="Cambria Math"/>
                              </a:rPr>
                            </m:ctrlPr>
                          </m:dPr>
                          <m:e>
                            <m:r>
                              <a:rPr lang="zh-CN" altLang="en-US" sz="2400">
                                <a:solidFill>
                                  <a:srgbClr val="000000">
                                    <a:lumMod val="85000"/>
                                    <a:lumOff val="15000"/>
                                  </a:srgbClr>
                                </a:solidFill>
                                <a:latin typeface="Cambria Math"/>
                              </a:rPr>
                              <m:t>𝜏</m:t>
                            </m:r>
                            <m:r>
                              <a:rPr lang="en-US" altLang="zh-CN" sz="2400">
                                <a:solidFill>
                                  <a:srgbClr val="000000">
                                    <a:lumMod val="85000"/>
                                    <a:lumOff val="15000"/>
                                  </a:srgbClr>
                                </a:solidFill>
                                <a:latin typeface="Cambria Math"/>
                              </a:rPr>
                              <m:t>−</m:t>
                            </m:r>
                            <m:r>
                              <a:rPr lang="en-US" altLang="zh-CN" sz="2400">
                                <a:solidFill>
                                  <a:srgbClr val="000000">
                                    <a:lumMod val="85000"/>
                                    <a:lumOff val="15000"/>
                                  </a:srgbClr>
                                </a:solidFill>
                                <a:latin typeface="Cambria Math"/>
                              </a:rPr>
                              <m:t>𝑡</m:t>
                            </m:r>
                          </m:e>
                        </m:d>
                      </m:sup>
                    </m:sSup>
                    <m:r>
                      <a:rPr lang="zh-CN" altLang="en-US" sz="2400">
                        <a:solidFill>
                          <a:srgbClr val="000000">
                            <a:lumMod val="85000"/>
                            <a:lumOff val="15000"/>
                          </a:srgbClr>
                        </a:solidFill>
                        <a:latin typeface="Cambria Math"/>
                      </a:rPr>
                      <m:t>是</m:t>
                    </m:r>
                  </m:oMath>
                </a14:m>
                <a:r>
                  <a:rPr lang="zh-CN" altLang="en-US" sz="2400" dirty="0">
                    <a:solidFill>
                      <a:srgbClr val="000000">
                        <a:lumMod val="85000"/>
                        <a:lumOff val="15000"/>
                      </a:srgbClr>
                    </a:solidFill>
                  </a:rPr>
                  <a:t>行权日（</a:t>
                </a:r>
                <a14:m>
                  <m:oMath xmlns:m="http://schemas.openxmlformats.org/officeDocument/2006/math">
                    <m:r>
                      <a:rPr lang="zh-CN" altLang="en-US" sz="2400" i="1">
                        <a:solidFill>
                          <a:srgbClr val="000000">
                            <a:lumMod val="85000"/>
                            <a:lumOff val="15000"/>
                          </a:srgbClr>
                        </a:solidFill>
                        <a:latin typeface="Cambria Math"/>
                      </a:rPr>
                      <m:t>𝜏</m:t>
                    </m:r>
                  </m:oMath>
                </a14:m>
                <a:r>
                  <a:rPr lang="zh-CN" altLang="en-US" sz="2400" dirty="0">
                    <a:solidFill>
                      <a:srgbClr val="000000">
                        <a:lumMod val="85000"/>
                        <a:lumOff val="15000"/>
                      </a:srgbClr>
                    </a:solidFill>
                  </a:rPr>
                  <a:t>）的</a:t>
                </a:r>
                <a:r>
                  <a:rPr lang="zh-CN" altLang="en-US" sz="2400" dirty="0" smtClean="0">
                    <a:solidFill>
                      <a:srgbClr val="000000">
                        <a:lumMod val="85000"/>
                        <a:lumOff val="15000"/>
                      </a:srgbClr>
                    </a:solidFill>
                  </a:rPr>
                  <a:t>递</a:t>
                </a:r>
                <a:r>
                  <a:rPr lang="zh-CN" altLang="en-US" sz="2400" dirty="0">
                    <a:solidFill>
                      <a:srgbClr val="000000">
                        <a:lumMod val="85000"/>
                        <a:lumOff val="15000"/>
                      </a:srgbClr>
                    </a:solidFill>
                  </a:rPr>
                  <a:t>减</a:t>
                </a:r>
                <a:r>
                  <a:rPr lang="zh-CN" altLang="en-US" sz="2400" dirty="0" smtClean="0">
                    <a:solidFill>
                      <a:srgbClr val="000000">
                        <a:lumMod val="85000"/>
                        <a:lumOff val="15000"/>
                      </a:srgbClr>
                    </a:solidFill>
                  </a:rPr>
                  <a:t>函数，</a:t>
                </a:r>
                <a:r>
                  <a:rPr lang="zh-CN" altLang="en-US" sz="2400" dirty="0" smtClean="0"/>
                  <a:t>可以发现立即行权时无</a:t>
                </a:r>
                <a:r>
                  <a:rPr lang="zh-CN" altLang="en-US" sz="2400" dirty="0"/>
                  <a:t>收益资产美式</a:t>
                </a:r>
                <a:r>
                  <a:rPr lang="zh-CN" altLang="en-US" sz="2400" dirty="0" smtClean="0"/>
                  <a:t>看跌期权内在价值是最大的，因此无收益资产美式看跌期权的内在价值为：</a:t>
                </a:r>
                <a:endParaRPr lang="en-US" altLang="zh-CN" sz="2400" dirty="0" smtClean="0"/>
              </a:p>
              <a:p>
                <a:pPr marL="0" indent="0">
                  <a:buNone/>
                </a:pPr>
                <a14:m>
                  <m:oMath xmlns:m="http://schemas.openxmlformats.org/officeDocument/2006/math">
                    <m:r>
                      <a:rPr lang="en-US" altLang="zh-CN" sz="2400" b="0" i="0" smtClean="0">
                        <a:solidFill>
                          <a:srgbClr val="000000">
                            <a:lumMod val="85000"/>
                            <a:lumOff val="15000"/>
                          </a:srgbClr>
                        </a:solidFill>
                        <a:latin typeface="Cambria Math"/>
                      </a:rPr>
                      <m:t>                              </m:t>
                    </m:r>
                    <m:r>
                      <m:rPr>
                        <m:sty m:val="p"/>
                      </m:rPr>
                      <a:rPr lang="en-US" altLang="zh-CN" sz="2400">
                        <a:solidFill>
                          <a:srgbClr val="000000">
                            <a:lumMod val="85000"/>
                            <a:lumOff val="15000"/>
                          </a:srgbClr>
                        </a:solidFill>
                        <a:latin typeface="Cambria Math"/>
                      </a:rPr>
                      <m:t>max</m:t>
                    </m:r>
                    <m:r>
                      <a:rPr lang="en-US" altLang="zh-CN" sz="2400" i="1">
                        <a:solidFill>
                          <a:srgbClr val="000000">
                            <a:lumMod val="85000"/>
                            <a:lumOff val="15000"/>
                          </a:srgbClr>
                        </a:solidFill>
                        <a:latin typeface="Cambria Math"/>
                      </a:rPr>
                      <m:t>⁡</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𝑋</m:t>
                        </m:r>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𝑆</m:t>
                        </m:r>
                        <m:r>
                          <a:rPr lang="en-US" altLang="zh-CN" sz="2400" i="1">
                            <a:solidFill>
                              <a:srgbClr val="000000">
                                <a:lumMod val="85000"/>
                                <a:lumOff val="15000"/>
                              </a:srgbClr>
                            </a:solidFill>
                            <a:latin typeface="Cambria Math"/>
                          </a:rPr>
                          <m:t>,0</m:t>
                        </m:r>
                      </m:e>
                    </m:d>
                  </m:oMath>
                </a14:m>
                <a:r>
                  <a:rPr lang="en-US" altLang="zh-CN" sz="2400" dirty="0">
                    <a:solidFill>
                      <a:srgbClr val="000000">
                        <a:lumMod val="85000"/>
                        <a:lumOff val="15000"/>
                      </a:srgbClr>
                    </a:solidFill>
                  </a:rPr>
                  <a:t>                           </a:t>
                </a:r>
                <a14:m>
                  <m:oMath xmlns:m="http://schemas.openxmlformats.org/officeDocument/2006/math">
                    <m:d>
                      <m:dPr>
                        <m:ctrlPr>
                          <a:rPr lang="en-US" altLang="zh-CN" sz="2400" i="1" dirty="0">
                            <a:solidFill>
                              <a:srgbClr val="000000">
                                <a:lumMod val="85000"/>
                                <a:lumOff val="15000"/>
                              </a:srgbClr>
                            </a:solidFill>
                            <a:latin typeface="Cambria Math"/>
                          </a:rPr>
                        </m:ctrlPr>
                      </m:dPr>
                      <m:e>
                        <m:r>
                          <a:rPr lang="en-US" altLang="zh-CN" sz="2400" b="0" i="1" dirty="0" smtClean="0">
                            <a:solidFill>
                              <a:srgbClr val="000000">
                                <a:lumMod val="85000"/>
                                <a:lumOff val="15000"/>
                              </a:srgbClr>
                            </a:solidFill>
                            <a:latin typeface="Cambria Math"/>
                          </a:rPr>
                          <m:t>10</m:t>
                        </m:r>
                      </m:e>
                    </m:d>
                  </m:oMath>
                </a14:m>
                <a:endParaRPr lang="en-US" altLang="zh-CN" sz="2400" dirty="0" smtClean="0"/>
              </a:p>
              <a:p>
                <a:pPr lvl="0">
                  <a:buClr>
                    <a:srgbClr val="35742A">
                      <a:lumMod val="75000"/>
                    </a:srgbClr>
                  </a:buClr>
                  <a:buFont typeface="Wingdings" pitchFamily="2" charset="2"/>
                  <a:buChar char="p"/>
                </a:pPr>
                <a:r>
                  <a:rPr lang="zh-CN" altLang="en-US" sz="2400" dirty="0">
                    <a:solidFill>
                      <a:srgbClr val="000000">
                        <a:lumMod val="85000"/>
                        <a:lumOff val="15000"/>
                      </a:srgbClr>
                    </a:solidFill>
                  </a:rPr>
                  <a:t>在</a:t>
                </a:r>
                <a:r>
                  <a:rPr lang="zh-CN" altLang="en-US" sz="2400" dirty="0">
                    <a:solidFill>
                      <a:srgbClr val="FF0000"/>
                    </a:solidFill>
                  </a:rPr>
                  <a:t>不完美市场</a:t>
                </a:r>
                <a:r>
                  <a:rPr lang="zh-CN" altLang="en-US" sz="2400" dirty="0">
                    <a:solidFill>
                      <a:srgbClr val="000000">
                        <a:lumMod val="85000"/>
                        <a:lumOff val="15000"/>
                      </a:srgbClr>
                    </a:solidFill>
                  </a:rPr>
                  <a:t>中，则只能用如下公式</a:t>
                </a:r>
              </a:p>
              <a:p>
                <a:pPr marL="0" lvl="0" indent="0">
                  <a:buClr>
                    <a:srgbClr val="35742A">
                      <a:lumMod val="75000"/>
                    </a:srgbClr>
                  </a:buClr>
                  <a:buNone/>
                </a:pPr>
                <a14:m>
                  <m:oMath xmlns:m="http://schemas.openxmlformats.org/officeDocument/2006/math">
                    <m:func>
                      <m:funcPr>
                        <m:ctrlPr>
                          <a:rPr lang="en-US" altLang="zh-CN" sz="2400" i="1" smtClean="0">
                            <a:solidFill>
                              <a:srgbClr val="000000">
                                <a:lumMod val="85000"/>
                                <a:lumOff val="15000"/>
                              </a:srgbClr>
                            </a:solidFill>
                            <a:latin typeface="Cambria Math"/>
                          </a:rPr>
                        </m:ctrlPr>
                      </m:funcPr>
                      <m:fName>
                        <m:r>
                          <a:rPr lang="en-US" altLang="zh-CN" sz="2400">
                            <a:solidFill>
                              <a:srgbClr val="000000">
                                <a:lumMod val="85000"/>
                                <a:lumOff val="15000"/>
                              </a:srgbClr>
                            </a:solidFill>
                            <a:latin typeface="Cambria Math"/>
                          </a:rPr>
                          <m:t>       </m:t>
                        </m:r>
                        <m:r>
                          <m:rPr>
                            <m:sty m:val="p"/>
                          </m:rPr>
                          <a:rPr lang="en-US" altLang="zh-CN" sz="2400">
                            <a:solidFill>
                              <a:srgbClr val="000000">
                                <a:lumMod val="85000"/>
                                <a:lumOff val="15000"/>
                              </a:srgbClr>
                            </a:solidFill>
                            <a:latin typeface="Cambria Math"/>
                          </a:rPr>
                          <m:t>max</m:t>
                        </m:r>
                      </m:fName>
                      <m:e>
                        <m:d>
                          <m:dPr>
                            <m:ctrlPr>
                              <a:rPr lang="en-US" altLang="zh-CN" sz="2400" i="1">
                                <a:solidFill>
                                  <a:srgbClr val="000000">
                                    <a:lumMod val="85000"/>
                                    <a:lumOff val="15000"/>
                                  </a:srgbClr>
                                </a:solidFill>
                                <a:latin typeface="Cambria Math"/>
                              </a:rPr>
                            </m:ctrlPr>
                          </m:dPr>
                          <m:e>
                            <m:r>
                              <a:rPr lang="en-US" altLang="zh-CN" sz="2400" b="0" i="1" smtClean="0">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𝑓</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𝑡</m:t>
                                </m:r>
                                <m:r>
                                  <a:rPr lang="en-US" altLang="zh-CN" sz="2400" i="1">
                                    <a:solidFill>
                                      <a:srgbClr val="000000">
                                        <a:lumMod val="85000"/>
                                        <a:lumOff val="15000"/>
                                      </a:srgbClr>
                                    </a:solidFill>
                                    <a:latin typeface="Cambria Math"/>
                                  </a:rPr>
                                  <m:t>,</m:t>
                                </m:r>
                                <m:sSub>
                                  <m:sSubPr>
                                    <m:ctrlPr>
                                      <a:rPr lang="en-US" altLang="zh-CN" sz="2400" i="1">
                                        <a:solidFill>
                                          <a:srgbClr val="000000">
                                            <a:lumMod val="85000"/>
                                            <a:lumOff val="15000"/>
                                          </a:srgbClr>
                                        </a:solidFill>
                                        <a:latin typeface="Cambria Math"/>
                                      </a:rPr>
                                    </m:ctrlPr>
                                  </m:sSubPr>
                                  <m:e>
                                    <m:r>
                                      <a:rPr lang="zh-CN" altLang="en-US" sz="2400" i="1">
                                        <a:solidFill>
                                          <a:srgbClr val="000000">
                                            <a:lumMod val="85000"/>
                                            <a:lumOff val="15000"/>
                                          </a:srgbClr>
                                        </a:solidFill>
                                        <a:latin typeface="Cambria Math"/>
                                      </a:rPr>
                                      <m:t>𝜏</m:t>
                                    </m:r>
                                  </m:e>
                                  <m:sub>
                                    <m:r>
                                      <a:rPr lang="en-US" altLang="zh-CN" sz="2400" i="1">
                                        <a:solidFill>
                                          <a:srgbClr val="000000">
                                            <a:lumMod val="85000"/>
                                            <a:lumOff val="15000"/>
                                          </a:srgbClr>
                                        </a:solidFill>
                                        <a:latin typeface="Cambria Math"/>
                                      </a:rPr>
                                      <m:t>𝑖</m:t>
                                    </m:r>
                                  </m:sub>
                                </m:sSub>
                              </m:e>
                            </m:d>
                            <m:r>
                              <a:rPr lang="en-US" altLang="zh-CN" sz="2400" i="1">
                                <a:solidFill>
                                  <a:srgbClr val="000000">
                                    <a:lumMod val="85000"/>
                                    <a:lumOff val="15000"/>
                                  </a:srgbClr>
                                </a:solidFill>
                                <a:latin typeface="Cambria Math"/>
                              </a:rPr>
                              <m:t>,0</m:t>
                            </m:r>
                          </m:e>
                        </m:d>
                      </m:e>
                    </m:func>
                    <m:func>
                      <m:funcPr>
                        <m:ctrlPr>
                          <a:rPr lang="en-US" altLang="zh-CN" sz="2400" i="1">
                            <a:solidFill>
                              <a:srgbClr val="000000">
                                <a:lumMod val="85000"/>
                                <a:lumOff val="15000"/>
                              </a:srgbClr>
                            </a:solidFill>
                            <a:latin typeface="Cambria Math"/>
                          </a:rPr>
                        </m:ctrlPr>
                      </m:funcPr>
                      <m:fName>
                        <m:r>
                          <m:rPr>
                            <m:sty m:val="p"/>
                          </m:rPr>
                          <a:rPr lang="en-US" altLang="zh-CN" sz="2400">
                            <a:solidFill>
                              <a:srgbClr val="000000">
                                <a:lumMod val="85000"/>
                                <a:lumOff val="15000"/>
                              </a:srgbClr>
                            </a:solidFill>
                            <a:latin typeface="Cambria Math"/>
                          </a:rPr>
                          <m:t>max</m:t>
                        </m:r>
                      </m:fName>
                      <m:e>
                        <m:d>
                          <m:dPr>
                            <m:ctrlPr>
                              <a:rPr lang="en-US" altLang="zh-CN" sz="2400" i="1">
                                <a:solidFill>
                                  <a:srgbClr val="000000">
                                    <a:lumMod val="85000"/>
                                    <a:lumOff val="15000"/>
                                  </a:srgbClr>
                                </a:solidFill>
                                <a:latin typeface="Cambria Math"/>
                              </a:rPr>
                            </m:ctrlPr>
                          </m:dPr>
                          <m:e>
                            <m:d>
                              <m:dPr>
                                <m:ctrlPr>
                                  <a:rPr lang="en-US" altLang="zh-CN" sz="2400" i="1">
                                    <a:solidFill>
                                      <a:srgbClr val="000000">
                                        <a:lumMod val="85000"/>
                                        <a:lumOff val="15000"/>
                                      </a:srgbClr>
                                    </a:solidFill>
                                    <a:latin typeface="Cambria Math"/>
                                  </a:rPr>
                                </m:ctrlPr>
                              </m:dPr>
                              <m:e>
                                <m:r>
                                  <a:rPr lang="en-US" altLang="zh-CN" sz="2400" b="0" i="1" smtClean="0">
                                    <a:solidFill>
                                      <a:srgbClr val="000000">
                                        <a:lumMod val="85000"/>
                                        <a:lumOff val="15000"/>
                                      </a:srgbClr>
                                    </a:solidFill>
                                    <a:latin typeface="Cambria Math"/>
                                  </a:rPr>
                                  <m:t>𝑋</m:t>
                                </m:r>
                                <m:r>
                                  <a:rPr lang="en-US" altLang="zh-CN" sz="2400" b="0" i="1" smtClean="0">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𝐹</m:t>
                                </m:r>
                                <m:d>
                                  <m:dPr>
                                    <m:ctrlPr>
                                      <a:rPr lang="en-US" altLang="zh-CN" sz="2400" i="1">
                                        <a:solidFill>
                                          <a:srgbClr val="000000">
                                            <a:lumMod val="85000"/>
                                            <a:lumOff val="15000"/>
                                          </a:srgbClr>
                                        </a:solidFill>
                                        <a:latin typeface="Cambria Math"/>
                                      </a:rPr>
                                    </m:ctrlPr>
                                  </m:dPr>
                                  <m:e>
                                    <m:r>
                                      <a:rPr lang="en-US" altLang="zh-CN" sz="2400" i="1">
                                        <a:solidFill>
                                          <a:srgbClr val="000000">
                                            <a:lumMod val="85000"/>
                                            <a:lumOff val="15000"/>
                                          </a:srgbClr>
                                        </a:solidFill>
                                        <a:latin typeface="Cambria Math"/>
                                      </a:rPr>
                                      <m:t>𝑡</m:t>
                                    </m:r>
                                    <m:r>
                                      <a:rPr lang="en-US" altLang="zh-CN" sz="2400" i="1">
                                        <a:solidFill>
                                          <a:srgbClr val="000000">
                                            <a:lumMod val="85000"/>
                                            <a:lumOff val="15000"/>
                                          </a:srgbClr>
                                        </a:solidFill>
                                        <a:latin typeface="Cambria Math"/>
                                      </a:rPr>
                                      <m:t>,</m:t>
                                    </m:r>
                                    <m:sSub>
                                      <m:sSubPr>
                                        <m:ctrlPr>
                                          <a:rPr lang="en-US" altLang="zh-CN" sz="2400" i="1">
                                            <a:solidFill>
                                              <a:srgbClr val="000000">
                                                <a:lumMod val="85000"/>
                                                <a:lumOff val="15000"/>
                                              </a:srgbClr>
                                            </a:solidFill>
                                            <a:latin typeface="Cambria Math"/>
                                          </a:rPr>
                                        </m:ctrlPr>
                                      </m:sSubPr>
                                      <m:e>
                                        <m:r>
                                          <a:rPr lang="zh-CN" altLang="en-US" sz="2400" i="1">
                                            <a:solidFill>
                                              <a:srgbClr val="000000">
                                                <a:lumMod val="85000"/>
                                                <a:lumOff val="15000"/>
                                              </a:srgbClr>
                                            </a:solidFill>
                                            <a:latin typeface="Cambria Math"/>
                                          </a:rPr>
                                          <m:t>𝜏</m:t>
                                        </m:r>
                                      </m:e>
                                      <m:sub>
                                        <m:r>
                                          <a:rPr lang="en-US" altLang="zh-CN" sz="2400" i="1">
                                            <a:solidFill>
                                              <a:srgbClr val="000000">
                                                <a:lumMod val="85000"/>
                                                <a:lumOff val="15000"/>
                                              </a:srgbClr>
                                            </a:solidFill>
                                            <a:latin typeface="Cambria Math"/>
                                          </a:rPr>
                                          <m:t>𝑖</m:t>
                                        </m:r>
                                      </m:sub>
                                    </m:sSub>
                                  </m:e>
                                </m:d>
                              </m:e>
                            </m:d>
                            <m:sSup>
                              <m:sSupPr>
                                <m:ctrlPr>
                                  <a:rPr lang="en-US" altLang="zh-CN" sz="2400" i="1">
                                    <a:solidFill>
                                      <a:srgbClr val="000000">
                                        <a:lumMod val="85000"/>
                                        <a:lumOff val="15000"/>
                                      </a:srgbClr>
                                    </a:solidFill>
                                    <a:latin typeface="Cambria Math"/>
                                  </a:rPr>
                                </m:ctrlPr>
                              </m:sSupPr>
                              <m:e>
                                <m:r>
                                  <a:rPr lang="en-US" altLang="zh-CN" sz="2400" i="1">
                                    <a:solidFill>
                                      <a:srgbClr val="000000">
                                        <a:lumMod val="85000"/>
                                        <a:lumOff val="15000"/>
                                      </a:srgbClr>
                                    </a:solidFill>
                                    <a:latin typeface="Cambria Math"/>
                                  </a:rPr>
                                  <m:t>𝑒</m:t>
                                </m:r>
                              </m:e>
                              <m:sup>
                                <m:r>
                                  <a:rPr lang="en-US" altLang="zh-CN" sz="2400" i="1">
                                    <a:solidFill>
                                      <a:srgbClr val="000000">
                                        <a:lumMod val="85000"/>
                                        <a:lumOff val="15000"/>
                                      </a:srgbClr>
                                    </a:solidFill>
                                    <a:latin typeface="Cambria Math"/>
                                  </a:rPr>
                                  <m:t>−</m:t>
                                </m:r>
                                <m:sSub>
                                  <m:sSubPr>
                                    <m:ctrlPr>
                                      <a:rPr lang="en-US" altLang="zh-CN" sz="2400" i="1">
                                        <a:solidFill>
                                          <a:srgbClr val="000000">
                                            <a:lumMod val="85000"/>
                                            <a:lumOff val="15000"/>
                                          </a:srgbClr>
                                        </a:solidFill>
                                        <a:latin typeface="Cambria Math"/>
                                      </a:rPr>
                                    </m:ctrlPr>
                                  </m:sSubPr>
                                  <m:e>
                                    <m:r>
                                      <a:rPr lang="en-US" altLang="zh-CN" sz="2400" i="1">
                                        <a:solidFill>
                                          <a:srgbClr val="000000">
                                            <a:lumMod val="85000"/>
                                            <a:lumOff val="15000"/>
                                          </a:srgbClr>
                                        </a:solidFill>
                                        <a:latin typeface="Cambria Math"/>
                                      </a:rPr>
                                      <m:t>𝑟</m:t>
                                    </m:r>
                                  </m:e>
                                  <m:sub>
                                    <m:sSub>
                                      <m:sSubPr>
                                        <m:ctrlPr>
                                          <a:rPr lang="en-US" altLang="zh-CN" sz="2400" i="1">
                                            <a:solidFill>
                                              <a:srgbClr val="000000">
                                                <a:lumMod val="85000"/>
                                                <a:lumOff val="15000"/>
                                              </a:srgbClr>
                                            </a:solidFill>
                                            <a:latin typeface="Cambria Math"/>
                                          </a:rPr>
                                        </m:ctrlPr>
                                      </m:sSubPr>
                                      <m:e>
                                        <m:r>
                                          <a:rPr lang="zh-CN" altLang="en-US" sz="2400" i="1">
                                            <a:solidFill>
                                              <a:srgbClr val="000000">
                                                <a:lumMod val="85000"/>
                                                <a:lumOff val="15000"/>
                                              </a:srgbClr>
                                            </a:solidFill>
                                            <a:latin typeface="Cambria Math"/>
                                          </a:rPr>
                                          <m:t>𝜏</m:t>
                                        </m:r>
                                      </m:e>
                                      <m:sub>
                                        <m:r>
                                          <a:rPr lang="en-US" altLang="zh-CN" sz="2400" i="1">
                                            <a:solidFill>
                                              <a:srgbClr val="000000">
                                                <a:lumMod val="85000"/>
                                                <a:lumOff val="15000"/>
                                              </a:srgbClr>
                                            </a:solidFill>
                                            <a:latin typeface="Cambria Math"/>
                                          </a:rPr>
                                          <m:t>𝑖</m:t>
                                        </m:r>
                                      </m:sub>
                                    </m:sSub>
                                  </m:sub>
                                </m:sSub>
                                <m:d>
                                  <m:dPr>
                                    <m:ctrlPr>
                                      <a:rPr lang="en-US" altLang="zh-CN" sz="2400" i="1">
                                        <a:solidFill>
                                          <a:srgbClr val="000000">
                                            <a:lumMod val="85000"/>
                                            <a:lumOff val="15000"/>
                                          </a:srgbClr>
                                        </a:solidFill>
                                        <a:latin typeface="Cambria Math"/>
                                      </a:rPr>
                                    </m:ctrlPr>
                                  </m:dPr>
                                  <m:e>
                                    <m:sSub>
                                      <m:sSubPr>
                                        <m:ctrlPr>
                                          <a:rPr lang="en-US" altLang="zh-CN" sz="2400" i="1">
                                            <a:solidFill>
                                              <a:srgbClr val="000000">
                                                <a:lumMod val="85000"/>
                                                <a:lumOff val="15000"/>
                                              </a:srgbClr>
                                            </a:solidFill>
                                            <a:latin typeface="Cambria Math"/>
                                          </a:rPr>
                                        </m:ctrlPr>
                                      </m:sSubPr>
                                      <m:e>
                                        <m:r>
                                          <a:rPr lang="zh-CN" altLang="en-US" sz="2400" i="1">
                                            <a:solidFill>
                                              <a:srgbClr val="000000">
                                                <a:lumMod val="85000"/>
                                                <a:lumOff val="15000"/>
                                              </a:srgbClr>
                                            </a:solidFill>
                                            <a:latin typeface="Cambria Math"/>
                                          </a:rPr>
                                          <m:t>𝜏</m:t>
                                        </m:r>
                                      </m:e>
                                      <m:sub>
                                        <m:r>
                                          <a:rPr lang="en-US" altLang="zh-CN" sz="2400" i="1">
                                            <a:solidFill>
                                              <a:srgbClr val="000000">
                                                <a:lumMod val="85000"/>
                                                <a:lumOff val="15000"/>
                                              </a:srgbClr>
                                            </a:solidFill>
                                            <a:latin typeface="Cambria Math"/>
                                          </a:rPr>
                                          <m:t>𝑖</m:t>
                                        </m:r>
                                      </m:sub>
                                    </m:sSub>
                                    <m:r>
                                      <a:rPr lang="en-US" altLang="zh-CN" sz="2400" i="1">
                                        <a:solidFill>
                                          <a:srgbClr val="000000">
                                            <a:lumMod val="85000"/>
                                            <a:lumOff val="15000"/>
                                          </a:srgbClr>
                                        </a:solidFill>
                                        <a:latin typeface="Cambria Math"/>
                                      </a:rPr>
                                      <m:t>−</m:t>
                                    </m:r>
                                    <m:r>
                                      <a:rPr lang="en-US" altLang="zh-CN" sz="2400" i="1">
                                        <a:solidFill>
                                          <a:srgbClr val="000000">
                                            <a:lumMod val="85000"/>
                                            <a:lumOff val="15000"/>
                                          </a:srgbClr>
                                        </a:solidFill>
                                        <a:latin typeface="Cambria Math"/>
                                      </a:rPr>
                                      <m:t>𝑡</m:t>
                                    </m:r>
                                  </m:e>
                                </m:d>
                              </m:sup>
                            </m:sSup>
                            <m:r>
                              <a:rPr lang="en-US" altLang="zh-CN" sz="2400" i="1">
                                <a:solidFill>
                                  <a:srgbClr val="000000">
                                    <a:lumMod val="85000"/>
                                    <a:lumOff val="15000"/>
                                  </a:srgbClr>
                                </a:solidFill>
                                <a:latin typeface="Cambria Math"/>
                              </a:rPr>
                              <m:t>,0</m:t>
                            </m:r>
                          </m:e>
                        </m:d>
                      </m:e>
                    </m:func>
                  </m:oMath>
                </a14:m>
                <a:r>
                  <a:rPr lang="en-US" altLang="zh-CN" sz="2400" dirty="0">
                    <a:solidFill>
                      <a:srgbClr val="000000">
                        <a:lumMod val="85000"/>
                        <a:lumOff val="15000"/>
                      </a:srgbClr>
                    </a:solidFill>
                  </a:rPr>
                  <a:t>       </a:t>
                </a:r>
                <a14:m>
                  <m:oMath xmlns:m="http://schemas.openxmlformats.org/officeDocument/2006/math">
                    <m:d>
                      <m:dPr>
                        <m:ctrlPr>
                          <a:rPr lang="en-US" altLang="zh-CN" sz="2400" i="1" dirty="0">
                            <a:solidFill>
                              <a:srgbClr val="000000">
                                <a:lumMod val="85000"/>
                                <a:lumOff val="15000"/>
                              </a:srgbClr>
                            </a:solidFill>
                            <a:latin typeface="Cambria Math"/>
                          </a:rPr>
                        </m:ctrlPr>
                      </m:dPr>
                      <m:e>
                        <m:r>
                          <a:rPr lang="en-US" altLang="zh-CN" sz="2400" b="0" i="1" dirty="0" smtClean="0">
                            <a:solidFill>
                              <a:srgbClr val="000000">
                                <a:lumMod val="85000"/>
                                <a:lumOff val="15000"/>
                              </a:srgbClr>
                            </a:solidFill>
                            <a:latin typeface="Cambria Math"/>
                          </a:rPr>
                          <m:t>11</m:t>
                        </m:r>
                      </m:e>
                    </m:d>
                  </m:oMath>
                </a14:m>
                <a:endParaRPr lang="en-US" altLang="zh-CN" sz="2400" dirty="0">
                  <a:solidFill>
                    <a:srgbClr val="000000">
                      <a:lumMod val="85000"/>
                      <a:lumOff val="15000"/>
                    </a:srgbClr>
                  </a:solidFill>
                </a:endParaRPr>
              </a:p>
              <a:p>
                <a:pPr marL="0" indent="0">
                  <a:buNone/>
                </a:pPr>
                <a:endParaRPr lang="en-US" altLang="zh-CN" sz="2400" dirty="0" smtClean="0"/>
              </a:p>
              <a:p>
                <a:pPr marL="0" indent="0">
                  <a:buNone/>
                </a:pPr>
                <a:endParaRPr lang="en-US" altLang="zh-CN" sz="2400" dirty="0" smtClean="0"/>
              </a:p>
              <a:p>
                <a:pPr marL="0" indent="0">
                  <a:buNone/>
                </a:pPr>
                <a:endParaRPr lang="en-US" altLang="zh-CN" sz="2400" dirty="0" smtClean="0"/>
              </a:p>
              <a:p>
                <a:pPr marL="0" indent="0">
                  <a:buNone/>
                </a:pPr>
                <a:r>
                  <a:rPr lang="en-US" altLang="zh-CN" sz="2800" i="1" dirty="0" smtClean="0">
                    <a:solidFill>
                      <a:srgbClr val="000000">
                        <a:lumMod val="85000"/>
                        <a:lumOff val="15000"/>
                      </a:srgbClr>
                    </a:solidFill>
                    <a:latin typeface="Cambria Math"/>
                  </a:rPr>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340768"/>
                <a:ext cx="8435280" cy="5184576"/>
              </a:xfrm>
              <a:blipFill rotWithShape="1">
                <a:blip r:embed="rId2"/>
                <a:stretch>
                  <a:fillRect l="-217" t="-941" r="-867"/>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21</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1015577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424936" cy="846931"/>
          </a:xfrm>
        </p:spPr>
        <p:txBody>
          <a:bodyPr/>
          <a:lstStyle/>
          <a:p>
            <a:r>
              <a:rPr lang="zh-CN" altLang="en-US" sz="4000" dirty="0"/>
              <a:t>有</a:t>
            </a:r>
            <a:r>
              <a:rPr lang="zh-CN" altLang="en-US" sz="4000" dirty="0" smtClean="0"/>
              <a:t>收益资产美式看涨期权的内在价值</a:t>
            </a:r>
            <a:endParaRPr lang="zh-CN" altLang="en-US" sz="4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buFont typeface="Wingdings" pitchFamily="2" charset="2"/>
                  <a:buChar char="p"/>
                </a:pPr>
                <a:r>
                  <a:rPr lang="zh-CN" altLang="en-US" sz="2200" dirty="0" smtClean="0">
                    <a:solidFill>
                      <a:srgbClr val="000000"/>
                    </a:solidFill>
                    <a:latin typeface="Times New Roman"/>
                    <a:ea typeface="宋体"/>
                    <a:cs typeface="Times New Roman"/>
                  </a:rPr>
                  <a:t>以只派发一次红利为例，我们可以将期权有效期以股权登记日</a:t>
                </a:r>
                <a14:m>
                  <m:oMath xmlns:m="http://schemas.openxmlformats.org/officeDocument/2006/math">
                    <m:r>
                      <m:rPr>
                        <m:nor/>
                      </m:rPr>
                      <a:rPr lang="zh-CN" altLang="en-US" sz="2200" dirty="0">
                        <a:solidFill>
                          <a:srgbClr val="000000">
                            <a:lumMod val="85000"/>
                            <a:lumOff val="15000"/>
                          </a:srgbClr>
                        </a:solidFill>
                      </a:rPr>
                      <m:t>（</m:t>
                    </m:r>
                    <m:r>
                      <a:rPr lang="zh-CN" altLang="en-US" sz="2200" i="1">
                        <a:solidFill>
                          <a:srgbClr val="000000">
                            <a:lumMod val="85000"/>
                            <a:lumOff val="15000"/>
                          </a:srgbClr>
                        </a:solidFill>
                        <a:latin typeface="Cambria Math"/>
                      </a:rPr>
                      <m:t>𝜏</m:t>
                    </m:r>
                    <m:r>
                      <m:rPr>
                        <m:nor/>
                      </m:rPr>
                      <a:rPr lang="zh-CN" altLang="en-US" sz="2200" dirty="0">
                        <a:solidFill>
                          <a:srgbClr val="000000">
                            <a:lumMod val="85000"/>
                            <a:lumOff val="15000"/>
                          </a:srgbClr>
                        </a:solidFill>
                      </a:rPr>
                      <m:t>）</m:t>
                    </m:r>
                  </m:oMath>
                </a14:m>
                <a:r>
                  <a:rPr lang="zh-CN" altLang="en-US" sz="2200" dirty="0" smtClean="0">
                    <a:solidFill>
                      <a:srgbClr val="000000"/>
                    </a:solidFill>
                    <a:latin typeface="Times New Roman"/>
                    <a:ea typeface="宋体"/>
                    <a:cs typeface="Times New Roman"/>
                  </a:rPr>
                  <a:t>为界分为两段。在这两段时间中，标的资产都可视为无收益资产。按照前面的分析，在</a:t>
                </a:r>
                <a:r>
                  <a:rPr lang="zh-CN" altLang="en-US" sz="2200" dirty="0" smtClean="0">
                    <a:solidFill>
                      <a:srgbClr val="FF0000"/>
                    </a:solidFill>
                    <a:latin typeface="Times New Roman"/>
                    <a:ea typeface="宋体"/>
                    <a:cs typeface="Times New Roman"/>
                  </a:rPr>
                  <a:t>完美市场</a:t>
                </a:r>
                <a:r>
                  <a:rPr lang="zh-CN" altLang="en-US" sz="2200" dirty="0" smtClean="0">
                    <a:solidFill>
                      <a:srgbClr val="000000"/>
                    </a:solidFill>
                    <a:latin typeface="Times New Roman"/>
                    <a:ea typeface="宋体"/>
                    <a:cs typeface="Times New Roman"/>
                  </a:rPr>
                  <a:t>中，其内在价值为：</a:t>
                </a:r>
                <a:endParaRPr lang="en-US" altLang="zh-CN" sz="2200" dirty="0" smtClean="0">
                  <a:solidFill>
                    <a:srgbClr val="000000"/>
                  </a:solidFill>
                  <a:latin typeface="Times New Roman"/>
                  <a:ea typeface="宋体"/>
                  <a:cs typeface="Times New Roman"/>
                </a:endParaRPr>
              </a:p>
              <a:p>
                <a:pPr marL="0" indent="0">
                  <a:buNone/>
                </a:pPr>
                <a:r>
                  <a:rPr lang="en-US" altLang="zh-CN" sz="2200" dirty="0" smtClean="0">
                    <a:solidFill>
                      <a:srgbClr val="000000"/>
                    </a:solidFill>
                    <a:ea typeface="宋体"/>
                    <a:cs typeface="Times New Roman"/>
                  </a:rPr>
                  <a:t>     </a:t>
                </a:r>
                <a14:m>
                  <m:oMath xmlns:m="http://schemas.openxmlformats.org/officeDocument/2006/math">
                    <m:r>
                      <m:rPr>
                        <m:sty m:val="p"/>
                      </m:rPr>
                      <a:rPr lang="en-US" altLang="zh-CN" sz="2200" dirty="0">
                        <a:solidFill>
                          <a:srgbClr val="000000"/>
                        </a:solidFill>
                        <a:latin typeface="Cambria Math"/>
                        <a:ea typeface="宋体"/>
                        <a:cs typeface="Times New Roman"/>
                      </a:rPr>
                      <m:t>max</m:t>
                    </m:r>
                    <m:d>
                      <m:dPr>
                        <m:ctrlPr>
                          <a:rPr lang="en-US" altLang="zh-CN" sz="2200" i="1" dirty="0">
                            <a:solidFill>
                              <a:srgbClr val="000000"/>
                            </a:solidFill>
                            <a:latin typeface="Cambria Math"/>
                            <a:ea typeface="宋体"/>
                            <a:cs typeface="Times New Roman"/>
                          </a:rPr>
                        </m:ctrlPr>
                      </m:dPr>
                      <m:e>
                        <m:d>
                          <m:dPr>
                            <m:ctrlPr>
                              <a:rPr lang="en-US" altLang="zh-CN" sz="2200" i="1" dirty="0" smtClean="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𝐹</m:t>
                            </m:r>
                            <m:d>
                              <m:dPr>
                                <m:ctrlPr>
                                  <a:rPr lang="en-US" altLang="zh-CN" sz="2200" b="0" i="1" dirty="0" smtClean="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𝑡</m:t>
                                </m:r>
                                <m:r>
                                  <a:rPr lang="en-US" altLang="zh-CN" sz="2200" b="0" i="1" dirty="0" smtClean="0">
                                    <a:solidFill>
                                      <a:srgbClr val="000000"/>
                                    </a:solidFill>
                                    <a:latin typeface="Cambria Math"/>
                                    <a:ea typeface="宋体"/>
                                    <a:cs typeface="Times New Roman"/>
                                  </a:rPr>
                                  <m:t>,</m:t>
                                </m:r>
                                <m:r>
                                  <a:rPr lang="zh-CN" altLang="en-US" sz="2200" b="0" i="1" dirty="0" smtClean="0">
                                    <a:solidFill>
                                      <a:srgbClr val="000000"/>
                                    </a:solidFill>
                                    <a:latin typeface="Cambria Math"/>
                                    <a:ea typeface="宋体"/>
                                    <a:cs typeface="Times New Roman"/>
                                  </a:rPr>
                                  <m:t>𝜏</m:t>
                                </m:r>
                              </m:e>
                            </m:d>
                            <m:r>
                              <a:rPr lang="en-US" altLang="zh-CN" sz="2200" b="0" i="1" dirty="0" smtClean="0">
                                <a:solidFill>
                                  <a:srgbClr val="000000"/>
                                </a:solidFill>
                                <a:latin typeface="Cambria Math"/>
                                <a:ea typeface="宋体"/>
                                <a:cs typeface="Times New Roman"/>
                              </a:rPr>
                              <m:t>−</m:t>
                            </m:r>
                            <m:r>
                              <a:rPr lang="en-US" altLang="zh-CN" sz="2200" b="0" i="1" dirty="0" smtClean="0">
                                <a:solidFill>
                                  <a:srgbClr val="000000"/>
                                </a:solidFill>
                                <a:latin typeface="Cambria Math"/>
                                <a:ea typeface="宋体"/>
                                <a:cs typeface="Times New Roman"/>
                              </a:rPr>
                              <m:t>𝑋</m:t>
                            </m:r>
                          </m:e>
                        </m:d>
                        <m:sSup>
                          <m:sSupPr>
                            <m:ctrlPr>
                              <a:rPr lang="en-US" altLang="zh-CN" sz="2200" i="1" dirty="0">
                                <a:solidFill>
                                  <a:srgbClr val="000000"/>
                                </a:solidFill>
                                <a:latin typeface="Cambria Math"/>
                                <a:ea typeface="宋体"/>
                                <a:cs typeface="Times New Roman"/>
                              </a:rPr>
                            </m:ctrlPr>
                          </m:sSupPr>
                          <m:e>
                            <m:r>
                              <a:rPr lang="en-US" altLang="zh-CN" sz="2200" i="1" dirty="0">
                                <a:solidFill>
                                  <a:srgbClr val="000000"/>
                                </a:solidFill>
                                <a:latin typeface="Cambria Math"/>
                                <a:ea typeface="宋体"/>
                                <a:cs typeface="Times New Roman"/>
                              </a:rPr>
                              <m:t>𝑒</m:t>
                            </m:r>
                          </m:e>
                          <m:sup>
                            <m:r>
                              <a:rPr lang="en-US" altLang="zh-CN" sz="2200" i="1" dirty="0">
                                <a:solidFill>
                                  <a:srgbClr val="000000"/>
                                </a:solidFill>
                                <a:latin typeface="Cambria Math"/>
                                <a:ea typeface="宋体"/>
                                <a:cs typeface="Times New Roman"/>
                              </a:rPr>
                              <m:t>−</m:t>
                            </m:r>
                            <m:sSub>
                              <m:sSubPr>
                                <m:ctrlPr>
                                  <a:rPr lang="en-US" altLang="zh-CN" sz="2200" i="1" dirty="0">
                                    <a:solidFill>
                                      <a:srgbClr val="000000"/>
                                    </a:solidFill>
                                    <a:latin typeface="Cambria Math"/>
                                    <a:ea typeface="宋体"/>
                                    <a:cs typeface="Times New Roman"/>
                                  </a:rPr>
                                </m:ctrlPr>
                              </m:sSubPr>
                              <m:e>
                                <m:r>
                                  <a:rPr lang="en-US" altLang="zh-CN" sz="2200" i="1" dirty="0">
                                    <a:solidFill>
                                      <a:srgbClr val="000000"/>
                                    </a:solidFill>
                                    <a:latin typeface="Cambria Math"/>
                                    <a:ea typeface="宋体"/>
                                    <a:cs typeface="Times New Roman"/>
                                  </a:rPr>
                                  <m:t>𝑟</m:t>
                                </m:r>
                              </m:e>
                              <m:sub>
                                <m:r>
                                  <a:rPr lang="zh-CN" altLang="en-US" sz="2200" i="1" dirty="0">
                                    <a:solidFill>
                                      <a:srgbClr val="000000"/>
                                    </a:solidFill>
                                    <a:latin typeface="Cambria Math"/>
                                    <a:ea typeface="宋体"/>
                                    <a:cs typeface="Times New Roman"/>
                                  </a:rPr>
                                  <m:t>𝜏</m:t>
                                </m:r>
                              </m:sub>
                            </m:sSub>
                            <m:d>
                              <m:dPr>
                                <m:ctrlPr>
                                  <a:rPr lang="en-US" altLang="zh-CN" sz="2200" i="1" dirty="0">
                                    <a:solidFill>
                                      <a:srgbClr val="000000"/>
                                    </a:solidFill>
                                    <a:latin typeface="Cambria Math"/>
                                    <a:ea typeface="宋体"/>
                                    <a:cs typeface="Times New Roman"/>
                                  </a:rPr>
                                </m:ctrlPr>
                              </m:dPr>
                              <m:e>
                                <m:r>
                                  <a:rPr lang="zh-CN" altLang="en-US" sz="2200" i="1" dirty="0">
                                    <a:solidFill>
                                      <a:srgbClr val="000000"/>
                                    </a:solidFill>
                                    <a:latin typeface="Cambria Math"/>
                                    <a:ea typeface="宋体"/>
                                    <a:cs typeface="Times New Roman"/>
                                  </a:rPr>
                                  <m:t>𝜏</m:t>
                                </m:r>
                                <m:r>
                                  <a:rPr lang="en-US" altLang="zh-CN" sz="2200" i="1" dirty="0">
                                    <a:solidFill>
                                      <a:srgbClr val="000000"/>
                                    </a:solidFill>
                                    <a:latin typeface="Cambria Math"/>
                                    <a:ea typeface="宋体"/>
                                    <a:cs typeface="Times New Roman"/>
                                  </a:rPr>
                                  <m:t>−</m:t>
                                </m:r>
                                <m:r>
                                  <a:rPr lang="en-US" altLang="zh-CN" sz="2200" i="1" dirty="0">
                                    <a:solidFill>
                                      <a:srgbClr val="000000"/>
                                    </a:solidFill>
                                    <a:latin typeface="Cambria Math"/>
                                    <a:ea typeface="宋体"/>
                                    <a:cs typeface="Times New Roman"/>
                                  </a:rPr>
                                  <m:t>𝑡</m:t>
                                </m:r>
                              </m:e>
                            </m:d>
                          </m:sup>
                        </m:sSup>
                        <m:r>
                          <a:rPr lang="en-US" altLang="zh-CN" sz="2200" i="1" dirty="0">
                            <a:solidFill>
                              <a:srgbClr val="000000"/>
                            </a:solidFill>
                            <a:latin typeface="Cambria Math"/>
                            <a:ea typeface="宋体"/>
                            <a:cs typeface="Times New Roman"/>
                          </a:rPr>
                          <m:t>,</m:t>
                        </m:r>
                        <m:d>
                          <m:dPr>
                            <m:ctrlPr>
                              <a:rPr lang="en-US" altLang="zh-CN" sz="2200" i="1" dirty="0" smtClean="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𝐹</m:t>
                            </m:r>
                            <m:d>
                              <m:dPr>
                                <m:ctrlPr>
                                  <a:rPr lang="en-US" altLang="zh-CN" sz="2200" b="0" i="1" dirty="0" smtClean="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𝑡</m:t>
                                </m:r>
                                <m:r>
                                  <a:rPr lang="en-US" altLang="zh-CN" sz="2200" b="0" i="1" dirty="0" smtClean="0">
                                    <a:solidFill>
                                      <a:srgbClr val="000000"/>
                                    </a:solidFill>
                                    <a:latin typeface="Cambria Math"/>
                                    <a:ea typeface="宋体"/>
                                    <a:cs typeface="Times New Roman"/>
                                  </a:rPr>
                                  <m:t>,</m:t>
                                </m:r>
                                <m:r>
                                  <a:rPr lang="en-US" altLang="zh-CN" sz="2200" b="0" i="1" dirty="0" smtClean="0">
                                    <a:solidFill>
                                      <a:srgbClr val="000000"/>
                                    </a:solidFill>
                                    <a:latin typeface="Cambria Math"/>
                                    <a:ea typeface="宋体"/>
                                    <a:cs typeface="Times New Roman"/>
                                  </a:rPr>
                                  <m:t>𝑇</m:t>
                                </m:r>
                              </m:e>
                            </m:d>
                            <m:r>
                              <a:rPr lang="en-US" altLang="zh-CN" sz="2200" b="0" i="1" dirty="0" smtClean="0">
                                <a:solidFill>
                                  <a:srgbClr val="000000"/>
                                </a:solidFill>
                                <a:latin typeface="Cambria Math"/>
                                <a:ea typeface="宋体"/>
                                <a:cs typeface="Times New Roman"/>
                              </a:rPr>
                              <m:t>−</m:t>
                            </m:r>
                            <m:r>
                              <a:rPr lang="en-US" altLang="zh-CN" sz="2200" b="0" i="1" dirty="0" smtClean="0">
                                <a:solidFill>
                                  <a:srgbClr val="000000"/>
                                </a:solidFill>
                                <a:latin typeface="Cambria Math"/>
                                <a:ea typeface="宋体"/>
                                <a:cs typeface="Times New Roman"/>
                              </a:rPr>
                              <m:t>𝑋</m:t>
                            </m:r>
                          </m:e>
                        </m:d>
                        <m:sSup>
                          <m:sSupPr>
                            <m:ctrlPr>
                              <a:rPr lang="en-US" altLang="zh-CN" sz="2200" i="1" dirty="0">
                                <a:solidFill>
                                  <a:srgbClr val="000000"/>
                                </a:solidFill>
                                <a:latin typeface="Cambria Math"/>
                                <a:ea typeface="宋体"/>
                                <a:cs typeface="Times New Roman"/>
                              </a:rPr>
                            </m:ctrlPr>
                          </m:sSupPr>
                          <m:e>
                            <m:r>
                              <a:rPr lang="en-US" altLang="zh-CN" sz="2200" i="1" dirty="0">
                                <a:solidFill>
                                  <a:srgbClr val="000000"/>
                                </a:solidFill>
                                <a:latin typeface="Cambria Math"/>
                                <a:ea typeface="宋体"/>
                                <a:cs typeface="Times New Roman"/>
                              </a:rPr>
                              <m:t>𝑒</m:t>
                            </m:r>
                          </m:e>
                          <m:sup>
                            <m:r>
                              <a:rPr lang="en-US" altLang="zh-CN" sz="2200" i="1" dirty="0">
                                <a:solidFill>
                                  <a:srgbClr val="000000"/>
                                </a:solidFill>
                                <a:latin typeface="Cambria Math"/>
                                <a:ea typeface="宋体"/>
                                <a:cs typeface="Times New Roman"/>
                              </a:rPr>
                              <m:t>−</m:t>
                            </m:r>
                            <m:sSub>
                              <m:sSubPr>
                                <m:ctrlPr>
                                  <a:rPr lang="en-US" altLang="zh-CN" sz="2200" i="1" dirty="0">
                                    <a:solidFill>
                                      <a:srgbClr val="000000"/>
                                    </a:solidFill>
                                    <a:latin typeface="Cambria Math"/>
                                    <a:ea typeface="宋体"/>
                                    <a:cs typeface="Times New Roman"/>
                                  </a:rPr>
                                </m:ctrlPr>
                              </m:sSubPr>
                              <m:e>
                                <m:r>
                                  <a:rPr lang="en-US" altLang="zh-CN" sz="2200" i="1" dirty="0">
                                    <a:solidFill>
                                      <a:srgbClr val="000000"/>
                                    </a:solidFill>
                                    <a:latin typeface="Cambria Math"/>
                                    <a:ea typeface="宋体"/>
                                    <a:cs typeface="Times New Roman"/>
                                  </a:rPr>
                                  <m:t>𝑟</m:t>
                                </m:r>
                              </m:e>
                              <m:sub>
                                <m:r>
                                  <a:rPr lang="en-US" altLang="zh-CN" sz="2200" i="1" dirty="0">
                                    <a:solidFill>
                                      <a:srgbClr val="000000"/>
                                    </a:solidFill>
                                    <a:latin typeface="Cambria Math"/>
                                    <a:ea typeface="宋体"/>
                                    <a:cs typeface="Times New Roman"/>
                                  </a:rPr>
                                  <m:t>𝑇</m:t>
                                </m:r>
                              </m:sub>
                            </m:sSub>
                            <m:d>
                              <m:dPr>
                                <m:ctrlPr>
                                  <a:rPr lang="en-US" altLang="zh-CN" sz="2200" i="1" dirty="0">
                                    <a:solidFill>
                                      <a:srgbClr val="000000"/>
                                    </a:solidFill>
                                    <a:latin typeface="Cambria Math"/>
                                    <a:ea typeface="宋体"/>
                                    <a:cs typeface="Times New Roman"/>
                                  </a:rPr>
                                </m:ctrlPr>
                              </m:dPr>
                              <m:e>
                                <m:r>
                                  <a:rPr lang="en-US" altLang="zh-CN" sz="2200" i="1" dirty="0">
                                    <a:solidFill>
                                      <a:srgbClr val="000000"/>
                                    </a:solidFill>
                                    <a:latin typeface="Cambria Math"/>
                                    <a:ea typeface="宋体"/>
                                    <a:cs typeface="Times New Roman"/>
                                  </a:rPr>
                                  <m:t>𝑇</m:t>
                                </m:r>
                                <m:r>
                                  <a:rPr lang="en-US" altLang="zh-CN" sz="2200" i="1" dirty="0">
                                    <a:solidFill>
                                      <a:srgbClr val="000000"/>
                                    </a:solidFill>
                                    <a:latin typeface="Cambria Math"/>
                                    <a:ea typeface="宋体"/>
                                    <a:cs typeface="Times New Roman"/>
                                  </a:rPr>
                                  <m:t>−</m:t>
                                </m:r>
                                <m:r>
                                  <a:rPr lang="en-US" altLang="zh-CN" sz="2200" i="1" dirty="0">
                                    <a:solidFill>
                                      <a:srgbClr val="000000"/>
                                    </a:solidFill>
                                    <a:latin typeface="Cambria Math"/>
                                    <a:ea typeface="宋体"/>
                                    <a:cs typeface="Times New Roman"/>
                                  </a:rPr>
                                  <m:t>𝑡</m:t>
                                </m:r>
                              </m:e>
                            </m:d>
                          </m:sup>
                        </m:sSup>
                        <m:r>
                          <a:rPr lang="en-US" altLang="zh-CN" sz="2200" i="1" dirty="0">
                            <a:solidFill>
                              <a:srgbClr val="000000"/>
                            </a:solidFill>
                            <a:latin typeface="Cambria Math"/>
                            <a:ea typeface="宋体"/>
                            <a:cs typeface="Times New Roman"/>
                          </a:rPr>
                          <m:t>,0</m:t>
                        </m:r>
                      </m:e>
                    </m:d>
                  </m:oMath>
                </a14:m>
                <a:r>
                  <a:rPr lang="en-US" altLang="zh-CN" sz="2200" dirty="0" smtClean="0">
                    <a:solidFill>
                      <a:srgbClr val="000000"/>
                    </a:solidFill>
                    <a:latin typeface="Times New Roman"/>
                    <a:ea typeface="宋体"/>
                    <a:cs typeface="Times New Roman"/>
                  </a:rPr>
                  <a:t>  </a:t>
                </a:r>
                <a14:m>
                  <m:oMath xmlns:m="http://schemas.openxmlformats.org/officeDocument/2006/math">
                    <m:d>
                      <m:dPr>
                        <m:ctrlPr>
                          <a:rPr lang="en-US" altLang="zh-CN" sz="2200" i="1" dirty="0" smtClean="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12</m:t>
                        </m:r>
                      </m:e>
                    </m:d>
                  </m:oMath>
                </a14:m>
                <a:endParaRPr lang="en-US" altLang="zh-CN" sz="2200" dirty="0" smtClean="0">
                  <a:solidFill>
                    <a:srgbClr val="000000"/>
                  </a:solidFill>
                  <a:latin typeface="Times New Roman"/>
                  <a:ea typeface="宋体"/>
                  <a:cs typeface="Times New Roman"/>
                </a:endParaRPr>
              </a:p>
              <a:p>
                <a:pPr marL="0" indent="0">
                  <a:buNone/>
                </a:pPr>
                <a:r>
                  <a:rPr lang="en-US" altLang="zh-CN" sz="2200" dirty="0">
                    <a:solidFill>
                      <a:srgbClr val="000000"/>
                    </a:solidFill>
                    <a:latin typeface="Times New Roman"/>
                    <a:ea typeface="宋体"/>
                    <a:cs typeface="Times New Roman"/>
                  </a:rPr>
                  <a:t> </a:t>
                </a:r>
                <a:r>
                  <a:rPr lang="en-US" altLang="zh-CN" sz="2200" dirty="0" smtClean="0">
                    <a:solidFill>
                      <a:srgbClr val="000000"/>
                    </a:solidFill>
                    <a:latin typeface="Times New Roman"/>
                    <a:ea typeface="宋体"/>
                    <a:cs typeface="Times New Roman"/>
                  </a:rPr>
                  <a:t>    </a:t>
                </a:r>
                <a:r>
                  <a:rPr lang="zh-CN" altLang="en-US" sz="2200" dirty="0" smtClean="0">
                    <a:solidFill>
                      <a:srgbClr val="000000"/>
                    </a:solidFill>
                    <a:latin typeface="Times New Roman"/>
                    <a:ea typeface="宋体"/>
                    <a:cs typeface="Times New Roman"/>
                  </a:rPr>
                  <a:t>或者写成：</a:t>
                </a:r>
                <a:r>
                  <a:rPr lang="en-US" altLang="zh-CN" sz="2200" dirty="0" smtClean="0">
                    <a:solidFill>
                      <a:srgbClr val="000000"/>
                    </a:solidFill>
                    <a:latin typeface="Times New Roman"/>
                    <a:ea typeface="宋体"/>
                    <a:cs typeface="Times New Roman"/>
                  </a:rPr>
                  <a:t> </a:t>
                </a:r>
                <a:endParaRPr lang="en-US" altLang="zh-CN" sz="2200" dirty="0" smtClean="0">
                  <a:solidFill>
                    <a:srgbClr val="000000"/>
                  </a:solidFill>
                  <a:latin typeface="Cambria Math"/>
                  <a:ea typeface="宋体"/>
                  <a:cs typeface="Times New Roman"/>
                </a:endParaRPr>
              </a:p>
              <a:p>
                <a:pPr marL="0" indent="0">
                  <a:buNone/>
                </a:pPr>
                <a:r>
                  <a:rPr lang="en-US" altLang="zh-CN" sz="2200" dirty="0" smtClean="0">
                    <a:solidFill>
                      <a:srgbClr val="000000"/>
                    </a:solidFill>
                    <a:latin typeface="Cambria Math"/>
                    <a:ea typeface="宋体"/>
                    <a:cs typeface="Times New Roman"/>
                  </a:rPr>
                  <a:t>              </a:t>
                </a:r>
                <a14:m>
                  <m:oMath xmlns:m="http://schemas.openxmlformats.org/officeDocument/2006/math">
                    <m:r>
                      <a:rPr lang="en-US" altLang="zh-CN" sz="2200" b="0" i="0" dirty="0" smtClean="0">
                        <a:solidFill>
                          <a:srgbClr val="000000"/>
                        </a:solidFill>
                        <a:latin typeface="Cambria Math"/>
                        <a:ea typeface="宋体"/>
                        <a:cs typeface="Times New Roman"/>
                      </a:rPr>
                      <m:t>  </m:t>
                    </m:r>
                    <m:r>
                      <m:rPr>
                        <m:sty m:val="p"/>
                      </m:rPr>
                      <a:rPr lang="en-US" altLang="zh-CN" sz="2200" dirty="0">
                        <a:solidFill>
                          <a:srgbClr val="000000"/>
                        </a:solidFill>
                        <a:latin typeface="Cambria Math"/>
                        <a:ea typeface="宋体"/>
                        <a:cs typeface="Times New Roman"/>
                      </a:rPr>
                      <m:t>ma</m:t>
                    </m:r>
                    <m:r>
                      <m:rPr>
                        <m:sty m:val="p"/>
                      </m:rPr>
                      <a:rPr lang="en-US" altLang="zh-CN" sz="2200" b="0" i="0" dirty="0" smtClean="0">
                        <a:solidFill>
                          <a:srgbClr val="000000"/>
                        </a:solidFill>
                        <a:latin typeface="Cambria Math"/>
                        <a:ea typeface="宋体"/>
                        <a:cs typeface="Times New Roman"/>
                      </a:rPr>
                      <m:t>x</m:t>
                    </m:r>
                    <m:d>
                      <m:dPr>
                        <m:ctrlPr>
                          <a:rPr lang="en-US" altLang="zh-CN" sz="2200" b="0" i="1" dirty="0" smtClean="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𝑆</m:t>
                        </m:r>
                        <m:r>
                          <a:rPr lang="en-US" altLang="zh-CN" sz="2200" b="0" i="1" dirty="0" smtClean="0">
                            <a:solidFill>
                              <a:srgbClr val="000000"/>
                            </a:solidFill>
                            <a:latin typeface="Cambria Math"/>
                            <a:ea typeface="宋体"/>
                            <a:cs typeface="Times New Roman"/>
                          </a:rPr>
                          <m:t>−</m:t>
                        </m:r>
                        <m:r>
                          <a:rPr lang="en-US" altLang="zh-CN" sz="2200" b="0" i="1" dirty="0" smtClean="0">
                            <a:solidFill>
                              <a:srgbClr val="000000"/>
                            </a:solidFill>
                            <a:latin typeface="Cambria Math"/>
                            <a:ea typeface="宋体"/>
                            <a:cs typeface="Times New Roman"/>
                          </a:rPr>
                          <m:t>𝑋</m:t>
                        </m:r>
                        <m:sSup>
                          <m:sSupPr>
                            <m:ctrlPr>
                              <a:rPr lang="en-US" altLang="zh-CN" sz="2200" b="0" i="1" dirty="0" smtClean="0">
                                <a:solidFill>
                                  <a:srgbClr val="000000"/>
                                </a:solidFill>
                                <a:latin typeface="Cambria Math"/>
                                <a:ea typeface="宋体"/>
                                <a:cs typeface="Times New Roman"/>
                              </a:rPr>
                            </m:ctrlPr>
                          </m:sSupPr>
                          <m:e>
                            <m:r>
                              <a:rPr lang="en-US" altLang="zh-CN" sz="2200" b="0" i="1" dirty="0" smtClean="0">
                                <a:solidFill>
                                  <a:srgbClr val="000000"/>
                                </a:solidFill>
                                <a:latin typeface="Cambria Math"/>
                                <a:ea typeface="宋体"/>
                                <a:cs typeface="Times New Roman"/>
                              </a:rPr>
                              <m:t>𝑒</m:t>
                            </m:r>
                          </m:e>
                          <m:sup>
                            <m:r>
                              <a:rPr lang="en-US" altLang="zh-CN" sz="2200" b="0" i="1" dirty="0" smtClean="0">
                                <a:solidFill>
                                  <a:srgbClr val="000000"/>
                                </a:solidFill>
                                <a:latin typeface="Cambria Math"/>
                                <a:ea typeface="宋体"/>
                                <a:cs typeface="Times New Roman"/>
                              </a:rPr>
                              <m:t>−</m:t>
                            </m:r>
                            <m:sSub>
                              <m:sSubPr>
                                <m:ctrlPr>
                                  <a:rPr lang="en-US" altLang="zh-CN" sz="2200" b="0" i="1" dirty="0" smtClean="0">
                                    <a:solidFill>
                                      <a:srgbClr val="000000"/>
                                    </a:solidFill>
                                    <a:latin typeface="Cambria Math"/>
                                    <a:ea typeface="宋体"/>
                                    <a:cs typeface="Times New Roman"/>
                                  </a:rPr>
                                </m:ctrlPr>
                              </m:sSubPr>
                              <m:e>
                                <m:r>
                                  <a:rPr lang="en-US" altLang="zh-CN" sz="2200" b="0" i="1" dirty="0" smtClean="0">
                                    <a:solidFill>
                                      <a:srgbClr val="000000"/>
                                    </a:solidFill>
                                    <a:latin typeface="Cambria Math"/>
                                    <a:ea typeface="宋体"/>
                                    <a:cs typeface="Times New Roman"/>
                                  </a:rPr>
                                  <m:t>𝑟</m:t>
                                </m:r>
                              </m:e>
                              <m:sub>
                                <m:r>
                                  <a:rPr lang="zh-CN" altLang="en-US" sz="2200" b="0" i="1" dirty="0" smtClean="0">
                                    <a:solidFill>
                                      <a:srgbClr val="000000"/>
                                    </a:solidFill>
                                    <a:latin typeface="Cambria Math"/>
                                    <a:ea typeface="宋体"/>
                                    <a:cs typeface="Times New Roman"/>
                                  </a:rPr>
                                  <m:t>𝜏</m:t>
                                </m:r>
                              </m:sub>
                            </m:sSub>
                            <m:d>
                              <m:dPr>
                                <m:ctrlPr>
                                  <a:rPr lang="en-US" altLang="zh-CN" sz="2200" b="0" i="1" dirty="0" smtClean="0">
                                    <a:solidFill>
                                      <a:srgbClr val="000000"/>
                                    </a:solidFill>
                                    <a:latin typeface="Cambria Math"/>
                                    <a:ea typeface="宋体"/>
                                    <a:cs typeface="Times New Roman"/>
                                  </a:rPr>
                                </m:ctrlPr>
                              </m:dPr>
                              <m:e>
                                <m:r>
                                  <a:rPr lang="zh-CN" altLang="en-US" sz="2200" b="0" i="1" dirty="0" smtClean="0">
                                    <a:solidFill>
                                      <a:srgbClr val="000000"/>
                                    </a:solidFill>
                                    <a:latin typeface="Cambria Math"/>
                                    <a:ea typeface="宋体"/>
                                    <a:cs typeface="Times New Roman"/>
                                  </a:rPr>
                                  <m:t>𝜏</m:t>
                                </m:r>
                                <m:r>
                                  <a:rPr lang="en-US" altLang="zh-CN" sz="2200" b="0" i="1" dirty="0" smtClean="0">
                                    <a:solidFill>
                                      <a:srgbClr val="000000"/>
                                    </a:solidFill>
                                    <a:latin typeface="Cambria Math"/>
                                    <a:ea typeface="宋体"/>
                                    <a:cs typeface="Times New Roman"/>
                                  </a:rPr>
                                  <m:t>−</m:t>
                                </m:r>
                                <m:r>
                                  <a:rPr lang="en-US" altLang="zh-CN" sz="2200" b="0" i="1" dirty="0" smtClean="0">
                                    <a:solidFill>
                                      <a:srgbClr val="000000"/>
                                    </a:solidFill>
                                    <a:latin typeface="Cambria Math"/>
                                    <a:ea typeface="宋体"/>
                                    <a:cs typeface="Times New Roman"/>
                                  </a:rPr>
                                  <m:t>𝑡</m:t>
                                </m:r>
                              </m:e>
                            </m:d>
                          </m:sup>
                        </m:sSup>
                        <m:r>
                          <a:rPr lang="en-US" altLang="zh-CN" sz="2200" b="0" i="1" dirty="0" smtClean="0">
                            <a:solidFill>
                              <a:srgbClr val="000000"/>
                            </a:solidFill>
                            <a:latin typeface="Cambria Math"/>
                            <a:ea typeface="宋体"/>
                            <a:cs typeface="Times New Roman"/>
                          </a:rPr>
                          <m:t>,</m:t>
                        </m:r>
                        <m:r>
                          <a:rPr lang="en-US" altLang="zh-CN" sz="2200" i="1" dirty="0">
                            <a:solidFill>
                              <a:srgbClr val="000000"/>
                            </a:solidFill>
                            <a:latin typeface="Cambria Math"/>
                            <a:ea typeface="宋体"/>
                            <a:cs typeface="Times New Roman"/>
                          </a:rPr>
                          <m:t>𝑆</m:t>
                        </m:r>
                        <m:r>
                          <a:rPr lang="en-US" altLang="zh-CN" sz="2200" i="1" dirty="0">
                            <a:solidFill>
                              <a:srgbClr val="000000"/>
                            </a:solidFill>
                            <a:latin typeface="Cambria Math"/>
                            <a:ea typeface="宋体"/>
                            <a:cs typeface="Times New Roman"/>
                          </a:rPr>
                          <m:t>−</m:t>
                        </m:r>
                        <m:r>
                          <a:rPr lang="en-US" altLang="zh-CN" sz="2200" b="0" i="1" dirty="0" smtClean="0">
                            <a:solidFill>
                              <a:srgbClr val="000000"/>
                            </a:solidFill>
                            <a:latin typeface="Cambria Math"/>
                            <a:ea typeface="宋体"/>
                            <a:cs typeface="Times New Roman"/>
                          </a:rPr>
                          <m:t>𝐼</m:t>
                        </m:r>
                        <m:r>
                          <a:rPr lang="en-US" altLang="zh-CN" sz="2200" b="0" i="1" dirty="0" smtClean="0">
                            <a:solidFill>
                              <a:srgbClr val="000000"/>
                            </a:solidFill>
                            <a:latin typeface="Cambria Math"/>
                            <a:ea typeface="宋体"/>
                            <a:cs typeface="Times New Roman"/>
                          </a:rPr>
                          <m:t>−</m:t>
                        </m:r>
                        <m:r>
                          <a:rPr lang="en-US" altLang="zh-CN" sz="2200" i="1" dirty="0">
                            <a:solidFill>
                              <a:srgbClr val="000000"/>
                            </a:solidFill>
                            <a:latin typeface="Cambria Math"/>
                            <a:ea typeface="宋体"/>
                            <a:cs typeface="Times New Roman"/>
                          </a:rPr>
                          <m:t>𝑋</m:t>
                        </m:r>
                        <m:sSup>
                          <m:sSupPr>
                            <m:ctrlPr>
                              <a:rPr lang="en-US" altLang="zh-CN" sz="2200" i="1" dirty="0">
                                <a:solidFill>
                                  <a:srgbClr val="000000"/>
                                </a:solidFill>
                                <a:latin typeface="Cambria Math"/>
                                <a:ea typeface="宋体"/>
                                <a:cs typeface="Times New Roman"/>
                              </a:rPr>
                            </m:ctrlPr>
                          </m:sSupPr>
                          <m:e>
                            <m:r>
                              <a:rPr lang="en-US" altLang="zh-CN" sz="2200" i="1" dirty="0">
                                <a:solidFill>
                                  <a:srgbClr val="000000"/>
                                </a:solidFill>
                                <a:latin typeface="Cambria Math"/>
                                <a:ea typeface="宋体"/>
                                <a:cs typeface="Times New Roman"/>
                              </a:rPr>
                              <m:t>𝑒</m:t>
                            </m:r>
                          </m:e>
                          <m:sup>
                            <m:r>
                              <a:rPr lang="en-US" altLang="zh-CN" sz="2200" i="1" dirty="0">
                                <a:solidFill>
                                  <a:srgbClr val="000000"/>
                                </a:solidFill>
                                <a:latin typeface="Cambria Math"/>
                                <a:ea typeface="宋体"/>
                                <a:cs typeface="Times New Roman"/>
                              </a:rPr>
                              <m:t>−</m:t>
                            </m:r>
                            <m:sSub>
                              <m:sSubPr>
                                <m:ctrlPr>
                                  <a:rPr lang="en-US" altLang="zh-CN" sz="2200" i="1" dirty="0">
                                    <a:solidFill>
                                      <a:srgbClr val="000000"/>
                                    </a:solidFill>
                                    <a:latin typeface="Cambria Math"/>
                                    <a:ea typeface="宋体"/>
                                    <a:cs typeface="Times New Roman"/>
                                  </a:rPr>
                                </m:ctrlPr>
                              </m:sSubPr>
                              <m:e>
                                <m:r>
                                  <a:rPr lang="en-US" altLang="zh-CN" sz="2200" i="1" dirty="0">
                                    <a:solidFill>
                                      <a:srgbClr val="000000"/>
                                    </a:solidFill>
                                    <a:latin typeface="Cambria Math"/>
                                    <a:ea typeface="宋体"/>
                                    <a:cs typeface="Times New Roman"/>
                                  </a:rPr>
                                  <m:t>𝑟</m:t>
                                </m:r>
                              </m:e>
                              <m:sub>
                                <m:r>
                                  <a:rPr lang="en-US" altLang="zh-CN" sz="2200" b="0" i="1" dirty="0" smtClean="0">
                                    <a:solidFill>
                                      <a:srgbClr val="000000"/>
                                    </a:solidFill>
                                    <a:latin typeface="Cambria Math"/>
                                    <a:ea typeface="宋体"/>
                                    <a:cs typeface="Times New Roman"/>
                                  </a:rPr>
                                  <m:t>𝑇</m:t>
                                </m:r>
                              </m:sub>
                            </m:sSub>
                            <m:d>
                              <m:dPr>
                                <m:ctrlPr>
                                  <a:rPr lang="en-US" altLang="zh-CN" sz="2200" i="1" dirty="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𝑇</m:t>
                                </m:r>
                                <m:r>
                                  <a:rPr lang="en-US" altLang="zh-CN" sz="2200" i="1" dirty="0">
                                    <a:solidFill>
                                      <a:srgbClr val="000000"/>
                                    </a:solidFill>
                                    <a:latin typeface="Cambria Math"/>
                                    <a:ea typeface="宋体"/>
                                    <a:cs typeface="Times New Roman"/>
                                  </a:rPr>
                                  <m:t>−</m:t>
                                </m:r>
                                <m:r>
                                  <a:rPr lang="en-US" altLang="zh-CN" sz="2200" i="1" dirty="0">
                                    <a:solidFill>
                                      <a:srgbClr val="000000"/>
                                    </a:solidFill>
                                    <a:latin typeface="Cambria Math"/>
                                    <a:ea typeface="宋体"/>
                                    <a:cs typeface="Times New Roman"/>
                                  </a:rPr>
                                  <m:t>𝑡</m:t>
                                </m:r>
                              </m:e>
                            </m:d>
                          </m:sup>
                        </m:sSup>
                        <m:r>
                          <a:rPr lang="en-US" altLang="zh-CN" sz="2200" b="0" i="1" dirty="0" smtClean="0">
                            <a:solidFill>
                              <a:srgbClr val="000000"/>
                            </a:solidFill>
                            <a:latin typeface="Cambria Math"/>
                            <a:ea typeface="宋体"/>
                            <a:cs typeface="Times New Roman"/>
                          </a:rPr>
                          <m:t>,0</m:t>
                        </m:r>
                      </m:e>
                    </m:d>
                  </m:oMath>
                </a14:m>
                <a:r>
                  <a:rPr lang="en-US" altLang="zh-CN" sz="2200" b="1" dirty="0" smtClean="0">
                    <a:latin typeface="Times New Roman"/>
                    <a:ea typeface="宋体"/>
                    <a:cs typeface="Times New Roman"/>
                  </a:rPr>
                  <a:t>   </a:t>
                </a:r>
                <a14:m>
                  <m:oMath xmlns:m="http://schemas.openxmlformats.org/officeDocument/2006/math">
                    <m:d>
                      <m:dPr>
                        <m:ctrlPr>
                          <a:rPr lang="en-US" altLang="zh-CN" sz="2200" b="1" i="1" dirty="0" smtClean="0">
                            <a:latin typeface="Cambria Math"/>
                            <a:ea typeface="宋体"/>
                            <a:cs typeface="Times New Roman"/>
                          </a:rPr>
                        </m:ctrlPr>
                      </m:dPr>
                      <m:e>
                        <m:r>
                          <a:rPr lang="en-US" altLang="zh-CN" sz="2200" b="1" i="1" dirty="0" smtClean="0">
                            <a:latin typeface="Cambria Math"/>
                            <a:ea typeface="宋体"/>
                            <a:cs typeface="Times New Roman"/>
                          </a:rPr>
                          <m:t>𝟏𝟑</m:t>
                        </m:r>
                      </m:e>
                    </m:d>
                  </m:oMath>
                </a14:m>
                <a:endParaRPr lang="en-US" altLang="zh-CN" sz="2200" b="1" dirty="0" smtClean="0">
                  <a:latin typeface="Times New Roman"/>
                  <a:ea typeface="宋体"/>
                  <a:cs typeface="Times New Roman"/>
                </a:endParaRPr>
              </a:p>
              <a:p>
                <a:pPr lvl="0">
                  <a:buClr>
                    <a:srgbClr val="35742A">
                      <a:lumMod val="75000"/>
                    </a:srgbClr>
                  </a:buClr>
                  <a:buFont typeface="Wingdings" pitchFamily="2" charset="2"/>
                  <a:buChar char="p"/>
                </a:pPr>
                <a:r>
                  <a:rPr lang="zh-CN" altLang="en-US" sz="2400" dirty="0">
                    <a:solidFill>
                      <a:srgbClr val="000000">
                        <a:lumMod val="85000"/>
                        <a:lumOff val="15000"/>
                      </a:srgbClr>
                    </a:solidFill>
                  </a:rPr>
                  <a:t>在</a:t>
                </a:r>
                <a:r>
                  <a:rPr lang="zh-CN" altLang="en-US" sz="2400" dirty="0">
                    <a:solidFill>
                      <a:srgbClr val="FF0000"/>
                    </a:solidFill>
                  </a:rPr>
                  <a:t>不完美市场</a:t>
                </a:r>
                <a:r>
                  <a:rPr lang="zh-CN" altLang="en-US" sz="2400" dirty="0">
                    <a:solidFill>
                      <a:srgbClr val="000000">
                        <a:lumMod val="85000"/>
                        <a:lumOff val="15000"/>
                      </a:srgbClr>
                    </a:solidFill>
                  </a:rPr>
                  <a:t>中，则只能</a:t>
                </a:r>
                <a:r>
                  <a:rPr lang="zh-CN" altLang="en-US" sz="2400" dirty="0" smtClean="0">
                    <a:solidFill>
                      <a:srgbClr val="000000">
                        <a:lumMod val="85000"/>
                        <a:lumOff val="15000"/>
                      </a:srgbClr>
                    </a:solidFill>
                  </a:rPr>
                  <a:t>用公式（</a:t>
                </a:r>
                <a:r>
                  <a:rPr lang="en-US" altLang="zh-CN" sz="2400" dirty="0" smtClean="0">
                    <a:solidFill>
                      <a:srgbClr val="000000">
                        <a:lumMod val="85000"/>
                        <a:lumOff val="15000"/>
                      </a:srgbClr>
                    </a:solidFill>
                  </a:rPr>
                  <a:t>9</a:t>
                </a:r>
                <a:r>
                  <a:rPr lang="zh-CN" altLang="en-US" sz="2400" dirty="0" smtClean="0">
                    <a:solidFill>
                      <a:srgbClr val="000000">
                        <a:lumMod val="85000"/>
                        <a:lumOff val="15000"/>
                      </a:srgbClr>
                    </a:solidFill>
                  </a:rPr>
                  <a:t>）</a:t>
                </a:r>
                <a:endParaRPr lang="en-US" altLang="zh-CN" sz="2400" dirty="0">
                  <a:solidFill>
                    <a:srgbClr val="000000">
                      <a:lumMod val="85000"/>
                      <a:lumOff val="15000"/>
                    </a:srgbClr>
                  </a:solidFill>
                </a:endParaRPr>
              </a:p>
              <a:p>
                <a:pPr marL="0" indent="0">
                  <a:buNone/>
                </a:pPr>
                <a:endParaRPr lang="en-US" altLang="zh-CN" sz="2200" b="1" dirty="0">
                  <a:latin typeface="Times New Roman"/>
                  <a:ea typeface="宋体"/>
                  <a:cs typeface="Times New Roman"/>
                </a:endParaRPr>
              </a:p>
              <a:p>
                <a:pPr marL="0" indent="0">
                  <a:buNone/>
                </a:pPr>
                <a:endParaRPr lang="en-US" altLang="zh-CN" sz="2400" i="1" dirty="0" smtClean="0">
                  <a:solidFill>
                    <a:srgbClr val="000000">
                      <a:lumMod val="85000"/>
                      <a:lumOff val="15000"/>
                    </a:srgbClr>
                  </a:solidFill>
                  <a:latin typeface="Cambria Math"/>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22" t="-824" r="-815"/>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22</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424115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424936" cy="846931"/>
          </a:xfrm>
        </p:spPr>
        <p:txBody>
          <a:bodyPr/>
          <a:lstStyle/>
          <a:p>
            <a:r>
              <a:rPr lang="zh-CN" altLang="en-US" sz="4000" dirty="0"/>
              <a:t>有</a:t>
            </a:r>
            <a:r>
              <a:rPr lang="zh-CN" altLang="en-US" sz="4000" dirty="0" smtClean="0"/>
              <a:t>收益资产美式看跌期权的内在价值</a:t>
            </a:r>
            <a:endParaRPr lang="zh-CN" altLang="en-US" sz="4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buFont typeface="Wingdings" pitchFamily="2" charset="2"/>
                  <a:buChar char="p"/>
                </a:pPr>
                <a:r>
                  <a:rPr lang="zh-CN" altLang="en-US" sz="2200" dirty="0" smtClean="0">
                    <a:solidFill>
                      <a:srgbClr val="000000"/>
                    </a:solidFill>
                    <a:latin typeface="Times New Roman"/>
                    <a:ea typeface="宋体"/>
                    <a:cs typeface="Times New Roman"/>
                  </a:rPr>
                  <a:t>以只派发一次红利为例，我们可以将期权有效期以除权日</a:t>
                </a:r>
                <a14:m>
                  <m:oMath xmlns:m="http://schemas.openxmlformats.org/officeDocument/2006/math">
                    <m:r>
                      <m:rPr>
                        <m:nor/>
                      </m:rPr>
                      <a:rPr lang="zh-CN" altLang="en-US" sz="2200" dirty="0">
                        <a:solidFill>
                          <a:srgbClr val="000000">
                            <a:lumMod val="85000"/>
                            <a:lumOff val="15000"/>
                          </a:srgbClr>
                        </a:solidFill>
                      </a:rPr>
                      <m:t>（</m:t>
                    </m:r>
                    <m:r>
                      <a:rPr lang="zh-CN" altLang="en-US" sz="2200" i="1">
                        <a:solidFill>
                          <a:srgbClr val="000000">
                            <a:lumMod val="85000"/>
                            <a:lumOff val="15000"/>
                          </a:srgbClr>
                        </a:solidFill>
                        <a:latin typeface="Cambria Math"/>
                      </a:rPr>
                      <m:t>𝜏</m:t>
                    </m:r>
                    <m:r>
                      <m:rPr>
                        <m:nor/>
                      </m:rPr>
                      <a:rPr lang="zh-CN" altLang="en-US" sz="2200" dirty="0">
                        <a:solidFill>
                          <a:srgbClr val="000000">
                            <a:lumMod val="85000"/>
                            <a:lumOff val="15000"/>
                          </a:srgbClr>
                        </a:solidFill>
                      </a:rPr>
                      <m:t>）</m:t>
                    </m:r>
                  </m:oMath>
                </a14:m>
                <a:r>
                  <a:rPr lang="zh-CN" altLang="en-US" sz="2200" dirty="0" smtClean="0">
                    <a:solidFill>
                      <a:srgbClr val="000000"/>
                    </a:solidFill>
                    <a:latin typeface="Times New Roman"/>
                    <a:ea typeface="宋体"/>
                    <a:cs typeface="Times New Roman"/>
                  </a:rPr>
                  <a:t>为界分为两段。在这两段时间中，标的资产都可视为无收益资产。按照前面的分析，在</a:t>
                </a:r>
                <a:r>
                  <a:rPr lang="zh-CN" altLang="en-US" sz="2200" dirty="0" smtClean="0">
                    <a:solidFill>
                      <a:srgbClr val="FF0000"/>
                    </a:solidFill>
                    <a:latin typeface="Times New Roman"/>
                    <a:ea typeface="宋体"/>
                    <a:cs typeface="Times New Roman"/>
                  </a:rPr>
                  <a:t>完美市场</a:t>
                </a:r>
                <a:r>
                  <a:rPr lang="zh-CN" altLang="en-US" sz="2200" dirty="0" smtClean="0">
                    <a:solidFill>
                      <a:srgbClr val="000000"/>
                    </a:solidFill>
                    <a:latin typeface="Times New Roman"/>
                    <a:ea typeface="宋体"/>
                    <a:cs typeface="Times New Roman"/>
                  </a:rPr>
                  <a:t>中，其内在价值为：</a:t>
                </a:r>
                <a:endParaRPr lang="en-US" altLang="zh-CN" sz="2200" dirty="0" smtClean="0">
                  <a:solidFill>
                    <a:srgbClr val="000000"/>
                  </a:solidFill>
                  <a:latin typeface="Times New Roman"/>
                  <a:ea typeface="宋体"/>
                  <a:cs typeface="Times New Roman"/>
                </a:endParaRPr>
              </a:p>
              <a:p>
                <a:pPr marL="0" indent="0">
                  <a:buNone/>
                </a:pPr>
                <a:r>
                  <a:rPr lang="en-US" altLang="zh-CN" sz="2200" dirty="0" smtClean="0">
                    <a:solidFill>
                      <a:srgbClr val="000000"/>
                    </a:solidFill>
                    <a:ea typeface="宋体"/>
                    <a:cs typeface="Times New Roman"/>
                  </a:rPr>
                  <a:t>                      </a:t>
                </a:r>
                <a14:m>
                  <m:oMath xmlns:m="http://schemas.openxmlformats.org/officeDocument/2006/math">
                    <m:r>
                      <m:rPr>
                        <m:sty m:val="p"/>
                      </m:rPr>
                      <a:rPr lang="en-US" altLang="zh-CN" sz="2200" dirty="0">
                        <a:solidFill>
                          <a:srgbClr val="000000"/>
                        </a:solidFill>
                        <a:latin typeface="Cambria Math"/>
                        <a:ea typeface="宋体"/>
                        <a:cs typeface="Times New Roman"/>
                      </a:rPr>
                      <m:t>max</m:t>
                    </m:r>
                    <m:d>
                      <m:dPr>
                        <m:ctrlPr>
                          <a:rPr lang="en-US" altLang="zh-CN" sz="2200" i="1" dirty="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𝑋</m:t>
                        </m:r>
                        <m:r>
                          <a:rPr lang="en-US" altLang="zh-CN" sz="2200" b="0" i="1" dirty="0" smtClean="0">
                            <a:solidFill>
                              <a:srgbClr val="000000"/>
                            </a:solidFill>
                            <a:latin typeface="Cambria Math"/>
                            <a:ea typeface="宋体"/>
                            <a:cs typeface="Times New Roman"/>
                          </a:rPr>
                          <m:t>−</m:t>
                        </m:r>
                        <m:r>
                          <a:rPr lang="en-US" altLang="zh-CN" sz="2200" b="0" i="1" dirty="0" smtClean="0">
                            <a:solidFill>
                              <a:srgbClr val="000000"/>
                            </a:solidFill>
                            <a:latin typeface="Cambria Math"/>
                            <a:ea typeface="宋体"/>
                            <a:cs typeface="Times New Roman"/>
                          </a:rPr>
                          <m:t>𝑆</m:t>
                        </m:r>
                        <m:r>
                          <a:rPr lang="en-US" altLang="zh-CN" sz="2200" i="1" dirty="0">
                            <a:solidFill>
                              <a:srgbClr val="000000"/>
                            </a:solidFill>
                            <a:latin typeface="Cambria Math"/>
                            <a:ea typeface="宋体"/>
                            <a:cs typeface="Times New Roman"/>
                          </a:rPr>
                          <m:t>,</m:t>
                        </m:r>
                        <m:d>
                          <m:dPr>
                            <m:ctrlPr>
                              <a:rPr lang="en-US" altLang="zh-CN" sz="2200" i="1" dirty="0" smtClean="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𝑋</m:t>
                            </m:r>
                            <m:r>
                              <a:rPr lang="en-US" altLang="zh-CN" sz="2200" b="0" i="1" dirty="0" smtClean="0">
                                <a:solidFill>
                                  <a:srgbClr val="000000"/>
                                </a:solidFill>
                                <a:latin typeface="Cambria Math"/>
                                <a:ea typeface="宋体"/>
                                <a:cs typeface="Times New Roman"/>
                              </a:rPr>
                              <m:t>−</m:t>
                            </m:r>
                            <m:r>
                              <a:rPr lang="en-US" altLang="zh-CN" sz="2200" b="0" i="1" dirty="0" smtClean="0">
                                <a:solidFill>
                                  <a:srgbClr val="000000"/>
                                </a:solidFill>
                                <a:latin typeface="Cambria Math"/>
                                <a:ea typeface="宋体"/>
                                <a:cs typeface="Times New Roman"/>
                              </a:rPr>
                              <m:t>𝐹</m:t>
                            </m:r>
                            <m:d>
                              <m:dPr>
                                <m:ctrlPr>
                                  <a:rPr lang="en-US" altLang="zh-CN" sz="2200" b="0" i="1" dirty="0" smtClean="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𝑡</m:t>
                                </m:r>
                                <m:r>
                                  <a:rPr lang="en-US" altLang="zh-CN" sz="2200" b="0" i="1" dirty="0" smtClean="0">
                                    <a:solidFill>
                                      <a:srgbClr val="000000"/>
                                    </a:solidFill>
                                    <a:latin typeface="Cambria Math"/>
                                    <a:ea typeface="宋体"/>
                                    <a:cs typeface="Times New Roman"/>
                                  </a:rPr>
                                  <m:t>,</m:t>
                                </m:r>
                                <m:r>
                                  <a:rPr lang="zh-CN" altLang="en-US" sz="2200" b="0" i="1" dirty="0" smtClean="0">
                                    <a:solidFill>
                                      <a:srgbClr val="000000"/>
                                    </a:solidFill>
                                    <a:latin typeface="Cambria Math"/>
                                    <a:ea typeface="宋体"/>
                                    <a:cs typeface="Times New Roman"/>
                                  </a:rPr>
                                  <m:t>𝜏</m:t>
                                </m:r>
                              </m:e>
                            </m:d>
                          </m:e>
                        </m:d>
                        <m:sSup>
                          <m:sSupPr>
                            <m:ctrlPr>
                              <a:rPr lang="en-US" altLang="zh-CN" sz="2200" i="1" dirty="0">
                                <a:solidFill>
                                  <a:srgbClr val="000000"/>
                                </a:solidFill>
                                <a:latin typeface="Cambria Math"/>
                                <a:ea typeface="宋体"/>
                                <a:cs typeface="Times New Roman"/>
                              </a:rPr>
                            </m:ctrlPr>
                          </m:sSupPr>
                          <m:e>
                            <m:r>
                              <a:rPr lang="en-US" altLang="zh-CN" sz="2200" i="1" dirty="0">
                                <a:solidFill>
                                  <a:srgbClr val="000000"/>
                                </a:solidFill>
                                <a:latin typeface="Cambria Math"/>
                                <a:ea typeface="宋体"/>
                                <a:cs typeface="Times New Roman"/>
                              </a:rPr>
                              <m:t>𝑒</m:t>
                            </m:r>
                          </m:e>
                          <m:sup>
                            <m:r>
                              <a:rPr lang="en-US" altLang="zh-CN" sz="2200" i="1" dirty="0">
                                <a:solidFill>
                                  <a:srgbClr val="000000"/>
                                </a:solidFill>
                                <a:latin typeface="Cambria Math"/>
                                <a:ea typeface="宋体"/>
                                <a:cs typeface="Times New Roman"/>
                              </a:rPr>
                              <m:t>−</m:t>
                            </m:r>
                            <m:sSub>
                              <m:sSubPr>
                                <m:ctrlPr>
                                  <a:rPr lang="en-US" altLang="zh-CN" sz="2200" i="1" dirty="0">
                                    <a:solidFill>
                                      <a:srgbClr val="000000"/>
                                    </a:solidFill>
                                    <a:latin typeface="Cambria Math"/>
                                    <a:ea typeface="宋体"/>
                                    <a:cs typeface="Times New Roman"/>
                                  </a:rPr>
                                </m:ctrlPr>
                              </m:sSubPr>
                              <m:e>
                                <m:r>
                                  <a:rPr lang="en-US" altLang="zh-CN" sz="2200" i="1" dirty="0">
                                    <a:solidFill>
                                      <a:srgbClr val="000000"/>
                                    </a:solidFill>
                                    <a:latin typeface="Cambria Math"/>
                                    <a:ea typeface="宋体"/>
                                    <a:cs typeface="Times New Roman"/>
                                  </a:rPr>
                                  <m:t>𝑟</m:t>
                                </m:r>
                              </m:e>
                              <m:sub>
                                <m:r>
                                  <a:rPr lang="zh-CN" altLang="en-US" sz="2200" i="1" dirty="0" smtClean="0">
                                    <a:solidFill>
                                      <a:srgbClr val="000000"/>
                                    </a:solidFill>
                                    <a:latin typeface="Cambria Math"/>
                                    <a:ea typeface="宋体"/>
                                    <a:cs typeface="Times New Roman"/>
                                  </a:rPr>
                                  <m:t>𝜏</m:t>
                                </m:r>
                              </m:sub>
                            </m:sSub>
                            <m:d>
                              <m:dPr>
                                <m:ctrlPr>
                                  <a:rPr lang="en-US" altLang="zh-CN" sz="2200" i="1" dirty="0">
                                    <a:solidFill>
                                      <a:srgbClr val="000000"/>
                                    </a:solidFill>
                                    <a:latin typeface="Cambria Math"/>
                                    <a:ea typeface="宋体"/>
                                    <a:cs typeface="Times New Roman"/>
                                  </a:rPr>
                                </m:ctrlPr>
                              </m:dPr>
                              <m:e>
                                <m:r>
                                  <a:rPr lang="zh-CN" altLang="en-US" sz="2200" i="1" dirty="0" smtClean="0">
                                    <a:solidFill>
                                      <a:srgbClr val="000000"/>
                                    </a:solidFill>
                                    <a:latin typeface="Cambria Math"/>
                                    <a:ea typeface="宋体"/>
                                    <a:cs typeface="Times New Roman"/>
                                  </a:rPr>
                                  <m:t>𝜏</m:t>
                                </m:r>
                                <m:r>
                                  <a:rPr lang="en-US" altLang="zh-CN" sz="2200" i="1" dirty="0">
                                    <a:solidFill>
                                      <a:srgbClr val="000000"/>
                                    </a:solidFill>
                                    <a:latin typeface="Cambria Math"/>
                                    <a:ea typeface="宋体"/>
                                    <a:cs typeface="Times New Roman"/>
                                  </a:rPr>
                                  <m:t>−</m:t>
                                </m:r>
                                <m:r>
                                  <a:rPr lang="en-US" altLang="zh-CN" sz="2200" i="1" dirty="0">
                                    <a:solidFill>
                                      <a:srgbClr val="000000"/>
                                    </a:solidFill>
                                    <a:latin typeface="Cambria Math"/>
                                    <a:ea typeface="宋体"/>
                                    <a:cs typeface="Times New Roman"/>
                                  </a:rPr>
                                  <m:t>𝑡</m:t>
                                </m:r>
                              </m:e>
                            </m:d>
                          </m:sup>
                        </m:sSup>
                        <m:r>
                          <a:rPr lang="en-US" altLang="zh-CN" sz="2200" i="1" dirty="0">
                            <a:solidFill>
                              <a:srgbClr val="000000"/>
                            </a:solidFill>
                            <a:latin typeface="Cambria Math"/>
                            <a:ea typeface="宋体"/>
                            <a:cs typeface="Times New Roman"/>
                          </a:rPr>
                          <m:t>,0</m:t>
                        </m:r>
                      </m:e>
                    </m:d>
                  </m:oMath>
                </a14:m>
                <a:r>
                  <a:rPr lang="en-US" altLang="zh-CN" sz="2200" dirty="0" smtClean="0">
                    <a:solidFill>
                      <a:srgbClr val="000000"/>
                    </a:solidFill>
                    <a:latin typeface="Times New Roman"/>
                    <a:ea typeface="宋体"/>
                    <a:cs typeface="Times New Roman"/>
                  </a:rPr>
                  <a:t>       </a:t>
                </a:r>
                <a14:m>
                  <m:oMath xmlns:m="http://schemas.openxmlformats.org/officeDocument/2006/math">
                    <m:d>
                      <m:dPr>
                        <m:ctrlPr>
                          <a:rPr lang="en-US" altLang="zh-CN" sz="2200" i="1" dirty="0" smtClean="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14</m:t>
                        </m:r>
                      </m:e>
                    </m:d>
                  </m:oMath>
                </a14:m>
                <a:endParaRPr lang="en-US" altLang="zh-CN" sz="2200" dirty="0" smtClean="0">
                  <a:solidFill>
                    <a:srgbClr val="000000"/>
                  </a:solidFill>
                  <a:latin typeface="Times New Roman"/>
                  <a:ea typeface="宋体"/>
                  <a:cs typeface="Times New Roman"/>
                </a:endParaRPr>
              </a:p>
              <a:p>
                <a:pPr marL="0" indent="0">
                  <a:buNone/>
                </a:pPr>
                <a:r>
                  <a:rPr lang="en-US" altLang="zh-CN" sz="2200" dirty="0">
                    <a:solidFill>
                      <a:srgbClr val="000000"/>
                    </a:solidFill>
                    <a:latin typeface="Times New Roman"/>
                    <a:ea typeface="宋体"/>
                    <a:cs typeface="Times New Roman"/>
                  </a:rPr>
                  <a:t> </a:t>
                </a:r>
                <a:r>
                  <a:rPr lang="en-US" altLang="zh-CN" sz="2200" dirty="0" smtClean="0">
                    <a:solidFill>
                      <a:srgbClr val="000000"/>
                    </a:solidFill>
                    <a:latin typeface="Times New Roman"/>
                    <a:ea typeface="宋体"/>
                    <a:cs typeface="Times New Roman"/>
                  </a:rPr>
                  <a:t>    </a:t>
                </a:r>
                <a:r>
                  <a:rPr lang="zh-CN" altLang="en-US" sz="2200" dirty="0" smtClean="0">
                    <a:solidFill>
                      <a:srgbClr val="000000"/>
                    </a:solidFill>
                    <a:latin typeface="Times New Roman"/>
                    <a:ea typeface="宋体"/>
                    <a:cs typeface="Times New Roman"/>
                  </a:rPr>
                  <a:t>或者写成：</a:t>
                </a:r>
                <a:r>
                  <a:rPr lang="en-US" altLang="zh-CN" sz="2200" dirty="0" smtClean="0">
                    <a:solidFill>
                      <a:srgbClr val="000000"/>
                    </a:solidFill>
                    <a:latin typeface="Times New Roman"/>
                    <a:ea typeface="宋体"/>
                    <a:cs typeface="Times New Roman"/>
                  </a:rPr>
                  <a:t> </a:t>
                </a:r>
                <a:endParaRPr lang="en-US" altLang="zh-CN" sz="2200" dirty="0" smtClean="0">
                  <a:solidFill>
                    <a:srgbClr val="000000"/>
                  </a:solidFill>
                  <a:latin typeface="Cambria Math"/>
                  <a:ea typeface="宋体"/>
                  <a:cs typeface="Times New Roman"/>
                </a:endParaRPr>
              </a:p>
              <a:p>
                <a:pPr marL="0" indent="0">
                  <a:buNone/>
                </a:pPr>
                <a:r>
                  <a:rPr lang="en-US" altLang="zh-CN" sz="2200" dirty="0" smtClean="0">
                    <a:solidFill>
                      <a:srgbClr val="000000"/>
                    </a:solidFill>
                    <a:latin typeface="Cambria Math"/>
                    <a:ea typeface="宋体"/>
                    <a:cs typeface="Times New Roman"/>
                  </a:rPr>
                  <a:t>              </a:t>
                </a:r>
                <a14:m>
                  <m:oMath xmlns:m="http://schemas.openxmlformats.org/officeDocument/2006/math">
                    <m:r>
                      <a:rPr lang="en-US" altLang="zh-CN" sz="2200" b="0" i="0" dirty="0" smtClean="0">
                        <a:solidFill>
                          <a:srgbClr val="000000"/>
                        </a:solidFill>
                        <a:latin typeface="Cambria Math"/>
                        <a:ea typeface="宋体"/>
                        <a:cs typeface="Times New Roman"/>
                      </a:rPr>
                      <m:t>         </m:t>
                    </m:r>
                    <m:r>
                      <m:rPr>
                        <m:sty m:val="p"/>
                      </m:rPr>
                      <a:rPr lang="en-US" altLang="zh-CN" sz="2200" dirty="0">
                        <a:solidFill>
                          <a:srgbClr val="000000"/>
                        </a:solidFill>
                        <a:latin typeface="Cambria Math"/>
                        <a:ea typeface="宋体"/>
                        <a:cs typeface="Times New Roman"/>
                      </a:rPr>
                      <m:t>ma</m:t>
                    </m:r>
                    <m:r>
                      <m:rPr>
                        <m:sty m:val="p"/>
                      </m:rPr>
                      <a:rPr lang="en-US" altLang="zh-CN" sz="2200" b="0" i="0" dirty="0" smtClean="0">
                        <a:solidFill>
                          <a:srgbClr val="000000"/>
                        </a:solidFill>
                        <a:latin typeface="Cambria Math"/>
                        <a:ea typeface="宋体"/>
                        <a:cs typeface="Times New Roman"/>
                      </a:rPr>
                      <m:t>x</m:t>
                    </m:r>
                    <m:d>
                      <m:dPr>
                        <m:ctrlPr>
                          <a:rPr lang="en-US" altLang="zh-CN" sz="2200" b="0" i="1" dirty="0" smtClean="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𝑋</m:t>
                        </m:r>
                        <m:r>
                          <a:rPr lang="en-US" altLang="zh-CN" sz="2200" b="0" i="1" dirty="0" smtClean="0">
                            <a:solidFill>
                              <a:srgbClr val="000000"/>
                            </a:solidFill>
                            <a:latin typeface="Cambria Math"/>
                            <a:ea typeface="宋体"/>
                            <a:cs typeface="Times New Roman"/>
                          </a:rPr>
                          <m:t>−</m:t>
                        </m:r>
                        <m:r>
                          <a:rPr lang="en-US" altLang="zh-CN" sz="2200" b="0" i="1" dirty="0" smtClean="0">
                            <a:solidFill>
                              <a:srgbClr val="000000"/>
                            </a:solidFill>
                            <a:latin typeface="Cambria Math"/>
                            <a:ea typeface="宋体"/>
                            <a:cs typeface="Times New Roman"/>
                          </a:rPr>
                          <m:t>𝑆</m:t>
                        </m:r>
                        <m:r>
                          <a:rPr lang="en-US" altLang="zh-CN" sz="2200" b="0" i="1" dirty="0" smtClean="0">
                            <a:solidFill>
                              <a:srgbClr val="000000"/>
                            </a:solidFill>
                            <a:latin typeface="Cambria Math"/>
                            <a:ea typeface="宋体"/>
                            <a:cs typeface="Times New Roman"/>
                          </a:rPr>
                          <m:t>,</m:t>
                        </m:r>
                        <m:r>
                          <a:rPr lang="en-US" altLang="zh-CN" sz="2200" i="1" dirty="0">
                            <a:solidFill>
                              <a:srgbClr val="000000"/>
                            </a:solidFill>
                            <a:latin typeface="Cambria Math"/>
                            <a:ea typeface="宋体"/>
                            <a:cs typeface="Times New Roman"/>
                          </a:rPr>
                          <m:t>𝑋</m:t>
                        </m:r>
                        <m:sSup>
                          <m:sSupPr>
                            <m:ctrlPr>
                              <a:rPr lang="en-US" altLang="zh-CN" sz="2200" i="1" dirty="0">
                                <a:solidFill>
                                  <a:srgbClr val="000000"/>
                                </a:solidFill>
                                <a:latin typeface="Cambria Math"/>
                                <a:ea typeface="宋体"/>
                                <a:cs typeface="Times New Roman"/>
                              </a:rPr>
                            </m:ctrlPr>
                          </m:sSupPr>
                          <m:e>
                            <m:r>
                              <a:rPr lang="en-US" altLang="zh-CN" sz="2200" i="1" dirty="0">
                                <a:solidFill>
                                  <a:srgbClr val="000000"/>
                                </a:solidFill>
                                <a:latin typeface="Cambria Math"/>
                                <a:ea typeface="宋体"/>
                                <a:cs typeface="Times New Roman"/>
                              </a:rPr>
                              <m:t>𝑒</m:t>
                            </m:r>
                          </m:e>
                          <m:sup>
                            <m:r>
                              <a:rPr lang="en-US" altLang="zh-CN" sz="2200" i="1" dirty="0">
                                <a:solidFill>
                                  <a:srgbClr val="000000"/>
                                </a:solidFill>
                                <a:latin typeface="Cambria Math"/>
                                <a:ea typeface="宋体"/>
                                <a:cs typeface="Times New Roman"/>
                              </a:rPr>
                              <m:t>−</m:t>
                            </m:r>
                            <m:sSub>
                              <m:sSubPr>
                                <m:ctrlPr>
                                  <a:rPr lang="en-US" altLang="zh-CN" sz="2200" i="1" dirty="0">
                                    <a:solidFill>
                                      <a:srgbClr val="000000"/>
                                    </a:solidFill>
                                    <a:latin typeface="Cambria Math"/>
                                    <a:ea typeface="宋体"/>
                                    <a:cs typeface="Times New Roman"/>
                                  </a:rPr>
                                </m:ctrlPr>
                              </m:sSubPr>
                              <m:e>
                                <m:r>
                                  <a:rPr lang="en-US" altLang="zh-CN" sz="2200" i="1" dirty="0">
                                    <a:solidFill>
                                      <a:srgbClr val="000000"/>
                                    </a:solidFill>
                                    <a:latin typeface="Cambria Math"/>
                                    <a:ea typeface="宋体"/>
                                    <a:cs typeface="Times New Roman"/>
                                  </a:rPr>
                                  <m:t>𝑟</m:t>
                                </m:r>
                              </m:e>
                              <m:sub>
                                <m:r>
                                  <a:rPr lang="zh-CN" altLang="en-US" sz="2200" i="1" dirty="0" smtClean="0">
                                    <a:solidFill>
                                      <a:srgbClr val="000000"/>
                                    </a:solidFill>
                                    <a:latin typeface="Cambria Math"/>
                                    <a:ea typeface="宋体"/>
                                    <a:cs typeface="Times New Roman"/>
                                  </a:rPr>
                                  <m:t>𝜏</m:t>
                                </m:r>
                              </m:sub>
                            </m:sSub>
                            <m:d>
                              <m:dPr>
                                <m:ctrlPr>
                                  <a:rPr lang="en-US" altLang="zh-CN" sz="2200" i="1" dirty="0">
                                    <a:solidFill>
                                      <a:srgbClr val="000000"/>
                                    </a:solidFill>
                                    <a:latin typeface="Cambria Math"/>
                                    <a:ea typeface="宋体"/>
                                    <a:cs typeface="Times New Roman"/>
                                  </a:rPr>
                                </m:ctrlPr>
                              </m:dPr>
                              <m:e>
                                <m:r>
                                  <a:rPr lang="zh-CN" altLang="en-US" sz="2200" i="1" dirty="0" smtClean="0">
                                    <a:solidFill>
                                      <a:srgbClr val="000000"/>
                                    </a:solidFill>
                                    <a:latin typeface="Cambria Math"/>
                                    <a:ea typeface="宋体"/>
                                    <a:cs typeface="Times New Roman"/>
                                  </a:rPr>
                                  <m:t>𝜏</m:t>
                                </m:r>
                                <m:r>
                                  <a:rPr lang="en-US" altLang="zh-CN" sz="2200" i="1" dirty="0">
                                    <a:solidFill>
                                      <a:srgbClr val="000000"/>
                                    </a:solidFill>
                                    <a:latin typeface="Cambria Math"/>
                                    <a:ea typeface="宋体"/>
                                    <a:cs typeface="Times New Roman"/>
                                  </a:rPr>
                                  <m:t>−</m:t>
                                </m:r>
                                <m:r>
                                  <a:rPr lang="en-US" altLang="zh-CN" sz="2200" i="1" dirty="0">
                                    <a:solidFill>
                                      <a:srgbClr val="000000"/>
                                    </a:solidFill>
                                    <a:latin typeface="Cambria Math"/>
                                    <a:ea typeface="宋体"/>
                                    <a:cs typeface="Times New Roman"/>
                                  </a:rPr>
                                  <m:t>𝑡</m:t>
                                </m:r>
                              </m:e>
                            </m:d>
                          </m:sup>
                        </m:sSup>
                        <m:r>
                          <a:rPr lang="en-US" altLang="zh-CN" sz="2200" b="0" i="1" dirty="0" smtClean="0">
                            <a:solidFill>
                              <a:srgbClr val="000000"/>
                            </a:solidFill>
                            <a:latin typeface="Cambria Math"/>
                            <a:ea typeface="宋体"/>
                            <a:cs typeface="Times New Roman"/>
                          </a:rPr>
                          <m:t>−</m:t>
                        </m:r>
                        <m:d>
                          <m:dPr>
                            <m:ctrlPr>
                              <a:rPr lang="en-US" altLang="zh-CN" sz="2200" b="0" i="1" dirty="0" smtClean="0">
                                <a:solidFill>
                                  <a:srgbClr val="000000"/>
                                </a:solidFill>
                                <a:latin typeface="Cambria Math"/>
                                <a:ea typeface="宋体"/>
                                <a:cs typeface="Times New Roman"/>
                              </a:rPr>
                            </m:ctrlPr>
                          </m:dPr>
                          <m:e>
                            <m:r>
                              <a:rPr lang="en-US" altLang="zh-CN" sz="2200" b="0" i="1" dirty="0" smtClean="0">
                                <a:solidFill>
                                  <a:srgbClr val="000000"/>
                                </a:solidFill>
                                <a:latin typeface="Cambria Math"/>
                                <a:ea typeface="宋体"/>
                                <a:cs typeface="Times New Roman"/>
                              </a:rPr>
                              <m:t>𝑆</m:t>
                            </m:r>
                            <m:r>
                              <a:rPr lang="en-US" altLang="zh-CN" sz="2200" b="0" i="1" dirty="0" smtClean="0">
                                <a:solidFill>
                                  <a:srgbClr val="000000"/>
                                </a:solidFill>
                                <a:latin typeface="Cambria Math"/>
                                <a:ea typeface="宋体"/>
                                <a:cs typeface="Times New Roman"/>
                              </a:rPr>
                              <m:t>−</m:t>
                            </m:r>
                            <m:r>
                              <a:rPr lang="en-US" altLang="zh-CN" sz="2200" b="0" i="1" dirty="0" smtClean="0">
                                <a:solidFill>
                                  <a:srgbClr val="000000"/>
                                </a:solidFill>
                                <a:latin typeface="Cambria Math"/>
                                <a:ea typeface="宋体"/>
                                <a:cs typeface="Times New Roman"/>
                              </a:rPr>
                              <m:t>𝐼</m:t>
                            </m:r>
                          </m:e>
                        </m:d>
                        <m:r>
                          <a:rPr lang="en-US" altLang="zh-CN" sz="2200" b="0" i="1" dirty="0" smtClean="0">
                            <a:solidFill>
                              <a:srgbClr val="000000"/>
                            </a:solidFill>
                            <a:latin typeface="Cambria Math"/>
                            <a:ea typeface="宋体"/>
                            <a:cs typeface="Times New Roman"/>
                          </a:rPr>
                          <m:t>,0</m:t>
                        </m:r>
                      </m:e>
                    </m:d>
                  </m:oMath>
                </a14:m>
                <a:r>
                  <a:rPr lang="en-US" altLang="zh-CN" sz="2200" b="1" dirty="0" smtClean="0">
                    <a:latin typeface="Times New Roman"/>
                    <a:ea typeface="宋体"/>
                    <a:cs typeface="Times New Roman"/>
                  </a:rPr>
                  <a:t>        </a:t>
                </a:r>
                <a14:m>
                  <m:oMath xmlns:m="http://schemas.openxmlformats.org/officeDocument/2006/math">
                    <m:d>
                      <m:dPr>
                        <m:ctrlPr>
                          <a:rPr lang="en-US" altLang="zh-CN" sz="2200" b="1" i="1" dirty="0" smtClean="0">
                            <a:latin typeface="Cambria Math"/>
                            <a:ea typeface="宋体"/>
                            <a:cs typeface="Times New Roman"/>
                          </a:rPr>
                        </m:ctrlPr>
                      </m:dPr>
                      <m:e>
                        <m:r>
                          <a:rPr lang="en-US" altLang="zh-CN" sz="2200" b="1" i="1" dirty="0" smtClean="0">
                            <a:latin typeface="Cambria Math"/>
                            <a:ea typeface="宋体"/>
                            <a:cs typeface="Times New Roman"/>
                          </a:rPr>
                          <m:t>𝟏𝟓</m:t>
                        </m:r>
                      </m:e>
                    </m:d>
                  </m:oMath>
                </a14:m>
                <a:endParaRPr lang="en-US" altLang="zh-CN" sz="2200" b="1" dirty="0" smtClean="0">
                  <a:latin typeface="Times New Roman"/>
                  <a:ea typeface="宋体"/>
                  <a:cs typeface="Times New Roman"/>
                </a:endParaRPr>
              </a:p>
              <a:p>
                <a:pPr marL="0" indent="0">
                  <a:buNone/>
                </a:pPr>
                <a:endParaRPr lang="en-US" altLang="zh-CN" sz="2200" b="1" dirty="0">
                  <a:latin typeface="Times New Roman"/>
                  <a:ea typeface="宋体"/>
                  <a:cs typeface="Times New Roman"/>
                </a:endParaRPr>
              </a:p>
              <a:p>
                <a:pPr lvl="0">
                  <a:buClr>
                    <a:srgbClr val="35742A">
                      <a:lumMod val="75000"/>
                    </a:srgbClr>
                  </a:buClr>
                  <a:buFont typeface="Wingdings" pitchFamily="2" charset="2"/>
                  <a:buChar char="p"/>
                </a:pPr>
                <a:r>
                  <a:rPr lang="zh-CN" altLang="en-US" sz="2400" dirty="0">
                    <a:solidFill>
                      <a:srgbClr val="000000">
                        <a:lumMod val="85000"/>
                        <a:lumOff val="15000"/>
                      </a:srgbClr>
                    </a:solidFill>
                  </a:rPr>
                  <a:t>在</a:t>
                </a:r>
                <a:r>
                  <a:rPr lang="zh-CN" altLang="en-US" sz="2400" dirty="0">
                    <a:solidFill>
                      <a:srgbClr val="FF0000"/>
                    </a:solidFill>
                  </a:rPr>
                  <a:t>不完美市场</a:t>
                </a:r>
                <a:r>
                  <a:rPr lang="zh-CN" altLang="en-US" sz="2400" dirty="0">
                    <a:solidFill>
                      <a:srgbClr val="000000">
                        <a:lumMod val="85000"/>
                        <a:lumOff val="15000"/>
                      </a:srgbClr>
                    </a:solidFill>
                  </a:rPr>
                  <a:t>中，则只能</a:t>
                </a:r>
                <a:r>
                  <a:rPr lang="zh-CN" altLang="en-US" sz="2400" dirty="0" smtClean="0">
                    <a:solidFill>
                      <a:srgbClr val="000000">
                        <a:lumMod val="85000"/>
                        <a:lumOff val="15000"/>
                      </a:srgbClr>
                    </a:solidFill>
                  </a:rPr>
                  <a:t>用公式（</a:t>
                </a:r>
                <a:r>
                  <a:rPr lang="en-US" altLang="zh-CN" sz="2400" dirty="0" smtClean="0">
                    <a:solidFill>
                      <a:srgbClr val="000000">
                        <a:lumMod val="85000"/>
                        <a:lumOff val="15000"/>
                      </a:srgbClr>
                    </a:solidFill>
                  </a:rPr>
                  <a:t>11</a:t>
                </a:r>
                <a:r>
                  <a:rPr lang="zh-CN" altLang="en-US" sz="2400" dirty="0" smtClean="0">
                    <a:solidFill>
                      <a:srgbClr val="000000">
                        <a:lumMod val="85000"/>
                        <a:lumOff val="15000"/>
                      </a:srgbClr>
                    </a:solidFill>
                  </a:rPr>
                  <a:t>）</a:t>
                </a:r>
                <a:endParaRPr lang="en-US" altLang="zh-CN" sz="2400" dirty="0">
                  <a:solidFill>
                    <a:srgbClr val="000000">
                      <a:lumMod val="85000"/>
                      <a:lumOff val="15000"/>
                    </a:srgbClr>
                  </a:solidFill>
                </a:endParaRPr>
              </a:p>
              <a:p>
                <a:pPr>
                  <a:buFont typeface="Wingdings" pitchFamily="2" charset="2"/>
                  <a:buChar char="p"/>
                </a:pPr>
                <a:endParaRPr lang="en-US" altLang="zh-CN" sz="2400" i="1" dirty="0" smtClean="0">
                  <a:solidFill>
                    <a:srgbClr val="000000">
                      <a:lumMod val="85000"/>
                      <a:lumOff val="15000"/>
                    </a:srgbClr>
                  </a:solidFill>
                  <a:latin typeface="Cambria Math"/>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22" t="-941" r="-37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23</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863421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实值期权、平值期权与虚值期权</a:t>
            </a:r>
          </a:p>
        </p:txBody>
      </p:sp>
      <p:sp>
        <p:nvSpPr>
          <p:cNvPr id="3" name="内容占位符 2"/>
          <p:cNvSpPr>
            <a:spLocks noGrp="1"/>
          </p:cNvSpPr>
          <p:nvPr>
            <p:ph idx="1"/>
          </p:nvPr>
        </p:nvSpPr>
        <p:spPr/>
        <p:txBody>
          <a:bodyPr/>
          <a:lstStyle/>
          <a:p>
            <a:pPr marL="0" lvl="0" indent="0">
              <a:buClr>
                <a:srgbClr val="CC9900"/>
              </a:buClr>
              <a:buNone/>
            </a:pPr>
            <a:r>
              <a:rPr lang="zh-CN" altLang="en-US" dirty="0" smtClean="0">
                <a:solidFill>
                  <a:srgbClr val="000000"/>
                </a:solidFill>
                <a:cs typeface="Times New Roman"/>
              </a:rPr>
              <a:t>根据行权价的高低，期权可以分为：</a:t>
            </a:r>
            <a:endParaRPr lang="en-US" altLang="zh-CN" dirty="0" smtClean="0">
              <a:solidFill>
                <a:srgbClr val="000000"/>
              </a:solidFill>
              <a:cs typeface="Times New Roman"/>
            </a:endParaRPr>
          </a:p>
          <a:p>
            <a:pPr lvl="1">
              <a:buClr>
                <a:srgbClr val="CC9900"/>
              </a:buClr>
              <a:buFont typeface="Wingdings" pitchFamily="2" charset="2"/>
              <a:buChar char="Ø"/>
            </a:pPr>
            <a:r>
              <a:rPr lang="zh-CN" altLang="en-US" dirty="0" smtClean="0">
                <a:solidFill>
                  <a:srgbClr val="000000"/>
                </a:solidFill>
                <a:cs typeface="Times New Roman"/>
              </a:rPr>
              <a:t>实</a:t>
            </a:r>
            <a:r>
              <a:rPr lang="zh-CN" altLang="en-US" dirty="0">
                <a:solidFill>
                  <a:srgbClr val="000000"/>
                </a:solidFill>
                <a:cs typeface="Times New Roman"/>
              </a:rPr>
              <a:t>值期权（</a:t>
            </a:r>
            <a:r>
              <a:rPr lang="en-US" altLang="zh-CN" dirty="0">
                <a:solidFill>
                  <a:srgbClr val="000000"/>
                </a:solidFill>
                <a:cs typeface="Times New Roman"/>
              </a:rPr>
              <a:t>In the Money</a:t>
            </a:r>
            <a:r>
              <a:rPr lang="zh-CN" altLang="en-US" dirty="0" smtClean="0">
                <a:solidFill>
                  <a:srgbClr val="000000"/>
                </a:solidFill>
                <a:cs typeface="Times New Roman"/>
              </a:rPr>
              <a:t>）</a:t>
            </a:r>
            <a:endParaRPr lang="en-US" altLang="zh-CN" dirty="0">
              <a:solidFill>
                <a:srgbClr val="000000"/>
              </a:solidFill>
              <a:cs typeface="Times New Roman"/>
            </a:endParaRPr>
          </a:p>
          <a:p>
            <a:pPr lvl="1">
              <a:buFont typeface="Wingdings" pitchFamily="2" charset="2"/>
              <a:buChar char="Ø"/>
            </a:pPr>
            <a:r>
              <a:rPr lang="zh-CN" altLang="zh-CN" dirty="0">
                <a:solidFill>
                  <a:srgbClr val="000000"/>
                </a:solidFill>
                <a:cs typeface="Times New Roman"/>
              </a:rPr>
              <a:t>虚值期权（</a:t>
            </a:r>
            <a:r>
              <a:rPr lang="en-US" altLang="zh-CN" dirty="0">
                <a:solidFill>
                  <a:srgbClr val="000000"/>
                </a:solidFill>
              </a:rPr>
              <a:t>Out of the Money</a:t>
            </a:r>
            <a:r>
              <a:rPr lang="zh-CN" altLang="zh-CN" dirty="0" smtClean="0">
                <a:solidFill>
                  <a:srgbClr val="000000"/>
                </a:solidFill>
                <a:cs typeface="Times New Roman"/>
              </a:rPr>
              <a:t>）</a:t>
            </a:r>
            <a:endParaRPr lang="en-US" altLang="zh-CN" dirty="0">
              <a:solidFill>
                <a:srgbClr val="000000"/>
              </a:solidFill>
              <a:cs typeface="Times New Roman"/>
            </a:endParaRPr>
          </a:p>
          <a:p>
            <a:pPr lvl="1">
              <a:buClr>
                <a:srgbClr val="CC9900"/>
              </a:buClr>
              <a:buFont typeface="Wingdings" pitchFamily="2" charset="2"/>
              <a:buChar char="Ø"/>
            </a:pPr>
            <a:r>
              <a:rPr lang="zh-CN" altLang="zh-CN" dirty="0">
                <a:solidFill>
                  <a:srgbClr val="000000"/>
                </a:solidFill>
                <a:cs typeface="Times New Roman"/>
              </a:rPr>
              <a:t>平</a:t>
            </a:r>
            <a:r>
              <a:rPr lang="zh-CN" altLang="en-US" dirty="0">
                <a:solidFill>
                  <a:srgbClr val="000000"/>
                </a:solidFill>
                <a:cs typeface="Times New Roman"/>
              </a:rPr>
              <a:t>值</a:t>
            </a:r>
            <a:r>
              <a:rPr lang="zh-CN" altLang="zh-CN" dirty="0">
                <a:solidFill>
                  <a:srgbClr val="000000"/>
                </a:solidFill>
                <a:cs typeface="Times New Roman"/>
              </a:rPr>
              <a:t>期权（</a:t>
            </a:r>
            <a:r>
              <a:rPr lang="en-US" altLang="zh-CN" dirty="0">
                <a:solidFill>
                  <a:srgbClr val="000000"/>
                </a:solidFill>
              </a:rPr>
              <a:t>At the Money</a:t>
            </a:r>
            <a:r>
              <a:rPr lang="zh-CN" altLang="zh-CN" dirty="0">
                <a:solidFill>
                  <a:srgbClr val="000000"/>
                </a:solidFill>
                <a:cs typeface="Times New Roman"/>
              </a:rPr>
              <a:t>）</a:t>
            </a:r>
            <a:endParaRPr lang="en-US" altLang="zh-CN" dirty="0">
              <a:solidFill>
                <a:srgbClr val="000000"/>
              </a:solidFill>
              <a:cs typeface="Times New Roman"/>
            </a:endParaRPr>
          </a:p>
          <a:p>
            <a:pPr lvl="2">
              <a:buClr>
                <a:srgbClr val="CC9900"/>
              </a:buClr>
              <a:buFont typeface="Wingdings" pitchFamily="2" charset="2"/>
              <a:buChar char="l"/>
            </a:pPr>
            <a:r>
              <a:rPr lang="zh-CN" altLang="zh-CN" dirty="0">
                <a:solidFill>
                  <a:srgbClr val="000000"/>
                </a:solidFill>
                <a:cs typeface="Times New Roman"/>
              </a:rPr>
              <a:t>平</a:t>
            </a:r>
            <a:r>
              <a:rPr lang="zh-CN" altLang="en-US" dirty="0">
                <a:solidFill>
                  <a:srgbClr val="000000"/>
                </a:solidFill>
                <a:cs typeface="Times New Roman"/>
              </a:rPr>
              <a:t>值</a:t>
            </a:r>
            <a:r>
              <a:rPr lang="zh-CN" altLang="zh-CN" dirty="0">
                <a:solidFill>
                  <a:srgbClr val="000000"/>
                </a:solidFill>
                <a:cs typeface="Times New Roman"/>
              </a:rPr>
              <a:t>点就是使得</a:t>
            </a:r>
            <a:r>
              <a:rPr lang="zh-CN" altLang="zh-CN" dirty="0" smtClean="0">
                <a:solidFill>
                  <a:srgbClr val="000000"/>
                </a:solidFill>
                <a:cs typeface="Times New Roman"/>
              </a:rPr>
              <a:t>期权</a:t>
            </a:r>
            <a:r>
              <a:rPr lang="zh-CN" altLang="en-US" dirty="0" smtClean="0">
                <a:solidFill>
                  <a:srgbClr val="000000"/>
                </a:solidFill>
                <a:cs typeface="Times New Roman"/>
              </a:rPr>
              <a:t>由实值变为虚值</a:t>
            </a:r>
            <a:r>
              <a:rPr lang="zh-CN" altLang="zh-CN" dirty="0" smtClean="0">
                <a:solidFill>
                  <a:srgbClr val="000000"/>
                </a:solidFill>
                <a:cs typeface="Times New Roman"/>
              </a:rPr>
              <a:t>的</a:t>
            </a:r>
            <a:r>
              <a:rPr lang="zh-CN" altLang="en-US" dirty="0" smtClean="0">
                <a:solidFill>
                  <a:srgbClr val="000000"/>
                </a:solidFill>
                <a:cs typeface="Times New Roman"/>
              </a:rPr>
              <a:t>行权价格。</a:t>
            </a:r>
            <a:endParaRPr lang="en-US" altLang="zh-CN" dirty="0">
              <a:solidFill>
                <a:srgbClr val="000000"/>
              </a:solidFill>
              <a:cs typeface="Times New Roman"/>
            </a:endParaRPr>
          </a:p>
          <a:p>
            <a:pPr>
              <a:buFont typeface="Wingdings" pitchFamily="2" charset="2"/>
              <a:buChar char="l"/>
            </a:pPr>
            <a:endParaRPr lang="zh-CN" altLang="en-US" dirty="0"/>
          </a:p>
        </p:txBody>
      </p:sp>
      <p:sp>
        <p:nvSpPr>
          <p:cNvPr id="5" name="灯片编号占位符 4"/>
          <p:cNvSpPr>
            <a:spLocks noGrp="1"/>
          </p:cNvSpPr>
          <p:nvPr>
            <p:ph type="sldNum" sz="quarter" idx="12"/>
          </p:nvPr>
        </p:nvSpPr>
        <p:spPr/>
        <p:txBody>
          <a:bodyPr/>
          <a:lstStyle/>
          <a:p>
            <a:fld id="{7A0B34B9-D817-47F5-9B8C-94F2D5E9BE68}" type="slidenum">
              <a:rPr lang="zh-CN" altLang="en-US" smtClean="0">
                <a:solidFill>
                  <a:srgbClr val="000000">
                    <a:lumMod val="50000"/>
                    <a:lumOff val="50000"/>
                  </a:srgbClr>
                </a:solidFill>
              </a:rPr>
              <a:pPr/>
              <a:t>24</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185547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平值点</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25</a:t>
            </a:fld>
            <a:endParaRPr lang="zh-CN" altLang="en-US" dirty="0"/>
          </a:p>
        </p:txBody>
      </p:sp>
      <p:pic>
        <p:nvPicPr>
          <p:cNvPr id="128021"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1196752"/>
            <a:ext cx="7053263"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91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在值程度</a:t>
            </a:r>
            <a:r>
              <a:rPr lang="zh-CN" altLang="zh-CN" sz="4400" dirty="0"/>
              <a:t>（</a:t>
            </a:r>
            <a:r>
              <a:rPr lang="en-US" altLang="zh-CN" sz="4400" dirty="0" err="1"/>
              <a:t>moneyness</a:t>
            </a:r>
            <a:r>
              <a:rPr lang="zh-CN" altLang="zh-CN" sz="4400" dirty="0"/>
              <a: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pPr>
                  <a:lnSpc>
                    <a:spcPct val="150000"/>
                  </a:lnSpc>
                </a:pPr>
                <a:r>
                  <a:rPr lang="zh-CN" altLang="zh-CN" sz="2800" dirty="0"/>
                  <a:t>与实值期权和虚值期权密切相关的概念是期权的在值程度。</a:t>
                </a:r>
                <a:endParaRPr lang="en-US" altLang="zh-CN" sz="2800" dirty="0"/>
              </a:p>
              <a:p>
                <a:pPr>
                  <a:lnSpc>
                    <a:spcPct val="150000"/>
                  </a:lnSpc>
                </a:pPr>
                <a:r>
                  <a:rPr lang="zh-CN" altLang="zh-CN" sz="2800" dirty="0"/>
                  <a:t>欧式看涨期权</a:t>
                </a:r>
                <a:r>
                  <a:rPr lang="zh-CN" altLang="en-US" sz="2800" dirty="0"/>
                  <a:t>的</a:t>
                </a:r>
                <a:r>
                  <a:rPr lang="zh-CN" altLang="zh-CN" sz="2800" dirty="0"/>
                  <a:t>在值程度可以表示为</a:t>
                </a:r>
                <a14:m>
                  <m:oMath xmlns:m="http://schemas.openxmlformats.org/officeDocument/2006/math">
                    <m:r>
                      <m:rPr>
                        <m:sty m:val="p"/>
                      </m:rPr>
                      <a:rPr lang="en-US" altLang="zh-CN" sz="2800">
                        <a:latin typeface="Cambria Math"/>
                      </a:rPr>
                      <m:t>ln</m:t>
                    </m:r>
                    <m:f>
                      <m:fPr>
                        <m:ctrlPr>
                          <a:rPr lang="en-US" altLang="zh-CN" sz="2800" i="1" smtClean="0">
                            <a:latin typeface="Cambria Math"/>
                          </a:rPr>
                        </m:ctrlPr>
                      </m:fPr>
                      <m:num>
                        <m:r>
                          <a:rPr lang="en-US" altLang="zh-CN" sz="2800" b="0" i="1" smtClean="0">
                            <a:latin typeface="Cambria Math"/>
                          </a:rPr>
                          <m:t>𝐹</m:t>
                        </m:r>
                        <m:d>
                          <m:dPr>
                            <m:ctrlPr>
                              <a:rPr lang="en-US" altLang="zh-CN" sz="2800" b="0" i="1" smtClean="0">
                                <a:latin typeface="Cambria Math"/>
                              </a:rPr>
                            </m:ctrlPr>
                          </m:dPr>
                          <m:e>
                            <m:r>
                              <a:rPr lang="en-US" altLang="zh-CN" sz="2800" b="0" i="1" smtClean="0">
                                <a:latin typeface="Cambria Math"/>
                              </a:rPr>
                              <m:t>𝑡</m:t>
                            </m:r>
                            <m:r>
                              <a:rPr lang="en-US" altLang="zh-CN" sz="2800" b="0" i="1" smtClean="0">
                                <a:latin typeface="Cambria Math"/>
                              </a:rPr>
                              <m:t>,</m:t>
                            </m:r>
                            <m:r>
                              <a:rPr lang="en-US" altLang="zh-CN" sz="2800" b="0" i="1" smtClean="0">
                                <a:latin typeface="Cambria Math"/>
                              </a:rPr>
                              <m:t>𝑇</m:t>
                            </m:r>
                          </m:e>
                        </m:d>
                      </m:num>
                      <m:den>
                        <m:r>
                          <a:rPr lang="en-US" altLang="zh-CN" sz="2800" b="0" i="1" smtClean="0">
                            <a:latin typeface="Cambria Math"/>
                          </a:rPr>
                          <m:t>𝑋</m:t>
                        </m:r>
                      </m:den>
                    </m:f>
                  </m:oMath>
                </a14:m>
                <a:endParaRPr lang="en-US" altLang="zh-CN" sz="2800" dirty="0"/>
              </a:p>
              <a:p>
                <a:pPr>
                  <a:lnSpc>
                    <a:spcPct val="150000"/>
                  </a:lnSpc>
                </a:pPr>
                <a:r>
                  <a:rPr lang="zh-CN" altLang="zh-CN" sz="2800" dirty="0"/>
                  <a:t>欧式看跌期权的在值程度可以表示为</a:t>
                </a:r>
                <a14:m>
                  <m:oMath xmlns:m="http://schemas.openxmlformats.org/officeDocument/2006/math">
                    <m:r>
                      <m:rPr>
                        <m:sty m:val="p"/>
                      </m:rPr>
                      <a:rPr lang="en-US" altLang="zh-CN" sz="2800">
                        <a:latin typeface="Cambria Math"/>
                      </a:rPr>
                      <m:t>ln</m:t>
                    </m:r>
                    <m:f>
                      <m:fPr>
                        <m:ctrlPr>
                          <a:rPr lang="en-US" altLang="zh-CN" sz="2800" i="1">
                            <a:latin typeface="Cambria Math"/>
                          </a:rPr>
                        </m:ctrlPr>
                      </m:fPr>
                      <m:num>
                        <m:r>
                          <a:rPr lang="en-US" altLang="zh-CN" sz="2800" b="0" i="1" smtClean="0">
                            <a:latin typeface="Cambria Math"/>
                          </a:rPr>
                          <m:t>𝑋</m:t>
                        </m:r>
                      </m:num>
                      <m:den>
                        <m:r>
                          <a:rPr lang="en-US" altLang="zh-CN" sz="2800" i="1">
                            <a:latin typeface="Cambria Math"/>
                          </a:rPr>
                          <m:t>𝐹</m:t>
                        </m:r>
                        <m:d>
                          <m:dPr>
                            <m:ctrlPr>
                              <a:rPr lang="en-US" altLang="zh-CN" sz="2800" i="1">
                                <a:latin typeface="Cambria Math"/>
                              </a:rPr>
                            </m:ctrlPr>
                          </m:dPr>
                          <m:e>
                            <m:r>
                              <a:rPr lang="en-US" altLang="zh-CN" sz="2800" i="1">
                                <a:latin typeface="Cambria Math"/>
                              </a:rPr>
                              <m:t>𝑡</m:t>
                            </m:r>
                            <m:r>
                              <a:rPr lang="en-US" altLang="zh-CN" sz="2800" i="1">
                                <a:latin typeface="Cambria Math"/>
                              </a:rPr>
                              <m:t>,</m:t>
                            </m:r>
                            <m:r>
                              <a:rPr lang="en-US" altLang="zh-CN" sz="2800" i="1">
                                <a:latin typeface="Cambria Math"/>
                              </a:rPr>
                              <m:t>𝑇</m:t>
                            </m:r>
                          </m:e>
                        </m:d>
                      </m:den>
                    </m:f>
                  </m:oMath>
                </a14:m>
                <a:endParaRPr lang="en-US" altLang="zh-CN" sz="2800" dirty="0"/>
              </a:p>
              <a:p>
                <a:pPr>
                  <a:lnSpc>
                    <a:spcPct val="150000"/>
                  </a:lnSpc>
                </a:pPr>
                <a:r>
                  <a:rPr lang="zh-CN" altLang="en-US" sz="2800" dirty="0"/>
                  <a:t>正值表示实值期权，负值表示虚值期权，</a:t>
                </a:r>
                <a:r>
                  <a:rPr lang="en-US" altLang="zh-CN" sz="2800" dirty="0"/>
                  <a:t>0</a:t>
                </a:r>
                <a:r>
                  <a:rPr lang="zh-CN" altLang="en-US" sz="2800" dirty="0"/>
                  <a:t>表示平值期权。</a:t>
                </a:r>
                <a:endParaRPr lang="en-US" altLang="zh-CN" sz="2800" dirty="0"/>
              </a:p>
              <a:p>
                <a:pPr>
                  <a:lnSpc>
                    <a:spcPct val="150000"/>
                  </a:lnSpc>
                </a:pPr>
                <a:r>
                  <a:rPr lang="zh-CN" altLang="en-US" sz="2800" dirty="0"/>
                  <a:t>也常常统一表示为</a:t>
                </a:r>
                <a14:m>
                  <m:oMath xmlns:m="http://schemas.openxmlformats.org/officeDocument/2006/math">
                    <m:r>
                      <m:rPr>
                        <m:sty m:val="p"/>
                      </m:rPr>
                      <a:rPr lang="en-US" altLang="zh-CN" sz="2800">
                        <a:latin typeface="Cambria Math"/>
                      </a:rPr>
                      <m:t>ln</m:t>
                    </m:r>
                    <m:f>
                      <m:fPr>
                        <m:ctrlPr>
                          <a:rPr lang="en-US" altLang="zh-CN" sz="2800" i="1">
                            <a:latin typeface="Cambria Math"/>
                          </a:rPr>
                        </m:ctrlPr>
                      </m:fPr>
                      <m:num>
                        <m:r>
                          <a:rPr lang="en-US" altLang="zh-CN" sz="2800" i="1">
                            <a:latin typeface="Cambria Math"/>
                          </a:rPr>
                          <m:t>𝑋</m:t>
                        </m:r>
                      </m:num>
                      <m:den>
                        <m:r>
                          <a:rPr lang="en-US" altLang="zh-CN" sz="2800" i="1">
                            <a:latin typeface="Cambria Math"/>
                          </a:rPr>
                          <m:t>𝐹</m:t>
                        </m:r>
                        <m:d>
                          <m:dPr>
                            <m:ctrlPr>
                              <a:rPr lang="en-US" altLang="zh-CN" sz="2800" i="1">
                                <a:latin typeface="Cambria Math"/>
                              </a:rPr>
                            </m:ctrlPr>
                          </m:dPr>
                          <m:e>
                            <m:r>
                              <a:rPr lang="en-US" altLang="zh-CN" sz="2800" i="1">
                                <a:latin typeface="Cambria Math"/>
                              </a:rPr>
                              <m:t>𝑡</m:t>
                            </m:r>
                            <m:r>
                              <a:rPr lang="en-US" altLang="zh-CN" sz="2800" i="1">
                                <a:latin typeface="Cambria Math"/>
                              </a:rPr>
                              <m:t>,</m:t>
                            </m:r>
                            <m:r>
                              <a:rPr lang="en-US" altLang="zh-CN" sz="2800" i="1">
                                <a:latin typeface="Cambria Math"/>
                              </a:rPr>
                              <m:t>𝑇</m:t>
                            </m:r>
                          </m:e>
                        </m:d>
                      </m:den>
                    </m:f>
                  </m:oMath>
                </a14:m>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pPr/>
              <a:t>26</a:t>
            </a:fld>
            <a:endParaRPr lang="zh-CN" altLang="en-US" dirty="0"/>
          </a:p>
        </p:txBody>
      </p:sp>
    </p:spTree>
    <p:extLst>
      <p:ext uri="{BB962C8B-B14F-4D97-AF65-F5344CB8AC3E}">
        <p14:creationId xmlns:p14="http://schemas.microsoft.com/office/powerpoint/2010/main" val="3114281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期权时间价值与内在价值的关系</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27</a:t>
            </a:fld>
            <a:endParaRPr lang="zh-CN" altLang="en-US" dirty="0"/>
          </a:p>
        </p:txBody>
      </p:sp>
      <p:sp>
        <p:nvSpPr>
          <p:cNvPr id="3" name="内容占位符 2"/>
          <p:cNvSpPr>
            <a:spLocks noGrp="1"/>
          </p:cNvSpPr>
          <p:nvPr>
            <p:ph idx="1"/>
          </p:nvPr>
        </p:nvSpPr>
        <p:spPr/>
        <p:txBody>
          <a:bodyPr/>
          <a:lstStyle/>
          <a:p>
            <a:endParaRPr lang="en-US" altLang="zh-CN" dirty="0"/>
          </a:p>
          <a:p>
            <a:endParaRPr lang="en-US" altLang="zh-CN" dirty="0"/>
          </a:p>
          <a:p>
            <a:endParaRPr lang="en-US" altLang="zh-CN" dirty="0"/>
          </a:p>
          <a:p>
            <a:pPr marL="0" indent="0">
              <a:buNone/>
            </a:pPr>
            <a:r>
              <a:rPr lang="en-US" altLang="zh-CN" dirty="0"/>
              <a:t>                             </a:t>
            </a:r>
          </a:p>
          <a:p>
            <a:endParaRPr lang="en-US" altLang="zh-CN" dirty="0"/>
          </a:p>
          <a:p>
            <a:pPr marL="0" indent="0">
              <a:buNone/>
            </a:pPr>
            <a:endParaRPr lang="en-US" altLang="zh-CN" dirty="0"/>
          </a:p>
          <a:p>
            <a:pPr marL="0" indent="0">
              <a:buNone/>
            </a:pPr>
            <a:endParaRPr lang="en-US" altLang="zh-CN" dirty="0"/>
          </a:p>
          <a:p>
            <a:pPr marL="0" indent="0">
              <a:buNone/>
            </a:pPr>
            <a:r>
              <a:rPr lang="en-US" altLang="zh-CN" dirty="0"/>
              <a:t>				0			</a:t>
            </a:r>
            <a:r>
              <a:rPr lang="zh-CN" altLang="en-US" dirty="0"/>
              <a:t>在值程度</a:t>
            </a:r>
          </a:p>
        </p:txBody>
      </p:sp>
      <p:pic>
        <p:nvPicPr>
          <p:cNvPr id="126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6768752" cy="332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95733" y="1711841"/>
            <a:ext cx="2232248" cy="553998"/>
          </a:xfrm>
          <a:prstGeom prst="rect">
            <a:avLst/>
          </a:prstGeom>
          <a:noFill/>
        </p:spPr>
        <p:txBody>
          <a:bodyPr wrap="square" rtlCol="0">
            <a:spAutoFit/>
          </a:bodyPr>
          <a:lstStyle/>
          <a:p>
            <a:r>
              <a:rPr lang="zh-CN" altLang="en-US" sz="3000" dirty="0">
                <a:solidFill>
                  <a:schemeClr val="tx1">
                    <a:lumMod val="85000"/>
                    <a:lumOff val="15000"/>
                  </a:schemeClr>
                </a:solidFill>
                <a:latin typeface="Adobe Jenson Pro" pitchFamily="18" charset="0"/>
                <a:ea typeface="Adobe 楷体 Std R" pitchFamily="18" charset="-122"/>
              </a:rPr>
              <a:t>时间价值</a:t>
            </a:r>
          </a:p>
        </p:txBody>
      </p:sp>
    </p:spTree>
    <p:extLst>
      <p:ext uri="{BB962C8B-B14F-4D97-AF65-F5344CB8AC3E}">
        <p14:creationId xmlns:p14="http://schemas.microsoft.com/office/powerpoint/2010/main" val="3106467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a:t>案例 ：内在价值与时间价值</a:t>
            </a:r>
            <a:endParaRPr lang="zh-CN" altLang="en-US" dirty="0"/>
          </a:p>
        </p:txBody>
      </p:sp>
      <p:sp>
        <p:nvSpPr>
          <p:cNvPr id="3" name="内容占位符 2"/>
          <p:cNvSpPr>
            <a:spLocks noGrp="1"/>
          </p:cNvSpPr>
          <p:nvPr>
            <p:ph idx="1"/>
          </p:nvPr>
        </p:nvSpPr>
        <p:spPr>
          <a:xfrm>
            <a:off x="467544" y="1412776"/>
            <a:ext cx="8229600" cy="5006181"/>
          </a:xfrm>
        </p:spPr>
        <p:txBody>
          <a:bodyPr>
            <a:normAutofit lnSpcReduction="10000"/>
          </a:bodyPr>
          <a:lstStyle/>
          <a:p>
            <a:r>
              <a:rPr lang="en-US" altLang="zh-CN" dirty="0"/>
              <a:t>A </a:t>
            </a:r>
            <a:r>
              <a:rPr lang="zh-CN" altLang="en-US" dirty="0"/>
              <a:t>股票（无红利）的市价为 </a:t>
            </a:r>
            <a:r>
              <a:rPr lang="en-US" altLang="zh-CN" dirty="0"/>
              <a:t>9.05 </a:t>
            </a:r>
            <a:r>
              <a:rPr lang="zh-CN" altLang="en-US" dirty="0"/>
              <a:t>元，</a:t>
            </a:r>
            <a:r>
              <a:rPr lang="en-US" altLang="zh-CN" dirty="0"/>
              <a:t>A </a:t>
            </a:r>
            <a:r>
              <a:rPr lang="zh-CN" altLang="en-US" dirty="0"/>
              <a:t>股票的两种欧式看涨期权的执行价格分别为 </a:t>
            </a:r>
            <a:r>
              <a:rPr lang="en-US" altLang="zh-CN" dirty="0"/>
              <a:t>10 </a:t>
            </a:r>
            <a:r>
              <a:rPr lang="zh-CN" altLang="en-US" dirty="0"/>
              <a:t>元和 </a:t>
            </a:r>
            <a:r>
              <a:rPr lang="en-US" altLang="zh-CN" dirty="0"/>
              <a:t>8 </a:t>
            </a:r>
            <a:r>
              <a:rPr lang="zh-CN" altLang="en-US" dirty="0"/>
              <a:t>元，有效期均为 </a:t>
            </a:r>
            <a:r>
              <a:rPr lang="en-US" altLang="zh-CN" dirty="0"/>
              <a:t>1 </a:t>
            </a:r>
            <a:r>
              <a:rPr lang="zh-CN" altLang="en-US" dirty="0"/>
              <a:t>年，</a:t>
            </a:r>
            <a:r>
              <a:rPr lang="en-US" altLang="zh-CN" dirty="0"/>
              <a:t>1 </a:t>
            </a:r>
            <a:r>
              <a:rPr lang="zh-CN" altLang="en-US" dirty="0"/>
              <a:t>年期无风险利率为 </a:t>
            </a:r>
            <a:r>
              <a:rPr lang="en-US" altLang="zh-CN" dirty="0"/>
              <a:t>10%</a:t>
            </a:r>
            <a:r>
              <a:rPr lang="zh-CN" altLang="en-US" dirty="0"/>
              <a:t>（连续复利）。这两种期权的内在价值分别为</a:t>
            </a:r>
          </a:p>
          <a:p>
            <a:endParaRPr lang="zh-CN" altLang="en-US" dirty="0"/>
          </a:p>
          <a:p>
            <a:pPr>
              <a:buNone/>
            </a:pPr>
            <a:r>
              <a:rPr lang="zh-CN" altLang="en-US" dirty="0"/>
              <a:t>	</a:t>
            </a:r>
          </a:p>
          <a:p>
            <a:endParaRPr lang="zh-CN" altLang="en-US" dirty="0"/>
          </a:p>
          <a:p>
            <a:r>
              <a:rPr lang="zh-CN" altLang="en-US" dirty="0"/>
              <a:t>期权 </a:t>
            </a:r>
            <a:r>
              <a:rPr lang="en-US" altLang="zh-CN" dirty="0"/>
              <a:t>1 </a:t>
            </a:r>
            <a:r>
              <a:rPr lang="zh-CN" altLang="en-US" dirty="0"/>
              <a:t>处于平价点，而期权 </a:t>
            </a:r>
            <a:r>
              <a:rPr lang="en-US" altLang="zh-CN" dirty="0"/>
              <a:t>2 </a:t>
            </a:r>
            <a:r>
              <a:rPr lang="zh-CN" altLang="en-US" dirty="0"/>
              <a:t>是实值期权。哪一种期权的时间价值高呢？</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28</a:t>
            </a:fld>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572658618"/>
              </p:ext>
            </p:extLst>
          </p:nvPr>
        </p:nvGraphicFramePr>
        <p:xfrm>
          <a:off x="1691680" y="3501008"/>
          <a:ext cx="5784850" cy="1143000"/>
        </p:xfrm>
        <a:graphic>
          <a:graphicData uri="http://schemas.openxmlformats.org/presentationml/2006/ole">
            <mc:AlternateContent xmlns:mc="http://schemas.openxmlformats.org/markup-compatibility/2006">
              <mc:Choice xmlns:v="urn:schemas-microsoft-com:vml" Requires="v">
                <p:oleObj spid="_x0000_s101435" name="Equation" r:id="rId3" imgW="3213000" imgH="634680" progId="Equation.DSMT4">
                  <p:embed/>
                </p:oleObj>
              </mc:Choice>
              <mc:Fallback>
                <p:oleObj name="Equation" r:id="rId3" imgW="3213000" imgH="634680" progId="Equation.DSMT4">
                  <p:embed/>
                  <p:pic>
                    <p:nvPicPr>
                      <p:cNvPr id="0" name=""/>
                      <p:cNvPicPr>
                        <a:picLocks noChangeAspect="1" noChangeArrowheads="1"/>
                      </p:cNvPicPr>
                      <p:nvPr/>
                    </p:nvPicPr>
                    <p:blipFill>
                      <a:blip r:embed="rId4"/>
                      <a:srcRect/>
                      <a:stretch>
                        <a:fillRect/>
                      </a:stretch>
                    </p:blipFill>
                    <p:spPr bwMode="auto">
                      <a:xfrm>
                        <a:off x="1691680" y="3501008"/>
                        <a:ext cx="578485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83542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77813"/>
            <a:ext cx="8964488" cy="918939"/>
          </a:xfrm>
        </p:spPr>
        <p:txBody>
          <a:bodyPr/>
          <a:lstStyle/>
          <a:p>
            <a:endParaRPr lang="zh-CN" altLang="en-US" sz="4000" dirty="0"/>
          </a:p>
        </p:txBody>
      </p:sp>
      <p:sp>
        <p:nvSpPr>
          <p:cNvPr id="3" name="内容占位符 2"/>
          <p:cNvSpPr>
            <a:spLocks noGrp="1"/>
          </p:cNvSpPr>
          <p:nvPr>
            <p:ph idx="1"/>
          </p:nvPr>
        </p:nvSpPr>
        <p:spPr>
          <a:xfrm>
            <a:off x="457200" y="1340768"/>
            <a:ext cx="8229600" cy="4790157"/>
          </a:xfrm>
        </p:spPr>
        <p:txBody>
          <a:bodyPr>
            <a:noAutofit/>
          </a:bodyPr>
          <a:lstStyle/>
          <a:p>
            <a:r>
              <a:rPr lang="zh-CN" altLang="en-US" sz="2400" dirty="0"/>
              <a:t>假设这两种期权的时间价值相等，都等于 </a:t>
            </a:r>
            <a:r>
              <a:rPr lang="en-US" altLang="zh-CN" sz="2400" dirty="0"/>
              <a:t>2 </a:t>
            </a:r>
            <a:r>
              <a:rPr lang="zh-CN" altLang="en-US" sz="2400" dirty="0"/>
              <a:t>元，则期权 </a:t>
            </a:r>
            <a:r>
              <a:rPr lang="en-US" altLang="zh-CN" sz="2400" dirty="0"/>
              <a:t>1 </a:t>
            </a:r>
            <a:r>
              <a:rPr lang="zh-CN" altLang="en-US" sz="2400" dirty="0"/>
              <a:t>的价格为 </a:t>
            </a:r>
            <a:r>
              <a:rPr lang="en-US" altLang="zh-CN" sz="2400" dirty="0"/>
              <a:t>2 </a:t>
            </a:r>
            <a:r>
              <a:rPr lang="zh-CN" altLang="en-US" sz="2400" dirty="0"/>
              <a:t>元，期权 </a:t>
            </a:r>
            <a:r>
              <a:rPr lang="en-US" altLang="zh-CN" sz="2400" dirty="0"/>
              <a:t>2 </a:t>
            </a:r>
            <a:r>
              <a:rPr lang="zh-CN" altLang="en-US" sz="2400" dirty="0"/>
              <a:t>的价格为 </a:t>
            </a:r>
            <a:r>
              <a:rPr lang="en-US" altLang="zh-CN" sz="2400" dirty="0"/>
              <a:t>3.81 </a:t>
            </a:r>
            <a:r>
              <a:rPr lang="zh-CN" altLang="en-US" sz="2400" dirty="0"/>
              <a:t>元。如果让读者从中挑一种期权，你们愿意挑哪一种呢？为了比较这两种期权，假定 </a:t>
            </a:r>
            <a:r>
              <a:rPr lang="en-US" altLang="zh-CN" sz="2400" dirty="0"/>
              <a:t>1 </a:t>
            </a:r>
            <a:r>
              <a:rPr lang="zh-CN" altLang="en-US" sz="2400" dirty="0"/>
              <a:t>年后出现如下三种情况：</a:t>
            </a:r>
          </a:p>
          <a:p>
            <a:r>
              <a:rPr lang="zh-CN" altLang="en-US" sz="2400" dirty="0"/>
              <a:t>情况一： </a:t>
            </a:r>
            <a:r>
              <a:rPr lang="en-US" altLang="zh-CN" sz="2400" dirty="0"/>
              <a:t>S</a:t>
            </a:r>
            <a:r>
              <a:rPr lang="en-US" altLang="zh-CN" sz="2400" baseline="-25000" dirty="0"/>
              <a:t>T </a:t>
            </a:r>
            <a:r>
              <a:rPr lang="en-US" altLang="zh-CN" sz="2400" dirty="0"/>
              <a:t>≥ 10 </a:t>
            </a:r>
            <a:r>
              <a:rPr lang="zh-CN" altLang="en-US" sz="2400" dirty="0"/>
              <a:t>元。则期权 </a:t>
            </a:r>
            <a:r>
              <a:rPr lang="en-US" altLang="zh-CN" sz="2400" dirty="0"/>
              <a:t>1 </a:t>
            </a:r>
            <a:r>
              <a:rPr lang="zh-CN" altLang="en-US" sz="2400" dirty="0"/>
              <a:t>获利</a:t>
            </a:r>
          </a:p>
          <a:p>
            <a:endParaRPr lang="zh-CN" altLang="en-US" sz="2400" dirty="0"/>
          </a:p>
          <a:p>
            <a:pPr>
              <a:buNone/>
            </a:pPr>
            <a:r>
              <a:rPr lang="zh-CN" altLang="en-US" sz="2400" dirty="0"/>
              <a:t>			</a:t>
            </a:r>
          </a:p>
          <a:p>
            <a:pPr>
              <a:buNone/>
            </a:pPr>
            <a:r>
              <a:rPr lang="zh-CN" altLang="en-US" sz="2400" dirty="0"/>
              <a:t>	期权 </a:t>
            </a:r>
            <a:r>
              <a:rPr lang="en-US" altLang="zh-CN" sz="2400" dirty="0"/>
              <a:t>2 </a:t>
            </a:r>
            <a:r>
              <a:rPr lang="zh-CN" altLang="en-US" sz="2400" dirty="0"/>
              <a:t>获利</a:t>
            </a:r>
          </a:p>
          <a:p>
            <a:pPr>
              <a:buNone/>
            </a:pPr>
            <a:endParaRPr lang="zh-CN" altLang="en-US" sz="2400" dirty="0"/>
          </a:p>
          <a:p>
            <a:pPr>
              <a:buNone/>
            </a:pPr>
            <a:r>
              <a:rPr lang="zh-CN" altLang="en-US" sz="2400" dirty="0"/>
              <a:t>	期权 </a:t>
            </a:r>
            <a:r>
              <a:rPr lang="en-US" altLang="zh-CN" sz="2400" dirty="0"/>
              <a:t>1 </a:t>
            </a:r>
            <a:r>
              <a:rPr lang="zh-CN" altLang="en-US" sz="2400" dirty="0"/>
              <a:t>获利等于期权 </a:t>
            </a:r>
            <a:r>
              <a:rPr lang="en-US" altLang="zh-CN" sz="2400" dirty="0"/>
              <a:t>2 </a:t>
            </a:r>
            <a:r>
              <a:rPr lang="zh-CN" altLang="en-US" sz="2400" dirty="0"/>
              <a:t>。</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29</a:t>
            </a:fld>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2242699798"/>
              </p:ext>
            </p:extLst>
          </p:nvPr>
        </p:nvGraphicFramePr>
        <p:xfrm>
          <a:off x="2483768" y="3501008"/>
          <a:ext cx="4156393" cy="571504"/>
        </p:xfrm>
        <a:graphic>
          <a:graphicData uri="http://schemas.openxmlformats.org/presentationml/2006/ole">
            <mc:AlternateContent xmlns:mc="http://schemas.openxmlformats.org/markup-compatibility/2006">
              <mc:Choice xmlns:v="urn:schemas-microsoft-com:vml" Requires="v">
                <p:oleObj spid="_x0000_s102512" name="Equation" r:id="rId3" imgW="2031840" imgH="279360" progId="Equation.DSMT4">
                  <p:embed/>
                </p:oleObj>
              </mc:Choice>
              <mc:Fallback>
                <p:oleObj name="Equation" r:id="rId3" imgW="2031840" imgH="279360" progId="Equation.DSMT4">
                  <p:embed/>
                  <p:pic>
                    <p:nvPicPr>
                      <p:cNvPr id="0" name=""/>
                      <p:cNvPicPr>
                        <a:picLocks noChangeAspect="1" noChangeArrowheads="1"/>
                      </p:cNvPicPr>
                      <p:nvPr/>
                    </p:nvPicPr>
                    <p:blipFill>
                      <a:blip r:embed="rId4"/>
                      <a:srcRect/>
                      <a:stretch>
                        <a:fillRect/>
                      </a:stretch>
                    </p:blipFill>
                    <p:spPr bwMode="auto">
                      <a:xfrm>
                        <a:off x="2483768" y="3501008"/>
                        <a:ext cx="4156393"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065094803"/>
              </p:ext>
            </p:extLst>
          </p:nvPr>
        </p:nvGraphicFramePr>
        <p:xfrm>
          <a:off x="2471738" y="4581525"/>
          <a:ext cx="4391025" cy="571500"/>
        </p:xfrm>
        <a:graphic>
          <a:graphicData uri="http://schemas.openxmlformats.org/presentationml/2006/ole">
            <mc:AlternateContent xmlns:mc="http://schemas.openxmlformats.org/markup-compatibility/2006">
              <mc:Choice xmlns:v="urn:schemas-microsoft-com:vml" Requires="v">
                <p:oleObj spid="_x0000_s102513" name="Equation" r:id="rId5" imgW="2145960" imgH="279360" progId="Equation.DSMT4">
                  <p:embed/>
                </p:oleObj>
              </mc:Choice>
              <mc:Fallback>
                <p:oleObj name="Equation" r:id="rId5" imgW="2145960" imgH="279360" progId="Equation.DSMT4">
                  <p:embed/>
                  <p:pic>
                    <p:nvPicPr>
                      <p:cNvPr id="0" name=""/>
                      <p:cNvPicPr>
                        <a:picLocks noChangeAspect="1" noChangeArrowheads="1"/>
                      </p:cNvPicPr>
                      <p:nvPr/>
                    </p:nvPicPr>
                    <p:blipFill>
                      <a:blip r:embed="rId6"/>
                      <a:srcRect/>
                      <a:stretch>
                        <a:fillRect/>
                      </a:stretch>
                    </p:blipFill>
                    <p:spPr bwMode="auto">
                      <a:xfrm>
                        <a:off x="2471738" y="4581525"/>
                        <a:ext cx="439102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1523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683568" y="1196752"/>
            <a:ext cx="8229600" cy="4530725"/>
          </a:xfrm>
        </p:spPr>
        <p:txBody>
          <a:bodyPr>
            <a:normAutofit lnSpcReduction="10000"/>
          </a:bodyPr>
          <a:lstStyle/>
          <a:p>
            <a:pPr>
              <a:lnSpc>
                <a:spcPct val="150000"/>
              </a:lnSpc>
              <a:buNone/>
            </a:pPr>
            <a:endParaRPr lang="en-US" altLang="zh-CN" dirty="0">
              <a:solidFill>
                <a:srgbClr val="002060"/>
              </a:solidFill>
            </a:endParaRPr>
          </a:p>
          <a:p>
            <a:pPr>
              <a:lnSpc>
                <a:spcPct val="150000"/>
              </a:lnSpc>
              <a:buNone/>
            </a:pPr>
            <a:r>
              <a:rPr lang="zh-CN" altLang="en-US" dirty="0">
                <a:solidFill>
                  <a:srgbClr val="002060"/>
                </a:solidFill>
              </a:rPr>
              <a:t>期权的回报与盈亏分布</a:t>
            </a:r>
          </a:p>
          <a:p>
            <a:pPr>
              <a:lnSpc>
                <a:spcPct val="150000"/>
              </a:lnSpc>
              <a:buNone/>
            </a:pPr>
            <a:r>
              <a:rPr lang="zh-CN" altLang="en-US" dirty="0">
                <a:solidFill>
                  <a:schemeClr val="bg1">
                    <a:lumMod val="75000"/>
                  </a:schemeClr>
                </a:solidFill>
              </a:rPr>
              <a:t>期权价格的基本特性</a:t>
            </a:r>
          </a:p>
          <a:p>
            <a:pPr>
              <a:lnSpc>
                <a:spcPct val="150000"/>
              </a:lnSpc>
              <a:buNone/>
            </a:pPr>
            <a:r>
              <a:rPr lang="zh-CN" altLang="en-US" dirty="0">
                <a:solidFill>
                  <a:schemeClr val="bg1">
                    <a:lumMod val="75000"/>
                  </a:schemeClr>
                </a:solidFill>
              </a:rPr>
              <a:t>美式期权的提前执行</a:t>
            </a:r>
          </a:p>
          <a:p>
            <a:pPr>
              <a:lnSpc>
                <a:spcPct val="150000"/>
              </a:lnSpc>
              <a:buNone/>
            </a:pPr>
            <a:r>
              <a:rPr lang="zh-CN" altLang="en-US" dirty="0">
                <a:solidFill>
                  <a:schemeClr val="bg1">
                    <a:lumMod val="75000"/>
                  </a:schemeClr>
                </a:solidFill>
              </a:rPr>
              <a:t>期权价格曲线</a:t>
            </a:r>
          </a:p>
          <a:p>
            <a:pPr>
              <a:lnSpc>
                <a:spcPct val="150000"/>
              </a:lnSpc>
              <a:buNone/>
            </a:pPr>
            <a:r>
              <a:rPr lang="zh-CN" altLang="en-US" dirty="0">
                <a:solidFill>
                  <a:schemeClr val="bg1">
                    <a:lumMod val="75000"/>
                  </a:schemeClr>
                </a:solidFill>
              </a:rPr>
              <a:t>看涨看跌期权平价关系</a:t>
            </a:r>
          </a:p>
          <a:p>
            <a:pPr>
              <a:lnSpc>
                <a:spcPct val="150000"/>
              </a:lnSpc>
              <a:buNone/>
            </a:pPr>
            <a:endParaRPr lang="en-US" altLang="zh-CN" dirty="0"/>
          </a:p>
        </p:txBody>
      </p:sp>
      <p:sp>
        <p:nvSpPr>
          <p:cNvPr id="8" name="灯片编号占位符 7"/>
          <p:cNvSpPr>
            <a:spLocks noGrp="1"/>
          </p:cNvSpPr>
          <p:nvPr>
            <p:ph type="sldNum" sz="quarter" idx="12"/>
          </p:nvPr>
        </p:nvSpPr>
        <p:spPr/>
        <p:txBody>
          <a:bodyPr/>
          <a:lstStyle/>
          <a:p>
            <a:fld id="{7A0B34B9-D817-47F5-9B8C-94F2D5E9BE68}" type="slidenum">
              <a:rPr lang="zh-CN" altLang="en-US" smtClean="0"/>
              <a:pPr/>
              <a:t>3</a:t>
            </a:fld>
            <a:endParaRPr lang="zh-CN" altLang="en-US" dirty="0"/>
          </a:p>
        </p:txBody>
      </p:sp>
    </p:spTree>
    <p:extLst>
      <p:ext uri="{BB962C8B-B14F-4D97-AF65-F5344CB8AC3E}">
        <p14:creationId xmlns:p14="http://schemas.microsoft.com/office/powerpoint/2010/main" val="416452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784976" cy="846931"/>
          </a:xfrm>
        </p:spPr>
        <p:txBody>
          <a:bodyPr/>
          <a:lstStyle/>
          <a:p>
            <a:endParaRPr lang="zh-CN" altLang="en-US" dirty="0"/>
          </a:p>
        </p:txBody>
      </p:sp>
      <p:sp>
        <p:nvSpPr>
          <p:cNvPr id="3" name="内容占位符 2"/>
          <p:cNvSpPr>
            <a:spLocks noGrp="1"/>
          </p:cNvSpPr>
          <p:nvPr>
            <p:ph idx="1"/>
          </p:nvPr>
        </p:nvSpPr>
        <p:spPr>
          <a:xfrm>
            <a:off x="683568" y="1484784"/>
            <a:ext cx="8229600" cy="4530725"/>
          </a:xfrm>
        </p:spPr>
        <p:txBody>
          <a:bodyPr/>
          <a:lstStyle/>
          <a:p>
            <a:endParaRPr lang="en-US" altLang="zh-CN" sz="2400" dirty="0"/>
          </a:p>
          <a:p>
            <a:r>
              <a:rPr lang="zh-CN" altLang="en-US" sz="2400" dirty="0"/>
              <a:t>情况二：                  元。则期权 </a:t>
            </a:r>
            <a:r>
              <a:rPr lang="en-US" altLang="zh-CN" sz="2400" dirty="0"/>
              <a:t>1 </a:t>
            </a:r>
            <a:r>
              <a:rPr lang="zh-CN" altLang="en-US" sz="2400" dirty="0"/>
              <a:t>亏                    元，而期权 </a:t>
            </a:r>
            <a:r>
              <a:rPr lang="en-US" altLang="zh-CN" sz="2400" dirty="0"/>
              <a:t>2 </a:t>
            </a:r>
            <a:r>
              <a:rPr lang="zh-CN" altLang="en-US" sz="2400" dirty="0"/>
              <a:t>亏                            元</a:t>
            </a:r>
            <a:r>
              <a:rPr lang="en-US" altLang="zh-CN" sz="2400" dirty="0"/>
              <a:t>, </a:t>
            </a:r>
            <a:r>
              <a:rPr lang="zh-CN" altLang="en-US" sz="2400" dirty="0"/>
              <a:t>介于 </a:t>
            </a:r>
            <a:r>
              <a:rPr lang="en-US" altLang="zh-CN" sz="2400" dirty="0"/>
              <a:t>2.21 </a:t>
            </a:r>
            <a:r>
              <a:rPr lang="zh-CN" altLang="en-US" sz="2400" dirty="0"/>
              <a:t>元与 </a:t>
            </a:r>
            <a:r>
              <a:rPr lang="en-US" altLang="zh-CN" sz="2400" dirty="0"/>
              <a:t>4.21 </a:t>
            </a:r>
            <a:r>
              <a:rPr lang="zh-CN" altLang="en-US" sz="2400" dirty="0"/>
              <a:t>元之间。期权 </a:t>
            </a:r>
            <a:r>
              <a:rPr lang="en-US" altLang="zh-CN" sz="2400" dirty="0"/>
              <a:t>1 </a:t>
            </a:r>
            <a:r>
              <a:rPr lang="zh-CN" altLang="en-US" sz="2400" dirty="0"/>
              <a:t>亏损少于期权 </a:t>
            </a:r>
            <a:r>
              <a:rPr lang="en-US" altLang="zh-CN" sz="2400" dirty="0"/>
              <a:t>2 </a:t>
            </a:r>
            <a:r>
              <a:rPr lang="zh-CN" altLang="en-US" sz="2400" dirty="0"/>
              <a:t>。</a:t>
            </a:r>
          </a:p>
          <a:p>
            <a:endParaRPr lang="zh-CN" altLang="en-US" sz="2400" dirty="0"/>
          </a:p>
          <a:p>
            <a:r>
              <a:rPr lang="zh-CN" altLang="en-US" sz="2400" dirty="0"/>
              <a:t>情况三：             元，则期权 </a:t>
            </a:r>
            <a:r>
              <a:rPr lang="en-US" altLang="zh-CN" sz="2400" dirty="0"/>
              <a:t>1 </a:t>
            </a:r>
            <a:r>
              <a:rPr lang="zh-CN" altLang="en-US" sz="2400" dirty="0"/>
              <a:t>亏                       元，而期权 </a:t>
            </a:r>
            <a:r>
              <a:rPr lang="en-US" altLang="zh-CN" sz="2400" dirty="0"/>
              <a:t>2 </a:t>
            </a:r>
            <a:r>
              <a:rPr lang="zh-CN" altLang="en-US" sz="2400" dirty="0"/>
              <a:t>亏                             元。期权 </a:t>
            </a:r>
            <a:r>
              <a:rPr lang="en-US" altLang="zh-CN" sz="2400" dirty="0"/>
              <a:t>1 </a:t>
            </a:r>
            <a:r>
              <a:rPr lang="zh-CN" altLang="en-US" sz="2400" dirty="0"/>
              <a:t>亏损少于期权 </a:t>
            </a:r>
            <a:r>
              <a:rPr lang="en-US" altLang="zh-CN" sz="2400" dirty="0"/>
              <a:t>2 </a:t>
            </a:r>
            <a:r>
              <a:rPr lang="zh-CN" altLang="en-US" sz="2400" dirty="0"/>
              <a:t>。</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30</a:t>
            </a:fld>
            <a:endParaRPr lang="zh-CN" altLang="en-US" dirty="0"/>
          </a:p>
        </p:txBody>
      </p:sp>
      <p:graphicFrame>
        <p:nvGraphicFramePr>
          <p:cNvPr id="18" name="对象 17"/>
          <p:cNvGraphicFramePr>
            <a:graphicFrameLocks noChangeAspect="1"/>
          </p:cNvGraphicFramePr>
          <p:nvPr>
            <p:extLst>
              <p:ext uri="{D42A27DB-BD31-4B8C-83A1-F6EECF244321}">
                <p14:modId xmlns:p14="http://schemas.microsoft.com/office/powerpoint/2010/main" val="2785025369"/>
              </p:ext>
            </p:extLst>
          </p:nvPr>
        </p:nvGraphicFramePr>
        <p:xfrm>
          <a:off x="5364088" y="3573016"/>
          <a:ext cx="1368666" cy="384187"/>
        </p:xfrm>
        <a:graphic>
          <a:graphicData uri="http://schemas.openxmlformats.org/presentationml/2006/ole">
            <mc:AlternateContent xmlns:mc="http://schemas.openxmlformats.org/markup-compatibility/2006">
              <mc:Choice xmlns:v="urn:schemas-microsoft-com:vml" Requires="v">
                <p:oleObj spid="_x0000_s103813" name="Equation" r:id="rId3" imgW="723600" imgH="203040" progId="Equation.DSMT4">
                  <p:embed/>
                </p:oleObj>
              </mc:Choice>
              <mc:Fallback>
                <p:oleObj name="Equation" r:id="rId3" imgW="723600" imgH="203040" progId="Equation.DSMT4">
                  <p:embed/>
                  <p:pic>
                    <p:nvPicPr>
                      <p:cNvPr id="0" name=""/>
                      <p:cNvPicPr>
                        <a:picLocks noChangeAspect="1" noChangeArrowheads="1"/>
                      </p:cNvPicPr>
                      <p:nvPr/>
                    </p:nvPicPr>
                    <p:blipFill>
                      <a:blip r:embed="rId4"/>
                      <a:srcRect/>
                      <a:stretch>
                        <a:fillRect/>
                      </a:stretch>
                    </p:blipFill>
                    <p:spPr bwMode="auto">
                      <a:xfrm>
                        <a:off x="5364088" y="3573016"/>
                        <a:ext cx="1368666" cy="3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组合 3"/>
          <p:cNvGrpSpPr/>
          <p:nvPr/>
        </p:nvGrpSpPr>
        <p:grpSpPr>
          <a:xfrm>
            <a:off x="1403648" y="1916832"/>
            <a:ext cx="5545130" cy="2472606"/>
            <a:chOff x="1403648" y="1916832"/>
            <a:chExt cx="5545130" cy="2472606"/>
          </a:xfrm>
        </p:grpSpPr>
        <p:graphicFrame>
          <p:nvGraphicFramePr>
            <p:cNvPr id="14" name="对象 13"/>
            <p:cNvGraphicFramePr>
              <a:graphicFrameLocks noChangeAspect="1"/>
            </p:cNvGraphicFramePr>
            <p:nvPr>
              <p:extLst>
                <p:ext uri="{D42A27DB-BD31-4B8C-83A1-F6EECF244321}">
                  <p14:modId xmlns:p14="http://schemas.microsoft.com/office/powerpoint/2010/main" val="3247363783"/>
                </p:ext>
              </p:extLst>
            </p:nvPr>
          </p:nvGraphicFramePr>
          <p:xfrm>
            <a:off x="2267745" y="1955408"/>
            <a:ext cx="1224136" cy="393472"/>
          </p:xfrm>
          <a:graphic>
            <a:graphicData uri="http://schemas.openxmlformats.org/presentationml/2006/ole">
              <mc:AlternateContent xmlns:mc="http://schemas.openxmlformats.org/markup-compatibility/2006">
                <mc:Choice xmlns:v="urn:schemas-microsoft-com:vml" Requires="v">
                  <p:oleObj spid="_x0000_s103814" name="Equation" r:id="rId5" imgW="711000" imgH="228600" progId="Equation.DSMT4">
                    <p:embed/>
                  </p:oleObj>
                </mc:Choice>
                <mc:Fallback>
                  <p:oleObj name="Equation" r:id="rId5" imgW="711000" imgH="228600" progId="Equation.DSMT4">
                    <p:embed/>
                    <p:pic>
                      <p:nvPicPr>
                        <p:cNvPr id="0" name=""/>
                        <p:cNvPicPr>
                          <a:picLocks noChangeAspect="1" noChangeArrowheads="1"/>
                        </p:cNvPicPr>
                        <p:nvPr/>
                      </p:nvPicPr>
                      <p:blipFill>
                        <a:blip r:embed="rId6"/>
                        <a:srcRect/>
                        <a:stretch>
                          <a:fillRect/>
                        </a:stretch>
                      </p:blipFill>
                      <p:spPr bwMode="auto">
                        <a:xfrm>
                          <a:off x="2267745" y="1955408"/>
                          <a:ext cx="1224136" cy="393472"/>
                        </a:xfrm>
                        <a:prstGeom prst="rect">
                          <a:avLst/>
                        </a:prstGeom>
                        <a:noFill/>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811910505"/>
                </p:ext>
              </p:extLst>
            </p:nvPr>
          </p:nvGraphicFramePr>
          <p:xfrm>
            <a:off x="5580112" y="1916832"/>
            <a:ext cx="1368666" cy="384187"/>
          </p:xfrm>
          <a:graphic>
            <a:graphicData uri="http://schemas.openxmlformats.org/presentationml/2006/ole">
              <mc:AlternateContent xmlns:mc="http://schemas.openxmlformats.org/markup-compatibility/2006">
                <mc:Choice xmlns:v="urn:schemas-microsoft-com:vml" Requires="v">
                  <p:oleObj spid="_x0000_s103815" name="Equation" r:id="rId7" imgW="723600" imgH="203040" progId="Equation.DSMT4">
                    <p:embed/>
                  </p:oleObj>
                </mc:Choice>
                <mc:Fallback>
                  <p:oleObj name="Equation" r:id="rId7" imgW="723600" imgH="203040" progId="Equation.DSMT4">
                    <p:embed/>
                    <p:pic>
                      <p:nvPicPr>
                        <p:cNvPr id="0" name=""/>
                        <p:cNvPicPr>
                          <a:picLocks noChangeAspect="1" noChangeArrowheads="1"/>
                        </p:cNvPicPr>
                        <p:nvPr/>
                      </p:nvPicPr>
                      <p:blipFill>
                        <a:blip r:embed="rId8"/>
                        <a:srcRect/>
                        <a:stretch>
                          <a:fillRect/>
                        </a:stretch>
                      </p:blipFill>
                      <p:spPr bwMode="auto">
                        <a:xfrm>
                          <a:off x="5580112" y="1916832"/>
                          <a:ext cx="1368666" cy="3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495102723"/>
                </p:ext>
              </p:extLst>
            </p:nvPr>
          </p:nvGraphicFramePr>
          <p:xfrm>
            <a:off x="1403648" y="2276872"/>
            <a:ext cx="1800200" cy="450050"/>
          </p:xfrm>
          <a:graphic>
            <a:graphicData uri="http://schemas.openxmlformats.org/presentationml/2006/ole">
              <mc:AlternateContent xmlns:mc="http://schemas.openxmlformats.org/markup-compatibility/2006">
                <mc:Choice xmlns:v="urn:schemas-microsoft-com:vml" Requires="v">
                  <p:oleObj spid="_x0000_s103816" name="Equation" r:id="rId9" imgW="965160" imgH="241200" progId="Equation.DSMT4">
                    <p:embed/>
                  </p:oleObj>
                </mc:Choice>
                <mc:Fallback>
                  <p:oleObj name="Equation" r:id="rId9" imgW="965160" imgH="241200" progId="Equation.DSMT4">
                    <p:embed/>
                    <p:pic>
                      <p:nvPicPr>
                        <p:cNvPr id="0" name=""/>
                        <p:cNvPicPr>
                          <a:picLocks noChangeAspect="1" noChangeArrowheads="1"/>
                        </p:cNvPicPr>
                        <p:nvPr/>
                      </p:nvPicPr>
                      <p:blipFill>
                        <a:blip r:embed="rId10"/>
                        <a:srcRect/>
                        <a:stretch>
                          <a:fillRect/>
                        </a:stretch>
                      </p:blipFill>
                      <p:spPr bwMode="auto">
                        <a:xfrm>
                          <a:off x="1403648" y="2276872"/>
                          <a:ext cx="1800200" cy="450050"/>
                        </a:xfrm>
                        <a:prstGeom prst="rect">
                          <a:avLst/>
                        </a:prstGeom>
                        <a:noFill/>
                        <a:extLst/>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440173812"/>
                </p:ext>
              </p:extLst>
            </p:nvPr>
          </p:nvGraphicFramePr>
          <p:xfrm>
            <a:off x="2339752" y="3573016"/>
            <a:ext cx="785818" cy="428628"/>
          </p:xfrm>
          <a:graphic>
            <a:graphicData uri="http://schemas.openxmlformats.org/presentationml/2006/ole">
              <mc:AlternateContent xmlns:mc="http://schemas.openxmlformats.org/markup-compatibility/2006">
                <mc:Choice xmlns:v="urn:schemas-microsoft-com:vml" Requires="v">
                  <p:oleObj spid="_x0000_s103817" name="Equation" r:id="rId11" imgW="419040" imgH="228600" progId="Equation.DSMT4">
                    <p:embed/>
                  </p:oleObj>
                </mc:Choice>
                <mc:Fallback>
                  <p:oleObj name="Equation" r:id="rId11" imgW="419040" imgH="228600" progId="Equation.DSMT4">
                    <p:embed/>
                    <p:pic>
                      <p:nvPicPr>
                        <p:cNvPr id="0" name=""/>
                        <p:cNvPicPr>
                          <a:picLocks noChangeAspect="1" noChangeArrowheads="1"/>
                        </p:cNvPicPr>
                        <p:nvPr/>
                      </p:nvPicPr>
                      <p:blipFill>
                        <a:blip r:embed="rId12"/>
                        <a:srcRect/>
                        <a:stretch>
                          <a:fillRect/>
                        </a:stretch>
                      </p:blipFill>
                      <p:spPr bwMode="auto">
                        <a:xfrm>
                          <a:off x="2339752" y="3573016"/>
                          <a:ext cx="785818"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203569889"/>
                </p:ext>
              </p:extLst>
            </p:nvPr>
          </p:nvGraphicFramePr>
          <p:xfrm>
            <a:off x="1465263" y="4005263"/>
            <a:ext cx="1727200" cy="384175"/>
          </p:xfrm>
          <a:graphic>
            <a:graphicData uri="http://schemas.openxmlformats.org/presentationml/2006/ole">
              <mc:AlternateContent xmlns:mc="http://schemas.openxmlformats.org/markup-compatibility/2006">
                <mc:Choice xmlns:v="urn:schemas-microsoft-com:vml" Requires="v">
                  <p:oleObj spid="_x0000_s103818" name="Equation" r:id="rId13" imgW="914400" imgH="203040" progId="Equation.DSMT4">
                    <p:embed/>
                  </p:oleObj>
                </mc:Choice>
                <mc:Fallback>
                  <p:oleObj name="Equation" r:id="rId13" imgW="914400" imgH="203040" progId="Equation.DSMT4">
                    <p:embed/>
                    <p:pic>
                      <p:nvPicPr>
                        <p:cNvPr id="0" name=""/>
                        <p:cNvPicPr>
                          <a:picLocks noChangeAspect="1" noChangeArrowheads="1"/>
                        </p:cNvPicPr>
                        <p:nvPr/>
                      </p:nvPicPr>
                      <p:blipFill>
                        <a:blip r:embed="rId14"/>
                        <a:srcRect/>
                        <a:stretch>
                          <a:fillRect/>
                        </a:stretch>
                      </p:blipFill>
                      <p:spPr bwMode="auto">
                        <a:xfrm>
                          <a:off x="1465263" y="4005263"/>
                          <a:ext cx="1727200"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525984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dirty="0"/>
          </a:p>
        </p:txBody>
      </p:sp>
      <p:sp>
        <p:nvSpPr>
          <p:cNvPr id="3" name="内容占位符 2"/>
          <p:cNvSpPr>
            <a:spLocks noGrp="1"/>
          </p:cNvSpPr>
          <p:nvPr>
            <p:ph idx="1"/>
          </p:nvPr>
        </p:nvSpPr>
        <p:spPr>
          <a:xfrm>
            <a:off x="467544" y="1412776"/>
            <a:ext cx="8229600" cy="4530725"/>
          </a:xfrm>
        </p:spPr>
        <p:txBody>
          <a:bodyPr>
            <a:normAutofit lnSpcReduction="10000"/>
          </a:bodyPr>
          <a:lstStyle/>
          <a:p>
            <a:r>
              <a:rPr lang="zh-CN" altLang="en-US" dirty="0"/>
              <a:t>由此可见，无论未来 </a:t>
            </a:r>
            <a:r>
              <a:rPr lang="en-US" altLang="zh-CN" dirty="0"/>
              <a:t>A </a:t>
            </a:r>
            <a:r>
              <a:rPr lang="zh-CN" altLang="en-US" dirty="0"/>
              <a:t>股票价格是涨是跌还是平，期权 </a:t>
            </a:r>
            <a:r>
              <a:rPr lang="en-US" altLang="zh-CN" dirty="0"/>
              <a:t>1 </a:t>
            </a:r>
            <a:r>
              <a:rPr lang="zh-CN" altLang="en-US" dirty="0"/>
              <a:t>均优于或等于期权 </a:t>
            </a:r>
            <a:r>
              <a:rPr lang="en-US" altLang="zh-CN" dirty="0"/>
              <a:t>2 </a:t>
            </a:r>
            <a:r>
              <a:rPr lang="zh-CN" altLang="en-US" dirty="0"/>
              <a:t>。显然，期权 </a:t>
            </a:r>
            <a:r>
              <a:rPr lang="en-US" altLang="zh-CN" dirty="0"/>
              <a:t>1 </a:t>
            </a:r>
            <a:r>
              <a:rPr lang="zh-CN" altLang="en-US" dirty="0"/>
              <a:t>的时间价值不应等于而应高于期权 </a:t>
            </a:r>
            <a:r>
              <a:rPr lang="en-US" altLang="zh-CN" dirty="0"/>
              <a:t>2 </a:t>
            </a:r>
            <a:r>
              <a:rPr lang="zh-CN" altLang="en-US" dirty="0"/>
              <a:t>。</a:t>
            </a:r>
          </a:p>
          <a:p>
            <a:r>
              <a:rPr lang="zh-CN" altLang="en-US" dirty="0"/>
              <a:t>再引入期权 </a:t>
            </a:r>
            <a:r>
              <a:rPr lang="en-US" altLang="zh-CN" dirty="0"/>
              <a:t>3 </a:t>
            </a:r>
            <a:r>
              <a:rPr lang="zh-CN" altLang="en-US" dirty="0"/>
              <a:t>：           元，其他条件相同。比较平价期权 </a:t>
            </a:r>
            <a:r>
              <a:rPr lang="en-US" altLang="zh-CN" dirty="0"/>
              <a:t>1 </a:t>
            </a:r>
            <a:r>
              <a:rPr lang="zh-CN" altLang="en-US" dirty="0"/>
              <a:t>和虚值期权 </a:t>
            </a:r>
            <a:r>
              <a:rPr lang="en-US" altLang="zh-CN" dirty="0"/>
              <a:t>3 </a:t>
            </a:r>
            <a:r>
              <a:rPr lang="zh-CN" altLang="en-US" dirty="0"/>
              <a:t>，通过同样的分析可以发现期权 </a:t>
            </a:r>
            <a:r>
              <a:rPr lang="en-US" altLang="zh-CN" dirty="0"/>
              <a:t>1 </a:t>
            </a:r>
            <a:r>
              <a:rPr lang="zh-CN" altLang="en-US" dirty="0"/>
              <a:t>的时间价值应高于期权 </a:t>
            </a:r>
            <a:r>
              <a:rPr lang="en-US" altLang="zh-CN" dirty="0"/>
              <a:t>3 </a:t>
            </a:r>
            <a:r>
              <a:rPr lang="zh-CN" altLang="en-US" dirty="0"/>
              <a:t>。</a:t>
            </a:r>
          </a:p>
          <a:p>
            <a:r>
              <a:rPr lang="zh-CN" altLang="en-US" dirty="0"/>
              <a:t>推广上述结论可以发现，无论期权 </a:t>
            </a:r>
            <a:r>
              <a:rPr lang="en-US" altLang="zh-CN" dirty="0"/>
              <a:t>2 </a:t>
            </a:r>
            <a:r>
              <a:rPr lang="zh-CN" altLang="en-US" dirty="0"/>
              <a:t>和期权 </a:t>
            </a:r>
            <a:r>
              <a:rPr lang="en-US" altLang="zh-CN" dirty="0"/>
              <a:t>3 </a:t>
            </a:r>
            <a:r>
              <a:rPr lang="zh-CN" altLang="en-US" dirty="0"/>
              <a:t>执行价格如何选择，</a:t>
            </a:r>
            <a:r>
              <a:rPr lang="zh-CN" altLang="en-US" dirty="0">
                <a:solidFill>
                  <a:srgbClr val="FF0000"/>
                </a:solidFill>
              </a:rPr>
              <a:t>只要是虚值或实值期权</a:t>
            </a:r>
            <a:r>
              <a:rPr lang="zh-CN" altLang="en-US" dirty="0"/>
              <a:t>，</a:t>
            </a:r>
            <a:r>
              <a:rPr lang="zh-CN" altLang="en-US" dirty="0">
                <a:solidFill>
                  <a:srgbClr val="FF0000"/>
                </a:solidFill>
              </a:rPr>
              <a:t>其时间价值一定小于平值期权</a:t>
            </a:r>
            <a:r>
              <a:rPr lang="zh-CN" altLang="en-US" dirty="0"/>
              <a:t>，且时间价值随期权实值量和虚值量增加而递减。</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31</a:t>
            </a:fld>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3489386088"/>
              </p:ext>
            </p:extLst>
          </p:nvPr>
        </p:nvGraphicFramePr>
        <p:xfrm>
          <a:off x="3491880" y="2708920"/>
          <a:ext cx="1025525" cy="450850"/>
        </p:xfrm>
        <a:graphic>
          <a:graphicData uri="http://schemas.openxmlformats.org/presentationml/2006/ole">
            <mc:AlternateContent xmlns:mc="http://schemas.openxmlformats.org/markup-compatibility/2006">
              <mc:Choice xmlns:v="urn:schemas-microsoft-com:vml" Requires="v">
                <p:oleObj spid="_x0000_s104506" name="Equation" r:id="rId3" imgW="520560" imgH="228600" progId="Equation.DSMT4">
                  <p:embed/>
                </p:oleObj>
              </mc:Choice>
              <mc:Fallback>
                <p:oleObj name="Equation" r:id="rId3" imgW="520560" imgH="228600" progId="Equation.DSMT4">
                  <p:embed/>
                  <p:pic>
                    <p:nvPicPr>
                      <p:cNvPr id="0" name=""/>
                      <p:cNvPicPr>
                        <a:picLocks noChangeAspect="1" noChangeArrowheads="1"/>
                      </p:cNvPicPr>
                      <p:nvPr/>
                    </p:nvPicPr>
                    <p:blipFill>
                      <a:blip r:embed="rId4"/>
                      <a:srcRect/>
                      <a:stretch>
                        <a:fillRect/>
                      </a:stretch>
                    </p:blipFill>
                    <p:spPr bwMode="auto">
                      <a:xfrm>
                        <a:off x="3491880" y="2708920"/>
                        <a:ext cx="102552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244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期权价值的影响因素</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32</a:t>
            </a:fld>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378593868"/>
              </p:ext>
            </p:extLst>
          </p:nvPr>
        </p:nvGraphicFramePr>
        <p:xfrm>
          <a:off x="899592" y="2204864"/>
          <a:ext cx="7200030" cy="2736474"/>
        </p:xfrm>
        <a:graphic>
          <a:graphicData uri="http://schemas.openxmlformats.org/drawingml/2006/table">
            <a:tbl>
              <a:tblPr firstRow="1" firstCol="1" lastRow="1" lastCol="1" bandRow="1" bandCol="1">
                <a:tableStyleId>{72833802-FEF1-4C79-8D5D-14CF1EAF98D9}</a:tableStyleId>
              </a:tblPr>
              <a:tblGrid>
                <a:gridCol w="2131371">
                  <a:extLst>
                    <a:ext uri="{9D8B030D-6E8A-4147-A177-3AD203B41FA5}">
                      <a16:colId xmlns:a16="http://schemas.microsoft.com/office/drawing/2014/main" xmlns="" val="3124790692"/>
                    </a:ext>
                  </a:extLst>
                </a:gridCol>
                <a:gridCol w="1104969">
                  <a:extLst>
                    <a:ext uri="{9D8B030D-6E8A-4147-A177-3AD203B41FA5}">
                      <a16:colId xmlns:a16="http://schemas.microsoft.com/office/drawing/2014/main" xmlns="" val="2674099993"/>
                    </a:ext>
                  </a:extLst>
                </a:gridCol>
                <a:gridCol w="1321230">
                  <a:extLst>
                    <a:ext uri="{9D8B030D-6E8A-4147-A177-3AD203B41FA5}">
                      <a16:colId xmlns:a16="http://schemas.microsoft.com/office/drawing/2014/main" xmlns="" val="1429102528"/>
                    </a:ext>
                  </a:extLst>
                </a:gridCol>
                <a:gridCol w="1321230">
                  <a:extLst>
                    <a:ext uri="{9D8B030D-6E8A-4147-A177-3AD203B41FA5}">
                      <a16:colId xmlns:a16="http://schemas.microsoft.com/office/drawing/2014/main" xmlns="" val="2273564072"/>
                    </a:ext>
                  </a:extLst>
                </a:gridCol>
                <a:gridCol w="1321230">
                  <a:extLst>
                    <a:ext uri="{9D8B030D-6E8A-4147-A177-3AD203B41FA5}">
                      <a16:colId xmlns:a16="http://schemas.microsoft.com/office/drawing/2014/main" xmlns="" val="3681530924"/>
                    </a:ext>
                  </a:extLst>
                </a:gridCol>
              </a:tblGrid>
              <a:tr h="391074">
                <a:tc>
                  <a:txBody>
                    <a:bodyPr/>
                    <a:lstStyle/>
                    <a:p>
                      <a:pPr algn="ctr">
                        <a:spcAft>
                          <a:spcPts val="0"/>
                        </a:spcAft>
                      </a:pPr>
                      <a:r>
                        <a:rPr lang="zh-CN" sz="1800" b="0" dirty="0">
                          <a:effectLst/>
                          <a:latin typeface="Adobe Jenson Pro" pitchFamily="18" charset="0"/>
                          <a:ea typeface="Adobe 黑体 Std R" pitchFamily="34" charset="-122"/>
                        </a:rPr>
                        <a:t>变量</a:t>
                      </a:r>
                    </a:p>
                  </a:txBody>
                  <a:tcPr marL="69984" marR="69984" marT="0" marB="0" anchor="ctr"/>
                </a:tc>
                <a:tc>
                  <a:txBody>
                    <a:bodyPr/>
                    <a:lstStyle/>
                    <a:p>
                      <a:pPr algn="ctr">
                        <a:spcAft>
                          <a:spcPts val="0"/>
                        </a:spcAft>
                      </a:pPr>
                      <a:r>
                        <a:rPr lang="zh-CN" sz="1800" b="0" dirty="0">
                          <a:effectLst/>
                          <a:latin typeface="Adobe Jenson Pro" pitchFamily="18" charset="0"/>
                          <a:ea typeface="Adobe 黑体 Std R" pitchFamily="34" charset="-122"/>
                        </a:rPr>
                        <a:t>欧式看涨</a:t>
                      </a:r>
                    </a:p>
                  </a:txBody>
                  <a:tcPr marL="69984" marR="69984" marT="0" marB="0" anchor="ctr"/>
                </a:tc>
                <a:tc>
                  <a:txBody>
                    <a:bodyPr/>
                    <a:lstStyle/>
                    <a:p>
                      <a:pPr algn="ctr">
                        <a:spcAft>
                          <a:spcPts val="0"/>
                        </a:spcAft>
                      </a:pPr>
                      <a:r>
                        <a:rPr lang="zh-CN" sz="1800" b="0" dirty="0">
                          <a:effectLst/>
                          <a:latin typeface="Adobe Jenson Pro" pitchFamily="18" charset="0"/>
                          <a:ea typeface="Adobe 黑体 Std R" pitchFamily="34" charset="-122"/>
                        </a:rPr>
                        <a:t>欧式看跌</a:t>
                      </a:r>
                    </a:p>
                  </a:txBody>
                  <a:tcPr marL="69984" marR="69984" marT="0" marB="0" anchor="ctr"/>
                </a:tc>
                <a:tc>
                  <a:txBody>
                    <a:bodyPr/>
                    <a:lstStyle/>
                    <a:p>
                      <a:pPr algn="ctr">
                        <a:spcAft>
                          <a:spcPts val="0"/>
                        </a:spcAft>
                      </a:pPr>
                      <a:r>
                        <a:rPr lang="zh-CN" altLang="en-US" sz="1800" b="0" dirty="0">
                          <a:effectLst/>
                          <a:latin typeface="Adobe Jenson Pro" pitchFamily="18" charset="0"/>
                          <a:ea typeface="Adobe 黑体 Std R" pitchFamily="34" charset="-122"/>
                        </a:rPr>
                        <a:t>美式看涨</a:t>
                      </a:r>
                      <a:endParaRPr lang="zh-CN" sz="1800" b="0" dirty="0">
                        <a:effectLst/>
                        <a:latin typeface="Adobe Jenson Pro" pitchFamily="18" charset="0"/>
                        <a:ea typeface="Adobe 黑体 Std R" pitchFamily="34" charset="-122"/>
                      </a:endParaRPr>
                    </a:p>
                  </a:txBody>
                  <a:tcPr marL="69984" marR="69984" marT="0" marB="0" anchor="ctr"/>
                </a:tc>
                <a:tc>
                  <a:txBody>
                    <a:bodyPr/>
                    <a:lstStyle/>
                    <a:p>
                      <a:pPr algn="ctr">
                        <a:spcAft>
                          <a:spcPts val="0"/>
                        </a:spcAft>
                      </a:pPr>
                      <a:r>
                        <a:rPr lang="zh-CN" altLang="en-US" sz="1800" b="0" dirty="0">
                          <a:effectLst/>
                          <a:latin typeface="Adobe Jenson Pro" pitchFamily="18" charset="0"/>
                          <a:ea typeface="Adobe 黑体 Std R" pitchFamily="34" charset="-122"/>
                        </a:rPr>
                        <a:t>美式看跌</a:t>
                      </a:r>
                      <a:endParaRPr lang="zh-CN" sz="1800" b="0" dirty="0">
                        <a:effectLst/>
                        <a:latin typeface="Adobe Jenson Pro" pitchFamily="18" charset="0"/>
                        <a:ea typeface="Adobe 黑体 Std R" pitchFamily="34" charset="-122"/>
                      </a:endParaRPr>
                    </a:p>
                  </a:txBody>
                  <a:tcPr marL="69984" marR="69984" marT="0" marB="0" anchor="ctr"/>
                </a:tc>
                <a:extLst>
                  <a:ext uri="{0D108BD9-81ED-4DB2-BD59-A6C34878D82A}">
                    <a16:rowId xmlns:a16="http://schemas.microsoft.com/office/drawing/2014/main" xmlns="" val="2249966726"/>
                  </a:ext>
                </a:extLst>
              </a:tr>
              <a:tr h="390900">
                <a:tc>
                  <a:txBody>
                    <a:bodyPr/>
                    <a:lstStyle/>
                    <a:p>
                      <a:pPr algn="ctr">
                        <a:spcAft>
                          <a:spcPts val="0"/>
                        </a:spcAft>
                      </a:pPr>
                      <a:r>
                        <a:rPr lang="zh-CN" sz="1800" b="0" dirty="0">
                          <a:effectLst/>
                          <a:latin typeface="Adobe Jenson Pro" pitchFamily="18" charset="0"/>
                          <a:ea typeface="Adobe 黑体 Std R" pitchFamily="34" charset="-122"/>
                        </a:rPr>
                        <a:t>标的资产价格</a:t>
                      </a:r>
                    </a:p>
                  </a:txBody>
                  <a:tcPr marL="69984" marR="69984" marT="0" marB="0" anchor="ct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tc>
                <a:extLst>
                  <a:ext uri="{0D108BD9-81ED-4DB2-BD59-A6C34878D82A}">
                    <a16:rowId xmlns:a16="http://schemas.microsoft.com/office/drawing/2014/main" xmlns="" val="2811335867"/>
                  </a:ext>
                </a:extLst>
              </a:tr>
              <a:tr h="390900">
                <a:tc>
                  <a:txBody>
                    <a:bodyPr/>
                    <a:lstStyle/>
                    <a:p>
                      <a:pPr algn="ctr">
                        <a:spcAft>
                          <a:spcPts val="0"/>
                        </a:spcAft>
                      </a:pPr>
                      <a:r>
                        <a:rPr lang="zh-CN" altLang="en-US" sz="1800" b="0" dirty="0">
                          <a:effectLst/>
                          <a:latin typeface="Adobe Jenson Pro" pitchFamily="18" charset="0"/>
                          <a:ea typeface="Adobe 黑体 Std R" pitchFamily="34" charset="-122"/>
                        </a:rPr>
                        <a:t>行权价</a:t>
                      </a:r>
                      <a:endParaRPr lang="zh-CN" sz="1800" b="0" dirty="0">
                        <a:effectLst/>
                        <a:latin typeface="Adobe Jenson Pro" pitchFamily="18" charset="0"/>
                        <a:ea typeface="Adobe 黑体 Std R" pitchFamily="34" charset="-122"/>
                      </a:endParaRPr>
                    </a:p>
                  </a:txBody>
                  <a:tcPr marL="69984" marR="69984" marT="0" marB="0" anchor="ct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tc>
                <a:extLst>
                  <a:ext uri="{0D108BD9-81ED-4DB2-BD59-A6C34878D82A}">
                    <a16:rowId xmlns:a16="http://schemas.microsoft.com/office/drawing/2014/main" xmlns="" val="2162205445"/>
                  </a:ext>
                </a:extLst>
              </a:tr>
              <a:tr h="390900">
                <a:tc>
                  <a:txBody>
                    <a:bodyPr/>
                    <a:lstStyle/>
                    <a:p>
                      <a:pPr algn="ctr">
                        <a:spcAft>
                          <a:spcPts val="0"/>
                        </a:spcAft>
                      </a:pPr>
                      <a:r>
                        <a:rPr lang="zh-CN" altLang="en-US" sz="1800" b="0" dirty="0">
                          <a:effectLst/>
                          <a:latin typeface="Adobe Jenson Pro" pitchFamily="18" charset="0"/>
                          <a:ea typeface="Adobe 黑体 Std R" pitchFamily="34" charset="-122"/>
                        </a:rPr>
                        <a:t>红利</a:t>
                      </a:r>
                      <a:endParaRPr lang="zh-CN" sz="1800" b="0" dirty="0">
                        <a:effectLst/>
                        <a:latin typeface="Adobe Jenson Pro" pitchFamily="18" charset="0"/>
                        <a:ea typeface="Adobe 黑体 Std R" pitchFamily="34" charset="-122"/>
                      </a:endParaRPr>
                    </a:p>
                  </a:txBody>
                  <a:tcPr marL="69984" marR="6998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800" b="0" dirty="0">
                          <a:effectLst/>
                          <a:latin typeface="Adobe Jenson Pro" pitchFamily="18" charset="0"/>
                          <a:ea typeface="Adobe 黑体 Std R" pitchFamily="34" charset="-122"/>
                        </a:rPr>
                        <a:t>－</a:t>
                      </a:r>
                      <a:endParaRPr lang="zh-CN" sz="1800" b="0" dirty="0">
                        <a:effectLst/>
                        <a:latin typeface="Arial Unicode MS" pitchFamily="34" charset="-122"/>
                        <a:ea typeface="Arial Unicode MS" pitchFamily="34" charset="-122"/>
                        <a:cs typeface="Arial Unicode MS" pitchFamily="34" charset="-122"/>
                      </a:endParaRPr>
                    </a:p>
                  </a:txBody>
                  <a:tcPr marL="69984" marR="69984" marT="0" marB="0" anchor="ctr"/>
                </a:tc>
                <a:tc>
                  <a:txBody>
                    <a:bodyPr/>
                    <a:lstStyle/>
                    <a:p>
                      <a:pPr algn="ctr">
                        <a:spcAft>
                          <a:spcPts val="0"/>
                        </a:spcAft>
                      </a:pPr>
                      <a:r>
                        <a:rPr lang="zh-CN" altLang="en-US" sz="1800" b="0" dirty="0">
                          <a:effectLst/>
                          <a:latin typeface="Adobe Jenson Pro" pitchFamily="18" charset="0"/>
                          <a:ea typeface="Adobe 黑体 Std R" pitchFamily="34" charset="-122"/>
                        </a:rPr>
                        <a:t>＋</a:t>
                      </a:r>
                      <a:endParaRPr lang="zh-CN" altLang="zh-CN" sz="1800" b="0" dirty="0">
                        <a:effectLst/>
                        <a:latin typeface="Adobe Jenson Pro" pitchFamily="18" charset="0"/>
                        <a:ea typeface="Adobe 黑体 Std R" pitchFamily="34" charset="-122"/>
                      </a:endParaRPr>
                    </a:p>
                  </a:txBody>
                  <a:tcPr marL="69984" marR="6998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800" b="0" dirty="0">
                          <a:effectLst/>
                          <a:latin typeface="Adobe Jenson Pro" pitchFamily="18" charset="0"/>
                          <a:ea typeface="Adobe 黑体 Std R" pitchFamily="34" charset="-122"/>
                        </a:rPr>
                        <a:t>－</a:t>
                      </a:r>
                      <a:endParaRPr lang="zh-CN" sz="1800" b="0" dirty="0">
                        <a:effectLst/>
                        <a:latin typeface="Arial Unicode MS" pitchFamily="34" charset="-122"/>
                        <a:ea typeface="Arial Unicode MS" pitchFamily="34" charset="-122"/>
                        <a:cs typeface="Arial Unicode MS" pitchFamily="34" charset="-122"/>
                      </a:endParaRPr>
                    </a:p>
                  </a:txBody>
                  <a:tcPr marL="69984" marR="69984" marT="0" marB="0" anchor="ctr"/>
                </a:tc>
                <a:tc>
                  <a:txBody>
                    <a:bodyPr/>
                    <a:lstStyle/>
                    <a:p>
                      <a:pPr algn="ctr">
                        <a:spcAft>
                          <a:spcPts val="0"/>
                        </a:spcAft>
                      </a:pPr>
                      <a:r>
                        <a:rPr lang="zh-CN" altLang="en-US" sz="1800" b="0" dirty="0">
                          <a:effectLst/>
                          <a:latin typeface="Adobe Jenson Pro" pitchFamily="18" charset="0"/>
                          <a:ea typeface="Adobe 黑体 Std R" pitchFamily="34" charset="-122"/>
                        </a:rPr>
                        <a:t>＋</a:t>
                      </a:r>
                      <a:endParaRPr lang="zh-CN" altLang="zh-CN" sz="1800" b="0" dirty="0">
                        <a:effectLst/>
                        <a:latin typeface="Adobe Jenson Pro" pitchFamily="18" charset="0"/>
                        <a:ea typeface="Adobe 黑体 Std R" pitchFamily="34" charset="-122"/>
                      </a:endParaRPr>
                    </a:p>
                  </a:txBody>
                  <a:tcPr marL="69984" marR="69984" marT="0" marB="0" anchor="ctr"/>
                </a:tc>
                <a:extLst>
                  <a:ext uri="{0D108BD9-81ED-4DB2-BD59-A6C34878D82A}">
                    <a16:rowId xmlns:a16="http://schemas.microsoft.com/office/drawing/2014/main" xmlns="" val="3962026480"/>
                  </a:ext>
                </a:extLst>
              </a:tr>
              <a:tr h="390900">
                <a:tc>
                  <a:txBody>
                    <a:bodyPr/>
                    <a:lstStyle/>
                    <a:p>
                      <a:pPr algn="ctr">
                        <a:spcAft>
                          <a:spcPts val="0"/>
                        </a:spcAft>
                      </a:pPr>
                      <a:r>
                        <a:rPr lang="zh-CN" sz="1800" b="0" dirty="0">
                          <a:solidFill>
                            <a:srgbClr val="FF0000"/>
                          </a:solidFill>
                          <a:effectLst/>
                          <a:latin typeface="Adobe Jenson Pro" pitchFamily="18" charset="0"/>
                          <a:ea typeface="Adobe 黑体 Std R" pitchFamily="34" charset="-122"/>
                        </a:rPr>
                        <a:t>标的资产波动率</a:t>
                      </a:r>
                    </a:p>
                  </a:txBody>
                  <a:tcPr marL="69984" marR="69984" marT="0" marB="0" anchor="ctr"/>
                </a:tc>
                <a:tc>
                  <a:txBody>
                    <a:bodyPr/>
                    <a:lstStyle/>
                    <a:p>
                      <a:pPr algn="ctr">
                        <a:spcAft>
                          <a:spcPts val="0"/>
                        </a:spcAft>
                      </a:pPr>
                      <a:r>
                        <a:rPr lang="zh-CN" sz="1800" b="0" dirty="0">
                          <a:solidFill>
                            <a:srgbClr val="FF0000"/>
                          </a:solidFill>
                          <a:effectLst/>
                          <a:latin typeface="Adobe Jenson Pro" pitchFamily="18" charset="0"/>
                          <a:ea typeface="Adobe 黑体 Std R" pitchFamily="34" charset="-122"/>
                        </a:rPr>
                        <a:t>＋</a:t>
                      </a:r>
                    </a:p>
                  </a:txBody>
                  <a:tcPr marL="69984" marR="69984" marT="0" marB="0" anchor="ctr"/>
                </a:tc>
                <a:tc>
                  <a:txBody>
                    <a:bodyPr/>
                    <a:lstStyle/>
                    <a:p>
                      <a:pPr algn="ctr">
                        <a:spcAft>
                          <a:spcPts val="0"/>
                        </a:spcAft>
                      </a:pPr>
                      <a:r>
                        <a:rPr lang="zh-CN" sz="1800" b="0" dirty="0">
                          <a:solidFill>
                            <a:srgbClr val="FF0000"/>
                          </a:solidFill>
                          <a:effectLst/>
                          <a:latin typeface="Adobe Jenson Pro" pitchFamily="18" charset="0"/>
                          <a:ea typeface="Adobe 黑体 Std R" pitchFamily="34" charset="-122"/>
                        </a:rPr>
                        <a:t>＋</a:t>
                      </a:r>
                    </a:p>
                  </a:txBody>
                  <a:tcPr marL="69984" marR="69984" marT="0" marB="0" anchor="ctr"/>
                </a:tc>
                <a:tc>
                  <a:txBody>
                    <a:bodyPr/>
                    <a:lstStyle/>
                    <a:p>
                      <a:pPr algn="ctr">
                        <a:spcAft>
                          <a:spcPts val="0"/>
                        </a:spcAft>
                      </a:pPr>
                      <a:r>
                        <a:rPr lang="zh-CN" sz="1800" b="0" dirty="0">
                          <a:solidFill>
                            <a:srgbClr val="FF0000"/>
                          </a:solidFill>
                          <a:effectLst/>
                          <a:latin typeface="Adobe Jenson Pro" pitchFamily="18" charset="0"/>
                          <a:ea typeface="Adobe 黑体 Std R" pitchFamily="34" charset="-122"/>
                        </a:rPr>
                        <a:t>＋</a:t>
                      </a:r>
                    </a:p>
                  </a:txBody>
                  <a:tcPr marL="69984" marR="69984" marT="0" marB="0" anchor="ctr"/>
                </a:tc>
                <a:tc>
                  <a:txBody>
                    <a:bodyPr/>
                    <a:lstStyle/>
                    <a:p>
                      <a:pPr algn="ctr">
                        <a:spcAft>
                          <a:spcPts val="0"/>
                        </a:spcAft>
                      </a:pPr>
                      <a:r>
                        <a:rPr lang="zh-CN" sz="1800" b="0" dirty="0">
                          <a:solidFill>
                            <a:srgbClr val="FF0000"/>
                          </a:solidFill>
                          <a:effectLst/>
                          <a:latin typeface="Adobe Jenson Pro" pitchFamily="18" charset="0"/>
                          <a:ea typeface="Adobe 黑体 Std R" pitchFamily="34" charset="-122"/>
                        </a:rPr>
                        <a:t>＋</a:t>
                      </a:r>
                    </a:p>
                  </a:txBody>
                  <a:tcPr marL="69984" marR="69984" marT="0" marB="0" anchor="ctr"/>
                </a:tc>
                <a:extLst>
                  <a:ext uri="{0D108BD9-81ED-4DB2-BD59-A6C34878D82A}">
                    <a16:rowId xmlns:a16="http://schemas.microsoft.com/office/drawing/2014/main" xmlns="" val="1664534885"/>
                  </a:ext>
                </a:extLst>
              </a:tr>
              <a:tr h="390900">
                <a:tc>
                  <a:txBody>
                    <a:bodyPr/>
                    <a:lstStyle/>
                    <a:p>
                      <a:pPr algn="ctr">
                        <a:spcAft>
                          <a:spcPts val="0"/>
                        </a:spcAft>
                      </a:pPr>
                      <a:r>
                        <a:rPr lang="zh-CN" altLang="en-US" sz="1800" b="0" dirty="0">
                          <a:effectLst/>
                          <a:latin typeface="Adobe Jenson Pro" pitchFamily="18" charset="0"/>
                          <a:ea typeface="Adobe 黑体 Std R" pitchFamily="34" charset="-122"/>
                        </a:rPr>
                        <a:t>剩余期限</a:t>
                      </a:r>
                      <a:endParaRPr lang="zh-CN" sz="1800" b="0" dirty="0">
                        <a:effectLst/>
                        <a:latin typeface="Adobe Jenson Pro" pitchFamily="18" charset="0"/>
                        <a:ea typeface="Adobe 黑体 Std R" pitchFamily="34" charset="-122"/>
                      </a:endParaRPr>
                    </a:p>
                  </a:txBody>
                  <a:tcPr marL="69984" marR="69984" marT="0" marB="0" anchor="ctr">
                    <a:lnB w="12700" cap="flat" cmpd="sng" algn="ctr">
                      <a:solidFill>
                        <a:schemeClr val="tx2"/>
                      </a:solidFill>
                      <a:prstDash val="solid"/>
                      <a:round/>
                      <a:headEnd type="none" w="med" len="med"/>
                      <a:tailEnd type="none" w="med" len="med"/>
                    </a:lnB>
                  </a:tcPr>
                </a:tc>
                <a:tc>
                  <a:txBody>
                    <a:bodyPr/>
                    <a:lstStyle/>
                    <a:p>
                      <a:pPr algn="ctr">
                        <a:spcAft>
                          <a:spcPts val="0"/>
                        </a:spcAft>
                      </a:pPr>
                      <a:r>
                        <a:rPr lang="zh-CN" altLang="en-US" sz="1800" b="0" dirty="0">
                          <a:solidFill>
                            <a:schemeClr val="tx1"/>
                          </a:solidFill>
                          <a:effectLst/>
                          <a:latin typeface="Adobe Jenson Pro" pitchFamily="18" charset="0"/>
                          <a:ea typeface="Adobe 黑体 Std R" pitchFamily="34" charset="-122"/>
                        </a:rPr>
                        <a:t>？</a:t>
                      </a:r>
                      <a:endParaRPr lang="zh-CN" altLang="zh-CN" sz="1800" b="0" dirty="0">
                        <a:solidFill>
                          <a:schemeClr val="tx1"/>
                        </a:solidFill>
                        <a:effectLst/>
                        <a:latin typeface="Adobe Jenson Pro" pitchFamily="18" charset="0"/>
                        <a:ea typeface="Adobe 黑体 Std R" pitchFamily="34" charset="-122"/>
                      </a:endParaRPr>
                    </a:p>
                  </a:txBody>
                  <a:tcPr marL="69984" marR="69984" marT="0" marB="0" anchor="ctr">
                    <a:lnB w="12700" cap="flat" cmpd="sng" algn="ctr">
                      <a:solidFill>
                        <a:schemeClr val="tx2"/>
                      </a:solidFill>
                      <a:prstDash val="solid"/>
                      <a:round/>
                      <a:headEnd type="none" w="med" len="med"/>
                      <a:tailEnd type="none" w="med" len="med"/>
                    </a:lnB>
                  </a:tcPr>
                </a:tc>
                <a:tc>
                  <a:txBody>
                    <a:bodyPr/>
                    <a:lstStyle/>
                    <a:p>
                      <a:pPr algn="ctr">
                        <a:spcAft>
                          <a:spcPts val="0"/>
                        </a:spcAft>
                      </a:pPr>
                      <a:r>
                        <a:rPr lang="zh-CN" altLang="en-US" sz="1800" b="0" dirty="0">
                          <a:solidFill>
                            <a:schemeClr val="tx1"/>
                          </a:solidFill>
                          <a:effectLst/>
                          <a:latin typeface="Adobe Jenson Pro" pitchFamily="18" charset="0"/>
                          <a:ea typeface="Adobe 黑体 Std R" pitchFamily="34" charset="-122"/>
                        </a:rPr>
                        <a:t>？</a:t>
                      </a:r>
                      <a:endParaRPr lang="zh-CN" altLang="zh-CN" sz="1800" b="0" dirty="0">
                        <a:solidFill>
                          <a:schemeClr val="tx1"/>
                        </a:solidFill>
                        <a:effectLst/>
                        <a:latin typeface="Adobe Jenson Pro" pitchFamily="18" charset="0"/>
                        <a:ea typeface="Adobe 黑体 Std R" pitchFamily="34" charset="-122"/>
                      </a:endParaRPr>
                    </a:p>
                  </a:txBody>
                  <a:tcPr marL="69984" marR="69984" marT="0" marB="0" anchor="ctr">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dirty="0">
                          <a:effectLst/>
                          <a:latin typeface="Adobe Jenson Pro" pitchFamily="18" charset="0"/>
                          <a:ea typeface="Adobe 黑体 Std R" pitchFamily="34" charset="-122"/>
                        </a:rPr>
                        <a:t>＋</a:t>
                      </a:r>
                      <a:endParaRPr lang="zh-CN" altLang="zh-CN" sz="1800" b="0" dirty="0">
                        <a:solidFill>
                          <a:schemeClr val="tx1"/>
                        </a:solidFill>
                        <a:effectLst/>
                        <a:latin typeface="Adobe Jenson Pro" pitchFamily="18" charset="0"/>
                        <a:ea typeface="Adobe 黑体 Std R" pitchFamily="34" charset="-122"/>
                      </a:endParaRPr>
                    </a:p>
                  </a:txBody>
                  <a:tcPr marL="69984" marR="69984" marT="0" marB="0" anchor="ctr">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dirty="0">
                          <a:effectLst/>
                          <a:latin typeface="Adobe Jenson Pro" pitchFamily="18" charset="0"/>
                          <a:ea typeface="Adobe 黑体 Std R" pitchFamily="34" charset="-122"/>
                        </a:rPr>
                        <a:t>＋</a:t>
                      </a:r>
                    </a:p>
                  </a:txBody>
                  <a:tcPr marL="69984" marR="69984" marT="0" marB="0" anchor="ct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779407852"/>
                  </a:ext>
                </a:extLst>
              </a:tr>
              <a:tr h="390900">
                <a:tc>
                  <a:txBody>
                    <a:bodyPr/>
                    <a:lstStyle/>
                    <a:p>
                      <a:pPr algn="ctr">
                        <a:spcAft>
                          <a:spcPts val="0"/>
                        </a:spcAft>
                      </a:pPr>
                      <a:r>
                        <a:rPr lang="zh-CN" altLang="en-US" sz="1800" b="0" dirty="0">
                          <a:effectLst/>
                          <a:latin typeface="Adobe Jenson Pro" pitchFamily="18" charset="0"/>
                          <a:ea typeface="Adobe 黑体 Std R" pitchFamily="34" charset="-122"/>
                        </a:rPr>
                        <a:t>无风险利率</a:t>
                      </a:r>
                      <a:endParaRPr lang="zh-CN" sz="1800" b="0" dirty="0">
                        <a:effectLst/>
                        <a:latin typeface="Adobe Jenson Pro" pitchFamily="18" charset="0"/>
                        <a:ea typeface="Adobe 黑体 Std R" pitchFamily="34" charset="-122"/>
                      </a:endParaRPr>
                    </a:p>
                  </a:txBody>
                  <a:tcPr marL="69984" marR="69984"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zh-CN" sz="1800" b="0" dirty="0">
                          <a:effectLst/>
                          <a:latin typeface="Adobe Jenson Pro" pitchFamily="18" charset="0"/>
                          <a:ea typeface="Adobe 黑体 Std R" pitchFamily="34" charset="-122"/>
                        </a:rPr>
                        <a:t>－</a:t>
                      </a:r>
                    </a:p>
                  </a:txBody>
                  <a:tcPr marL="69984" marR="69984"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241433629"/>
                  </a:ext>
                </a:extLst>
              </a:tr>
            </a:tbl>
          </a:graphicData>
        </a:graphic>
      </p:graphicFrame>
    </p:spTree>
    <p:extLst>
      <p:ext uri="{BB962C8B-B14F-4D97-AF65-F5344CB8AC3E}">
        <p14:creationId xmlns:p14="http://schemas.microsoft.com/office/powerpoint/2010/main" val="1333346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无红利资产欧式看涨期权下限</a:t>
            </a:r>
          </a:p>
        </p:txBody>
      </p:sp>
      <p:sp>
        <p:nvSpPr>
          <p:cNvPr id="3" name="内容占位符 2"/>
          <p:cNvSpPr>
            <a:spLocks noGrp="1"/>
          </p:cNvSpPr>
          <p:nvPr>
            <p:ph idx="1"/>
          </p:nvPr>
        </p:nvSpPr>
        <p:spPr>
          <a:xfrm>
            <a:off x="467544" y="1124744"/>
            <a:ext cx="8229600" cy="4530725"/>
          </a:xfrm>
        </p:spPr>
        <p:txBody>
          <a:bodyPr/>
          <a:lstStyle/>
          <a:p>
            <a:endParaRPr lang="en-US" altLang="zh-CN" dirty="0"/>
          </a:p>
          <a:p>
            <a:r>
              <a:rPr lang="zh-CN" altLang="en-US" dirty="0"/>
              <a:t>构造组合</a:t>
            </a:r>
          </a:p>
          <a:p>
            <a:pPr lvl="1"/>
            <a:r>
              <a:rPr lang="zh-CN" altLang="en-US" dirty="0"/>
              <a:t>组合 </a:t>
            </a:r>
            <a:r>
              <a:rPr lang="en-US" altLang="zh-CN" dirty="0"/>
              <a:t>A </a:t>
            </a:r>
            <a:r>
              <a:rPr lang="zh-CN" altLang="en-US" dirty="0"/>
              <a:t>：一份欧式看涨期权加金额为                的现金</a:t>
            </a:r>
          </a:p>
          <a:p>
            <a:pPr lvl="1"/>
            <a:r>
              <a:rPr lang="zh-CN" altLang="en-US" dirty="0"/>
              <a:t>组合 </a:t>
            </a:r>
            <a:r>
              <a:rPr lang="en-US" altLang="zh-CN" dirty="0"/>
              <a:t>B </a:t>
            </a:r>
            <a:r>
              <a:rPr lang="zh-CN" altLang="en-US" dirty="0"/>
              <a:t>：一单位标的资产</a:t>
            </a:r>
          </a:p>
          <a:p>
            <a:r>
              <a:rPr lang="en-US" altLang="zh-CN" dirty="0"/>
              <a:t>T </a:t>
            </a:r>
            <a:r>
              <a:rPr lang="zh-CN" altLang="en-US" dirty="0"/>
              <a:t>时刻的组合价值</a:t>
            </a:r>
          </a:p>
          <a:p>
            <a:pPr lvl="1"/>
            <a:r>
              <a:rPr lang="zh-CN" altLang="en-US" dirty="0"/>
              <a:t>组合 </a:t>
            </a:r>
            <a:r>
              <a:rPr lang="en-US" altLang="zh-CN" dirty="0"/>
              <a:t>A </a:t>
            </a:r>
            <a:r>
              <a:rPr lang="zh-CN" altLang="en-US" dirty="0"/>
              <a:t>：</a:t>
            </a:r>
            <a:endParaRPr lang="en-US" altLang="zh-CN" dirty="0"/>
          </a:p>
          <a:p>
            <a:pPr lvl="1"/>
            <a:r>
              <a:rPr lang="zh-CN" altLang="en-US" dirty="0"/>
              <a:t>组合 </a:t>
            </a:r>
            <a:r>
              <a:rPr lang="en-US" altLang="zh-CN" dirty="0"/>
              <a:t>B </a:t>
            </a:r>
            <a:r>
              <a:rPr lang="zh-CN" altLang="en-US" dirty="0"/>
              <a:t>：</a:t>
            </a:r>
            <a:endParaRPr lang="en-US" altLang="zh-CN"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33</a:t>
            </a:fld>
            <a:endParaRPr lang="zh-CN" altLang="en-US" dirty="0"/>
          </a:p>
        </p:txBody>
      </p:sp>
      <p:grpSp>
        <p:nvGrpSpPr>
          <p:cNvPr id="4" name="组合 3"/>
          <p:cNvGrpSpPr/>
          <p:nvPr/>
        </p:nvGrpSpPr>
        <p:grpSpPr>
          <a:xfrm>
            <a:off x="2636838" y="2276872"/>
            <a:ext cx="4905863" cy="2731691"/>
            <a:chOff x="2636838" y="2276872"/>
            <a:chExt cx="4905863" cy="2731691"/>
          </a:xfrm>
        </p:grpSpPr>
        <p:graphicFrame>
          <p:nvGraphicFramePr>
            <p:cNvPr id="10" name="对象 9"/>
            <p:cNvGraphicFramePr>
              <a:graphicFrameLocks noChangeAspect="1"/>
            </p:cNvGraphicFramePr>
            <p:nvPr>
              <p:extLst>
                <p:ext uri="{D42A27DB-BD31-4B8C-83A1-F6EECF244321}">
                  <p14:modId xmlns:p14="http://schemas.microsoft.com/office/powerpoint/2010/main" val="3984394125"/>
                </p:ext>
              </p:extLst>
            </p:nvPr>
          </p:nvGraphicFramePr>
          <p:xfrm>
            <a:off x="6660232" y="2276872"/>
            <a:ext cx="882469" cy="357190"/>
          </p:xfrm>
          <a:graphic>
            <a:graphicData uri="http://schemas.openxmlformats.org/presentationml/2006/ole">
              <mc:AlternateContent xmlns:mc="http://schemas.openxmlformats.org/markup-compatibility/2006">
                <mc:Choice xmlns:v="urn:schemas-microsoft-com:vml" Requires="v">
                  <p:oleObj spid="_x0000_s105588" name="Equation" r:id="rId3" imgW="533160" imgH="215640" progId="Equation.DSMT4">
                    <p:embed/>
                  </p:oleObj>
                </mc:Choice>
                <mc:Fallback>
                  <p:oleObj name="Equation" r:id="rId3" imgW="533160" imgH="215640" progId="Equation.DSMT4">
                    <p:embed/>
                    <p:pic>
                      <p:nvPicPr>
                        <p:cNvPr id="0" name=""/>
                        <p:cNvPicPr>
                          <a:picLocks noChangeAspect="1" noChangeArrowheads="1"/>
                        </p:cNvPicPr>
                        <p:nvPr/>
                      </p:nvPicPr>
                      <p:blipFill>
                        <a:blip r:embed="rId4"/>
                        <a:srcRect/>
                        <a:stretch>
                          <a:fillRect/>
                        </a:stretch>
                      </p:blipFill>
                      <p:spPr bwMode="auto">
                        <a:xfrm>
                          <a:off x="6660232" y="2276872"/>
                          <a:ext cx="882469"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76860312"/>
                </p:ext>
              </p:extLst>
            </p:nvPr>
          </p:nvGraphicFramePr>
          <p:xfrm>
            <a:off x="2636838" y="4221163"/>
            <a:ext cx="1265237" cy="787400"/>
          </p:xfrm>
          <a:graphic>
            <a:graphicData uri="http://schemas.openxmlformats.org/presentationml/2006/ole">
              <mc:AlternateContent xmlns:mc="http://schemas.openxmlformats.org/markup-compatibility/2006">
                <mc:Choice xmlns:v="urn:schemas-microsoft-com:vml" Requires="v">
                  <p:oleObj spid="_x0000_s105589" name="Equation" r:id="rId5" imgW="774360" imgH="482400" progId="Equation.DSMT4">
                    <p:embed/>
                  </p:oleObj>
                </mc:Choice>
                <mc:Fallback>
                  <p:oleObj name="Equation" r:id="rId5" imgW="774360" imgH="482400" progId="Equation.DSMT4">
                    <p:embed/>
                    <p:pic>
                      <p:nvPicPr>
                        <p:cNvPr id="0" name=""/>
                        <p:cNvPicPr>
                          <a:picLocks noChangeAspect="1" noChangeArrowheads="1"/>
                        </p:cNvPicPr>
                        <p:nvPr/>
                      </p:nvPicPr>
                      <p:blipFill>
                        <a:blip r:embed="rId6"/>
                        <a:srcRect/>
                        <a:stretch>
                          <a:fillRect/>
                        </a:stretch>
                      </p:blipFill>
                      <p:spPr bwMode="auto">
                        <a:xfrm>
                          <a:off x="2636838" y="4221163"/>
                          <a:ext cx="1265237"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469355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67544" y="1340768"/>
            <a:ext cx="8229600" cy="4824536"/>
          </a:xfrm>
        </p:spPr>
        <p:txBody>
          <a:bodyPr/>
          <a:lstStyle/>
          <a:p>
            <a:r>
              <a:rPr lang="zh-CN" altLang="en-US" dirty="0"/>
              <a:t>由于</a:t>
            </a:r>
            <a:endParaRPr lang="en-US" altLang="zh-CN" dirty="0"/>
          </a:p>
          <a:p>
            <a:pPr>
              <a:buNone/>
            </a:pPr>
            <a:endParaRPr lang="en-US" altLang="zh-CN" dirty="0"/>
          </a:p>
          <a:p>
            <a:r>
              <a:rPr lang="zh-CN" altLang="en-US" dirty="0"/>
              <a:t>因此，在 </a:t>
            </a:r>
            <a:r>
              <a:rPr lang="en-US" altLang="zh-CN" dirty="0"/>
              <a:t>t </a:t>
            </a:r>
            <a:r>
              <a:rPr lang="zh-CN" altLang="en-US" dirty="0"/>
              <a:t>时刻组合 </a:t>
            </a:r>
            <a:r>
              <a:rPr lang="en-US" altLang="zh-CN" dirty="0"/>
              <a:t>A </a:t>
            </a:r>
            <a:r>
              <a:rPr lang="zh-CN" altLang="en-US" dirty="0"/>
              <a:t>的价值也应该大于组合 </a:t>
            </a:r>
            <a:r>
              <a:rPr lang="en-US" altLang="zh-CN" dirty="0"/>
              <a:t>B </a:t>
            </a:r>
            <a:r>
              <a:rPr lang="zh-CN" altLang="en-US" dirty="0"/>
              <a:t>，即</a:t>
            </a:r>
            <a:endParaRPr lang="en-US" altLang="zh-CN" dirty="0"/>
          </a:p>
          <a:p>
            <a:endParaRPr lang="en-US" altLang="zh-CN" dirty="0"/>
          </a:p>
          <a:p>
            <a:endParaRPr lang="en-US" altLang="zh-CN" dirty="0"/>
          </a:p>
          <a:p>
            <a:r>
              <a:rPr lang="zh-CN" altLang="en-US" dirty="0"/>
              <a:t>结论：由于期权的价值一定为正，因此无红利资产欧式看涨期权价格下限为：</a:t>
            </a:r>
            <a:endParaRPr lang="en-US" altLang="zh-CN" dirty="0"/>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34</a:t>
            </a:fld>
            <a:endParaRPr lang="zh-CN" altLang="en-US" dirty="0"/>
          </a:p>
        </p:txBody>
      </p:sp>
      <p:graphicFrame>
        <p:nvGraphicFramePr>
          <p:cNvPr id="10" name="对象 9"/>
          <p:cNvGraphicFramePr>
            <a:graphicFrameLocks noChangeAspect="1"/>
          </p:cNvGraphicFramePr>
          <p:nvPr>
            <p:extLst>
              <p:ext uri="{D42A27DB-BD31-4B8C-83A1-F6EECF244321}">
                <p14:modId xmlns:p14="http://schemas.microsoft.com/office/powerpoint/2010/main" val="2077261883"/>
              </p:ext>
            </p:extLst>
          </p:nvPr>
        </p:nvGraphicFramePr>
        <p:xfrm>
          <a:off x="1835696" y="1412776"/>
          <a:ext cx="2071263" cy="487356"/>
        </p:xfrm>
        <a:graphic>
          <a:graphicData uri="http://schemas.openxmlformats.org/presentationml/2006/ole">
            <mc:AlternateContent xmlns:mc="http://schemas.openxmlformats.org/markup-compatibility/2006">
              <mc:Choice xmlns:v="urn:schemas-microsoft-com:vml" Requires="v">
                <p:oleObj spid="_x0000_s106666" name="Equation" r:id="rId3" imgW="1079032" imgH="253890" progId="Equation.DSMT4">
                  <p:embed/>
                </p:oleObj>
              </mc:Choice>
              <mc:Fallback>
                <p:oleObj name="Equation" r:id="rId3" imgW="1079032"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412776"/>
                        <a:ext cx="2071263" cy="48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456798542"/>
              </p:ext>
            </p:extLst>
          </p:nvPr>
        </p:nvGraphicFramePr>
        <p:xfrm>
          <a:off x="3251200" y="3141663"/>
          <a:ext cx="2424113" cy="1008062"/>
        </p:xfrm>
        <a:graphic>
          <a:graphicData uri="http://schemas.openxmlformats.org/presentationml/2006/ole">
            <mc:AlternateContent xmlns:mc="http://schemas.openxmlformats.org/markup-compatibility/2006">
              <mc:Choice xmlns:v="urn:schemas-microsoft-com:vml" Requires="v">
                <p:oleObj spid="_x0000_s106667" name="Equation" r:id="rId5" imgW="952200" imgH="482400" progId="Equation.DSMT4">
                  <p:embed/>
                </p:oleObj>
              </mc:Choice>
              <mc:Fallback>
                <p:oleObj name="Equation" r:id="rId5" imgW="952200" imgH="482400" progId="Equation.DSMT4">
                  <p:embed/>
                  <p:pic>
                    <p:nvPicPr>
                      <p:cNvPr id="0" name=""/>
                      <p:cNvPicPr>
                        <a:picLocks noChangeAspect="1" noChangeArrowheads="1"/>
                      </p:cNvPicPr>
                      <p:nvPr/>
                    </p:nvPicPr>
                    <p:blipFill>
                      <a:blip r:embed="rId6"/>
                      <a:srcRect/>
                      <a:stretch>
                        <a:fillRect/>
                      </a:stretch>
                    </p:blipFill>
                    <p:spPr bwMode="auto">
                      <a:xfrm>
                        <a:off x="3251200" y="3141663"/>
                        <a:ext cx="2424113" cy="1008062"/>
                      </a:xfrm>
                      <a:prstGeom prst="rect">
                        <a:avLst/>
                      </a:prstGeom>
                      <a:noFill/>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459900341"/>
              </p:ext>
            </p:extLst>
          </p:nvPr>
        </p:nvGraphicFramePr>
        <p:xfrm>
          <a:off x="3027363" y="5516563"/>
          <a:ext cx="3133725" cy="642937"/>
        </p:xfrm>
        <a:graphic>
          <a:graphicData uri="http://schemas.openxmlformats.org/presentationml/2006/ole">
            <mc:AlternateContent xmlns:mc="http://schemas.openxmlformats.org/markup-compatibility/2006">
              <mc:Choice xmlns:v="urn:schemas-microsoft-com:vml" Requires="v">
                <p:oleObj spid="_x0000_s106668" name="Equation" r:id="rId7" imgW="1485720" imgH="304560" progId="Equation.DSMT4">
                  <p:embed/>
                </p:oleObj>
              </mc:Choice>
              <mc:Fallback>
                <p:oleObj name="Equation" r:id="rId7" imgW="1485720" imgH="304560" progId="Equation.DSMT4">
                  <p:embed/>
                  <p:pic>
                    <p:nvPicPr>
                      <p:cNvPr id="0" name=""/>
                      <p:cNvPicPr>
                        <a:picLocks noChangeAspect="1" noChangeArrowheads="1"/>
                      </p:cNvPicPr>
                      <p:nvPr/>
                    </p:nvPicPr>
                    <p:blipFill>
                      <a:blip r:embed="rId8"/>
                      <a:srcRect/>
                      <a:stretch>
                        <a:fillRect/>
                      </a:stretch>
                    </p:blipFill>
                    <p:spPr bwMode="auto">
                      <a:xfrm>
                        <a:off x="3027363" y="5516563"/>
                        <a:ext cx="3133725"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7791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有红利资产欧式看涨期权下限</a:t>
            </a:r>
          </a:p>
        </p:txBody>
      </p:sp>
      <p:sp>
        <p:nvSpPr>
          <p:cNvPr id="3" name="内容占位符 2"/>
          <p:cNvSpPr>
            <a:spLocks noGrp="1"/>
          </p:cNvSpPr>
          <p:nvPr>
            <p:ph idx="1"/>
          </p:nvPr>
        </p:nvSpPr>
        <p:spPr>
          <a:xfrm>
            <a:off x="467544" y="1340768"/>
            <a:ext cx="8229600" cy="4530725"/>
          </a:xfrm>
        </p:spPr>
        <p:txBody>
          <a:bodyPr>
            <a:normAutofit/>
          </a:bodyPr>
          <a:lstStyle/>
          <a:p>
            <a:endParaRPr lang="en-US" altLang="zh-CN" dirty="0"/>
          </a:p>
          <a:p>
            <a:r>
              <a:rPr lang="zh-CN" altLang="en-US" dirty="0"/>
              <a:t>只要将上述组合 </a:t>
            </a:r>
            <a:r>
              <a:rPr lang="en-US" altLang="zh-CN" dirty="0"/>
              <a:t>A </a:t>
            </a:r>
            <a:r>
              <a:rPr lang="zh-CN" altLang="en-US" dirty="0"/>
              <a:t>的现金改为</a:t>
            </a:r>
          </a:p>
          <a:p>
            <a:pPr>
              <a:buNone/>
            </a:pPr>
            <a:r>
              <a:rPr lang="zh-CN" altLang="en-US" dirty="0"/>
              <a:t>		</a:t>
            </a:r>
          </a:p>
          <a:p>
            <a:endParaRPr lang="zh-CN" altLang="en-US" dirty="0"/>
          </a:p>
          <a:p>
            <a:r>
              <a:rPr lang="zh-CN" altLang="en-US" dirty="0"/>
              <a:t>其中 </a:t>
            </a:r>
            <a:r>
              <a:rPr lang="en-US" altLang="zh-CN" dirty="0"/>
              <a:t>I </a:t>
            </a:r>
            <a:r>
              <a:rPr lang="zh-CN" altLang="en-US" dirty="0"/>
              <a:t>为期权有效期内资产红利的现值，并经过类似的推导，就可得出有红利资产欧式看涨期权价格的下限为：</a:t>
            </a:r>
            <a:endParaRPr lang="en-US" altLang="zh-CN" dirty="0"/>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35</a:t>
            </a:fld>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570755876"/>
              </p:ext>
            </p:extLst>
          </p:nvPr>
        </p:nvGraphicFramePr>
        <p:xfrm>
          <a:off x="3629025" y="2643188"/>
          <a:ext cx="1708150" cy="500062"/>
        </p:xfrm>
        <a:graphic>
          <a:graphicData uri="http://schemas.openxmlformats.org/presentationml/2006/ole">
            <mc:AlternateContent xmlns:mc="http://schemas.openxmlformats.org/markup-compatibility/2006">
              <mc:Choice xmlns:v="urn:schemas-microsoft-com:vml" Requires="v">
                <p:oleObj spid="_x0000_s107634" name="Equation" r:id="rId3" imgW="736560" imgH="215640" progId="Equation.DSMT4">
                  <p:embed/>
                </p:oleObj>
              </mc:Choice>
              <mc:Fallback>
                <p:oleObj name="Equation" r:id="rId3" imgW="736560" imgH="215640" progId="Equation.DSMT4">
                  <p:embed/>
                  <p:pic>
                    <p:nvPicPr>
                      <p:cNvPr id="0" name=""/>
                      <p:cNvPicPr>
                        <a:picLocks noChangeAspect="1" noChangeArrowheads="1"/>
                      </p:cNvPicPr>
                      <p:nvPr/>
                    </p:nvPicPr>
                    <p:blipFill>
                      <a:blip r:embed="rId4"/>
                      <a:srcRect/>
                      <a:stretch>
                        <a:fillRect/>
                      </a:stretch>
                    </p:blipFill>
                    <p:spPr bwMode="auto">
                      <a:xfrm>
                        <a:off x="3629025" y="2643188"/>
                        <a:ext cx="1708150"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650823007"/>
              </p:ext>
            </p:extLst>
          </p:nvPr>
        </p:nvGraphicFramePr>
        <p:xfrm>
          <a:off x="2882900" y="5300663"/>
          <a:ext cx="3563938" cy="642937"/>
        </p:xfrm>
        <a:graphic>
          <a:graphicData uri="http://schemas.openxmlformats.org/presentationml/2006/ole">
            <mc:AlternateContent xmlns:mc="http://schemas.openxmlformats.org/markup-compatibility/2006">
              <mc:Choice xmlns:v="urn:schemas-microsoft-com:vml" Requires="v">
                <p:oleObj spid="_x0000_s107635" name="Equation" r:id="rId5" imgW="1688760" imgH="304560" progId="Equation.DSMT4">
                  <p:embed/>
                </p:oleObj>
              </mc:Choice>
              <mc:Fallback>
                <p:oleObj name="Equation" r:id="rId5" imgW="1688760" imgH="304560" progId="Equation.DSMT4">
                  <p:embed/>
                  <p:pic>
                    <p:nvPicPr>
                      <p:cNvPr id="0" name=""/>
                      <p:cNvPicPr>
                        <a:picLocks noChangeAspect="1" noChangeArrowheads="1"/>
                      </p:cNvPicPr>
                      <p:nvPr/>
                    </p:nvPicPr>
                    <p:blipFill>
                      <a:blip r:embed="rId6"/>
                      <a:srcRect/>
                      <a:stretch>
                        <a:fillRect/>
                      </a:stretch>
                    </p:blipFill>
                    <p:spPr bwMode="auto">
                      <a:xfrm>
                        <a:off x="2882900" y="5300663"/>
                        <a:ext cx="3563938"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861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无红利资产欧式看跌期权下限</a:t>
            </a:r>
          </a:p>
        </p:txBody>
      </p:sp>
      <p:sp>
        <p:nvSpPr>
          <p:cNvPr id="3" name="内容占位符 2"/>
          <p:cNvSpPr>
            <a:spLocks noGrp="1"/>
          </p:cNvSpPr>
          <p:nvPr>
            <p:ph idx="1"/>
          </p:nvPr>
        </p:nvSpPr>
        <p:spPr>
          <a:xfrm>
            <a:off x="539552" y="1196752"/>
            <a:ext cx="8229600" cy="4530725"/>
          </a:xfrm>
        </p:spPr>
        <p:txBody>
          <a:bodyPr/>
          <a:lstStyle/>
          <a:p>
            <a:pPr marL="0" indent="0">
              <a:buNone/>
            </a:pPr>
            <a:endParaRPr lang="en-US" altLang="zh-CN" dirty="0"/>
          </a:p>
          <a:p>
            <a:r>
              <a:rPr lang="zh-CN" altLang="en-US" dirty="0"/>
              <a:t>构造组合</a:t>
            </a:r>
          </a:p>
          <a:p>
            <a:pPr lvl="1"/>
            <a:r>
              <a:rPr lang="zh-CN" altLang="en-US" dirty="0"/>
              <a:t>组合 </a:t>
            </a:r>
            <a:r>
              <a:rPr lang="en-US" altLang="zh-CN" dirty="0"/>
              <a:t>C </a:t>
            </a:r>
            <a:r>
              <a:rPr lang="zh-CN" altLang="en-US" dirty="0"/>
              <a:t>：一份欧式看跌期权加上一单位标的资产</a:t>
            </a:r>
          </a:p>
          <a:p>
            <a:pPr lvl="1"/>
            <a:r>
              <a:rPr lang="zh-CN" altLang="en-US" dirty="0"/>
              <a:t>组合 </a:t>
            </a:r>
            <a:r>
              <a:rPr lang="en-US" altLang="zh-CN" dirty="0"/>
              <a:t>D </a:t>
            </a:r>
            <a:r>
              <a:rPr lang="zh-CN" altLang="en-US" dirty="0"/>
              <a:t>：金额为                 的现金</a:t>
            </a:r>
          </a:p>
          <a:p>
            <a:r>
              <a:rPr lang="en-US" altLang="zh-CN" dirty="0"/>
              <a:t>T </a:t>
            </a:r>
            <a:r>
              <a:rPr lang="zh-CN" altLang="en-US" dirty="0"/>
              <a:t>时刻的组合价值</a:t>
            </a:r>
          </a:p>
          <a:p>
            <a:pPr lvl="1"/>
            <a:r>
              <a:rPr lang="zh-CN" altLang="en-US" dirty="0"/>
              <a:t>组合 </a:t>
            </a:r>
            <a:r>
              <a:rPr lang="en-US" altLang="zh-CN" dirty="0"/>
              <a:t>C </a:t>
            </a:r>
            <a:r>
              <a:rPr lang="zh-CN" altLang="en-US" dirty="0"/>
              <a:t>： </a:t>
            </a:r>
            <a:endParaRPr lang="en-US" altLang="zh-CN" dirty="0"/>
          </a:p>
          <a:p>
            <a:pPr lvl="1"/>
            <a:r>
              <a:rPr lang="zh-CN" altLang="en-US" dirty="0"/>
              <a:t>组合 </a:t>
            </a:r>
            <a:r>
              <a:rPr lang="en-US" altLang="zh-CN" dirty="0"/>
              <a:t>D </a:t>
            </a:r>
            <a:r>
              <a:rPr lang="zh-CN" altLang="en-US" dirty="0"/>
              <a:t>：   </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36</a:t>
            </a:fld>
            <a:endParaRPr lang="zh-CN" altLang="en-US" dirty="0"/>
          </a:p>
        </p:txBody>
      </p:sp>
      <p:grpSp>
        <p:nvGrpSpPr>
          <p:cNvPr id="4" name="组合 3"/>
          <p:cNvGrpSpPr/>
          <p:nvPr/>
        </p:nvGrpSpPr>
        <p:grpSpPr>
          <a:xfrm>
            <a:off x="2713038" y="2780928"/>
            <a:ext cx="2034964" cy="1943472"/>
            <a:chOff x="2713038" y="2780928"/>
            <a:chExt cx="2034964" cy="1943472"/>
          </a:xfrm>
        </p:grpSpPr>
        <p:graphicFrame>
          <p:nvGraphicFramePr>
            <p:cNvPr id="9" name="对象 8"/>
            <p:cNvGraphicFramePr>
              <a:graphicFrameLocks noChangeAspect="1"/>
            </p:cNvGraphicFramePr>
            <p:nvPr>
              <p:extLst>
                <p:ext uri="{D42A27DB-BD31-4B8C-83A1-F6EECF244321}">
                  <p14:modId xmlns:p14="http://schemas.microsoft.com/office/powerpoint/2010/main" val="3104972418"/>
                </p:ext>
              </p:extLst>
            </p:nvPr>
          </p:nvGraphicFramePr>
          <p:xfrm>
            <a:off x="3707904" y="2780928"/>
            <a:ext cx="1040098" cy="420992"/>
          </p:xfrm>
          <a:graphic>
            <a:graphicData uri="http://schemas.openxmlformats.org/presentationml/2006/ole">
              <mc:AlternateContent xmlns:mc="http://schemas.openxmlformats.org/markup-compatibility/2006">
                <mc:Choice xmlns:v="urn:schemas-microsoft-com:vml" Requires="v">
                  <p:oleObj spid="_x0000_s108660" name="Equation" r:id="rId3" imgW="533160" imgH="215640" progId="Equation.DSMT4">
                    <p:embed/>
                  </p:oleObj>
                </mc:Choice>
                <mc:Fallback>
                  <p:oleObj name="Equation" r:id="rId3" imgW="533160" imgH="215640" progId="Equation.DSMT4">
                    <p:embed/>
                    <p:pic>
                      <p:nvPicPr>
                        <p:cNvPr id="0" name=""/>
                        <p:cNvPicPr>
                          <a:picLocks noChangeAspect="1" noChangeArrowheads="1"/>
                        </p:cNvPicPr>
                        <p:nvPr/>
                      </p:nvPicPr>
                      <p:blipFill>
                        <a:blip r:embed="rId4"/>
                        <a:srcRect/>
                        <a:stretch>
                          <a:fillRect/>
                        </a:stretch>
                      </p:blipFill>
                      <p:spPr bwMode="auto">
                        <a:xfrm>
                          <a:off x="3707904" y="2780928"/>
                          <a:ext cx="1040098" cy="4209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97837602"/>
                </p:ext>
              </p:extLst>
            </p:nvPr>
          </p:nvGraphicFramePr>
          <p:xfrm>
            <a:off x="2713038" y="3860800"/>
            <a:ext cx="1557337" cy="863600"/>
          </p:xfrm>
          <a:graphic>
            <a:graphicData uri="http://schemas.openxmlformats.org/presentationml/2006/ole">
              <mc:AlternateContent xmlns:mc="http://schemas.openxmlformats.org/markup-compatibility/2006">
                <mc:Choice xmlns:v="urn:schemas-microsoft-com:vml" Requires="v">
                  <p:oleObj spid="_x0000_s108661" name="Equation" r:id="rId5" imgW="774360" imgH="431640" progId="Equation.DSMT4">
                    <p:embed/>
                  </p:oleObj>
                </mc:Choice>
                <mc:Fallback>
                  <p:oleObj name="Equation" r:id="rId5" imgW="774360" imgH="431640" progId="Equation.DSMT4">
                    <p:embed/>
                    <p:pic>
                      <p:nvPicPr>
                        <p:cNvPr id="0" name=""/>
                        <p:cNvPicPr>
                          <a:picLocks noChangeAspect="1" noChangeArrowheads="1"/>
                        </p:cNvPicPr>
                        <p:nvPr/>
                      </p:nvPicPr>
                      <p:blipFill>
                        <a:blip r:embed="rId6"/>
                        <a:srcRect/>
                        <a:stretch>
                          <a:fillRect/>
                        </a:stretch>
                      </p:blipFill>
                      <p:spPr bwMode="auto">
                        <a:xfrm>
                          <a:off x="2713038" y="3860800"/>
                          <a:ext cx="1557337" cy="863600"/>
                        </a:xfrm>
                        <a:prstGeom prst="rect">
                          <a:avLst/>
                        </a:prstGeom>
                        <a:noFill/>
                        <a:extLst/>
                      </p:spPr>
                    </p:pic>
                  </p:oleObj>
                </mc:Fallback>
              </mc:AlternateContent>
            </a:graphicData>
          </a:graphic>
        </p:graphicFrame>
      </p:grpSp>
    </p:spTree>
    <p:extLst>
      <p:ext uri="{BB962C8B-B14F-4D97-AF65-F5344CB8AC3E}">
        <p14:creationId xmlns:p14="http://schemas.microsoft.com/office/powerpoint/2010/main" val="1002075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dirty="0"/>
          </a:p>
        </p:txBody>
      </p:sp>
      <p:sp>
        <p:nvSpPr>
          <p:cNvPr id="3" name="内容占位符 2"/>
          <p:cNvSpPr>
            <a:spLocks noGrp="1"/>
          </p:cNvSpPr>
          <p:nvPr>
            <p:ph idx="1"/>
          </p:nvPr>
        </p:nvSpPr>
        <p:spPr/>
        <p:txBody>
          <a:bodyPr/>
          <a:lstStyle/>
          <a:p>
            <a:r>
              <a:rPr lang="zh-CN" altLang="en-US" dirty="0"/>
              <a:t>由于组合 </a:t>
            </a:r>
            <a:r>
              <a:rPr lang="en-US" altLang="zh-CN" dirty="0"/>
              <a:t>C </a:t>
            </a:r>
            <a:r>
              <a:rPr lang="zh-CN" altLang="en-US" dirty="0"/>
              <a:t>的价值在 </a:t>
            </a:r>
            <a:r>
              <a:rPr lang="en-US" altLang="zh-CN" dirty="0"/>
              <a:t>T </a:t>
            </a:r>
            <a:r>
              <a:rPr lang="zh-CN" altLang="en-US" dirty="0"/>
              <a:t>时刻大于等于组合 </a:t>
            </a:r>
            <a:r>
              <a:rPr lang="en-US" altLang="zh-CN" dirty="0"/>
              <a:t>D </a:t>
            </a:r>
            <a:r>
              <a:rPr lang="zh-CN" altLang="en-US" dirty="0"/>
              <a:t>，因此组合 </a:t>
            </a:r>
            <a:r>
              <a:rPr lang="en-US" altLang="zh-CN" dirty="0"/>
              <a:t>C </a:t>
            </a:r>
            <a:r>
              <a:rPr lang="zh-CN" altLang="en-US" dirty="0"/>
              <a:t>的价值在 </a:t>
            </a:r>
            <a:r>
              <a:rPr lang="en-US" altLang="zh-CN" dirty="0"/>
              <a:t>t </a:t>
            </a:r>
            <a:r>
              <a:rPr lang="zh-CN" altLang="en-US" dirty="0"/>
              <a:t>时刻也应大于等于组合 </a:t>
            </a:r>
            <a:r>
              <a:rPr lang="en-US" altLang="zh-CN" dirty="0"/>
              <a:t>D </a:t>
            </a:r>
            <a:r>
              <a:rPr lang="zh-CN" altLang="en-US" dirty="0"/>
              <a:t>，即：</a:t>
            </a:r>
            <a:endParaRPr lang="en-US" altLang="zh-CN" dirty="0"/>
          </a:p>
          <a:p>
            <a:endParaRPr lang="en-US" altLang="zh-CN" dirty="0"/>
          </a:p>
          <a:p>
            <a:pPr marL="0" indent="0">
              <a:buNone/>
            </a:pPr>
            <a:endParaRPr lang="en-US" altLang="zh-CN" dirty="0"/>
          </a:p>
          <a:p>
            <a:r>
              <a:rPr lang="zh-CN" altLang="en-US" dirty="0"/>
              <a:t>由于期权的价值一定为正，因此无红利资产欧式看跌期权价格下限为：</a:t>
            </a:r>
            <a:endParaRPr lang="en-US" altLang="zh-CN" dirty="0"/>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37</a:t>
            </a:fld>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723294818"/>
              </p:ext>
            </p:extLst>
          </p:nvPr>
        </p:nvGraphicFramePr>
        <p:xfrm>
          <a:off x="3260725" y="2349500"/>
          <a:ext cx="2200275" cy="1143000"/>
        </p:xfrm>
        <a:graphic>
          <a:graphicData uri="http://schemas.openxmlformats.org/presentationml/2006/ole">
            <mc:AlternateContent xmlns:mc="http://schemas.openxmlformats.org/markup-compatibility/2006">
              <mc:Choice xmlns:v="urn:schemas-microsoft-com:vml" Requires="v">
                <p:oleObj spid="_x0000_s109682" name="Equation" r:id="rId3" imgW="977760" imgH="507960" progId="Equation.DSMT4">
                  <p:embed/>
                </p:oleObj>
              </mc:Choice>
              <mc:Fallback>
                <p:oleObj name="Equation" r:id="rId3" imgW="977760" imgH="507960" progId="Equation.DSMT4">
                  <p:embed/>
                  <p:pic>
                    <p:nvPicPr>
                      <p:cNvPr id="0" name=""/>
                      <p:cNvPicPr>
                        <a:picLocks noChangeAspect="1" noChangeArrowheads="1"/>
                      </p:cNvPicPr>
                      <p:nvPr/>
                    </p:nvPicPr>
                    <p:blipFill>
                      <a:blip r:embed="rId4"/>
                      <a:srcRect/>
                      <a:stretch>
                        <a:fillRect/>
                      </a:stretch>
                    </p:blipFill>
                    <p:spPr bwMode="auto">
                      <a:xfrm>
                        <a:off x="3260725" y="2349500"/>
                        <a:ext cx="220027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875076364"/>
              </p:ext>
            </p:extLst>
          </p:nvPr>
        </p:nvGraphicFramePr>
        <p:xfrm>
          <a:off x="3028950" y="5013325"/>
          <a:ext cx="3230563" cy="719138"/>
        </p:xfrm>
        <a:graphic>
          <a:graphicData uri="http://schemas.openxmlformats.org/presentationml/2006/ole">
            <mc:AlternateContent xmlns:mc="http://schemas.openxmlformats.org/markup-compatibility/2006">
              <mc:Choice xmlns:v="urn:schemas-microsoft-com:vml" Requires="v">
                <p:oleObj spid="_x0000_s109683" name="Equation" r:id="rId5" imgW="1511280" imgH="304560" progId="Equation.DSMT4">
                  <p:embed/>
                </p:oleObj>
              </mc:Choice>
              <mc:Fallback>
                <p:oleObj name="Equation" r:id="rId5" imgW="1511280" imgH="304560" progId="Equation.DSMT4">
                  <p:embed/>
                  <p:pic>
                    <p:nvPicPr>
                      <p:cNvPr id="0" name=""/>
                      <p:cNvPicPr>
                        <a:picLocks noChangeAspect="1" noChangeArrowheads="1"/>
                      </p:cNvPicPr>
                      <p:nvPr/>
                    </p:nvPicPr>
                    <p:blipFill>
                      <a:blip r:embed="rId6"/>
                      <a:srcRect/>
                      <a:stretch>
                        <a:fillRect/>
                      </a:stretch>
                    </p:blipFill>
                    <p:spPr bwMode="auto">
                      <a:xfrm>
                        <a:off x="3028950" y="5013325"/>
                        <a:ext cx="3230563" cy="719138"/>
                      </a:xfrm>
                      <a:prstGeom prst="rect">
                        <a:avLst/>
                      </a:prstGeom>
                      <a:noFill/>
                      <a:extLst/>
                    </p:spPr>
                  </p:pic>
                </p:oleObj>
              </mc:Fallback>
            </mc:AlternateContent>
          </a:graphicData>
        </a:graphic>
      </p:graphicFrame>
    </p:spTree>
    <p:extLst>
      <p:ext uri="{BB962C8B-B14F-4D97-AF65-F5344CB8AC3E}">
        <p14:creationId xmlns:p14="http://schemas.microsoft.com/office/powerpoint/2010/main" val="4013818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有红利资产欧式看跌期权下限</a:t>
            </a:r>
          </a:p>
        </p:txBody>
      </p:sp>
      <p:sp>
        <p:nvSpPr>
          <p:cNvPr id="3" name="内容占位符 2"/>
          <p:cNvSpPr>
            <a:spLocks noGrp="1"/>
          </p:cNvSpPr>
          <p:nvPr>
            <p:ph idx="1"/>
          </p:nvPr>
        </p:nvSpPr>
        <p:spPr>
          <a:xfrm>
            <a:off x="467544" y="1340768"/>
            <a:ext cx="8568952" cy="4530725"/>
          </a:xfrm>
        </p:spPr>
        <p:txBody>
          <a:bodyPr/>
          <a:lstStyle/>
          <a:p>
            <a:endParaRPr lang="en-US" altLang="zh-CN" dirty="0"/>
          </a:p>
          <a:p>
            <a:r>
              <a:rPr lang="zh-CN" altLang="en-US" dirty="0"/>
              <a:t>将上述组合 </a:t>
            </a:r>
            <a:r>
              <a:rPr lang="en-US" altLang="zh-CN" dirty="0"/>
              <a:t>D </a:t>
            </a:r>
            <a:r>
              <a:rPr lang="zh-CN" altLang="en-US" dirty="0"/>
              <a:t>的现金改为</a:t>
            </a:r>
          </a:p>
          <a:p>
            <a:endParaRPr lang="zh-CN" altLang="en-US" dirty="0"/>
          </a:p>
          <a:p>
            <a:pPr>
              <a:buNone/>
            </a:pPr>
            <a:r>
              <a:rPr lang="zh-CN" altLang="en-US" dirty="0"/>
              <a:t>	</a:t>
            </a:r>
          </a:p>
          <a:p>
            <a:endParaRPr lang="zh-CN" altLang="en-US" dirty="0"/>
          </a:p>
          <a:p>
            <a:r>
              <a:rPr lang="zh-CN" altLang="en-US" dirty="0"/>
              <a:t>可得出有红利资产欧式看跌期权价格的下限为：</a:t>
            </a:r>
            <a:endParaRPr lang="en-US" altLang="zh-CN" dirty="0"/>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38</a:t>
            </a:fld>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1834488202"/>
              </p:ext>
            </p:extLst>
          </p:nvPr>
        </p:nvGraphicFramePr>
        <p:xfrm>
          <a:off x="3508375" y="2565400"/>
          <a:ext cx="1984375" cy="571500"/>
        </p:xfrm>
        <a:graphic>
          <a:graphicData uri="http://schemas.openxmlformats.org/presentationml/2006/ole">
            <mc:AlternateContent xmlns:mc="http://schemas.openxmlformats.org/markup-compatibility/2006">
              <mc:Choice xmlns:v="urn:schemas-microsoft-com:vml" Requires="v">
                <p:oleObj spid="_x0000_s110706" name="Equation" r:id="rId3" imgW="749160" imgH="215640" progId="Equation.DSMT4">
                  <p:embed/>
                </p:oleObj>
              </mc:Choice>
              <mc:Fallback>
                <p:oleObj name="Equation" r:id="rId3" imgW="749160" imgH="215640" progId="Equation.DSMT4">
                  <p:embed/>
                  <p:pic>
                    <p:nvPicPr>
                      <p:cNvPr id="0" name=""/>
                      <p:cNvPicPr>
                        <a:picLocks noChangeAspect="1" noChangeArrowheads="1"/>
                      </p:cNvPicPr>
                      <p:nvPr/>
                    </p:nvPicPr>
                    <p:blipFill>
                      <a:blip r:embed="rId4"/>
                      <a:srcRect/>
                      <a:stretch>
                        <a:fillRect/>
                      </a:stretch>
                    </p:blipFill>
                    <p:spPr bwMode="auto">
                      <a:xfrm>
                        <a:off x="3508375" y="2565400"/>
                        <a:ext cx="198437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141013594"/>
              </p:ext>
            </p:extLst>
          </p:nvPr>
        </p:nvGraphicFramePr>
        <p:xfrm>
          <a:off x="2955925" y="4797425"/>
          <a:ext cx="3644900" cy="642938"/>
        </p:xfrm>
        <a:graphic>
          <a:graphicData uri="http://schemas.openxmlformats.org/presentationml/2006/ole">
            <mc:AlternateContent xmlns:mc="http://schemas.openxmlformats.org/markup-compatibility/2006">
              <mc:Choice xmlns:v="urn:schemas-microsoft-com:vml" Requires="v">
                <p:oleObj spid="_x0000_s110707" name="Equation" r:id="rId5" imgW="1726920" imgH="304560" progId="Equation.DSMT4">
                  <p:embed/>
                </p:oleObj>
              </mc:Choice>
              <mc:Fallback>
                <p:oleObj name="Equation" r:id="rId5" imgW="1726920" imgH="304560" progId="Equation.DSMT4">
                  <p:embed/>
                  <p:pic>
                    <p:nvPicPr>
                      <p:cNvPr id="0" name=""/>
                      <p:cNvPicPr>
                        <a:picLocks noChangeAspect="1" noChangeArrowheads="1"/>
                      </p:cNvPicPr>
                      <p:nvPr/>
                    </p:nvPicPr>
                    <p:blipFill>
                      <a:blip r:embed="rId6"/>
                      <a:srcRect/>
                      <a:stretch>
                        <a:fillRect/>
                      </a:stretch>
                    </p:blipFill>
                    <p:spPr bwMode="auto">
                      <a:xfrm>
                        <a:off x="2955925" y="4797425"/>
                        <a:ext cx="364490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51278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期权价格上下限</a:t>
            </a:r>
          </a:p>
        </p:txBody>
      </p:sp>
      <p:sp>
        <p:nvSpPr>
          <p:cNvPr id="3" name="内容占位符 2"/>
          <p:cNvSpPr>
            <a:spLocks noGrp="1"/>
          </p:cNvSpPr>
          <p:nvPr>
            <p:ph idx="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39</a:t>
            </a:fld>
            <a:endParaRPr lang="zh-CN" altLang="en-US" dirty="0"/>
          </a:p>
        </p:txBody>
      </p:sp>
      <p:pic>
        <p:nvPicPr>
          <p:cNvPr id="4" name="图片 3"/>
          <p:cNvPicPr>
            <a:picLocks noChangeAspect="1"/>
          </p:cNvPicPr>
          <p:nvPr/>
        </p:nvPicPr>
        <p:blipFill>
          <a:blip r:embed="rId2"/>
          <a:stretch>
            <a:fillRect/>
          </a:stretch>
        </p:blipFill>
        <p:spPr>
          <a:xfrm>
            <a:off x="802372" y="1278305"/>
            <a:ext cx="7559943" cy="5085858"/>
          </a:xfrm>
          <a:prstGeom prst="rect">
            <a:avLst/>
          </a:prstGeom>
        </p:spPr>
      </p:pic>
    </p:spTree>
    <p:extLst>
      <p:ext uri="{BB962C8B-B14F-4D97-AF65-F5344CB8AC3E}">
        <p14:creationId xmlns:p14="http://schemas.microsoft.com/office/powerpoint/2010/main" val="795786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看涨期权多头的回报与盈亏分布</a:t>
            </a:r>
          </a:p>
        </p:txBody>
      </p:sp>
      <p:pic>
        <p:nvPicPr>
          <p:cNvPr id="8" name="内容占位符 7" descr="1.jpg"/>
          <p:cNvPicPr>
            <a:picLocks noGrp="1" noChangeAspect="1"/>
          </p:cNvPicPr>
          <p:nvPr>
            <p:ph idx="1"/>
          </p:nvPr>
        </p:nvPicPr>
        <p:blipFill>
          <a:blip r:embed="rId2" cstate="print"/>
          <a:stretch>
            <a:fillRect/>
          </a:stretch>
        </p:blipFill>
        <p:spPr>
          <a:xfrm>
            <a:off x="899592" y="1412776"/>
            <a:ext cx="7704856" cy="4217692"/>
          </a:xfrm>
        </p:spPr>
      </p:pic>
      <p:sp>
        <p:nvSpPr>
          <p:cNvPr id="6" name="灯片编号占位符 5"/>
          <p:cNvSpPr>
            <a:spLocks noGrp="1"/>
          </p:cNvSpPr>
          <p:nvPr>
            <p:ph type="sldNum" sz="quarter" idx="12"/>
          </p:nvPr>
        </p:nvSpPr>
        <p:spPr/>
        <p:txBody>
          <a:bodyPr/>
          <a:lstStyle/>
          <a:p>
            <a:fld id="{7A0B34B9-D817-47F5-9B8C-94F2D5E9BE68}" type="slidenum">
              <a:rPr lang="zh-CN" altLang="en-US" smtClean="0"/>
              <a:pPr/>
              <a:t>4</a:t>
            </a:fld>
            <a:endParaRPr lang="zh-CN" altLang="en-US" dirty="0"/>
          </a:p>
        </p:txBody>
      </p:sp>
    </p:spTree>
    <p:extLst>
      <p:ext uri="{BB962C8B-B14F-4D97-AF65-F5344CB8AC3E}">
        <p14:creationId xmlns:p14="http://schemas.microsoft.com/office/powerpoint/2010/main" val="1988863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395536" y="1340768"/>
            <a:ext cx="8229600" cy="4530725"/>
          </a:xfrm>
        </p:spPr>
        <p:txBody>
          <a:bodyPr>
            <a:normAutofit/>
          </a:bodyPr>
          <a:lstStyle/>
          <a:p>
            <a:pPr>
              <a:lnSpc>
                <a:spcPct val="150000"/>
              </a:lnSpc>
              <a:buNone/>
            </a:pPr>
            <a:r>
              <a:rPr lang="zh-CN" altLang="en-US" dirty="0">
                <a:solidFill>
                  <a:schemeClr val="bg1">
                    <a:lumMod val="75000"/>
                  </a:schemeClr>
                </a:solidFill>
              </a:rPr>
              <a:t>期权的回报与盈亏分布</a:t>
            </a:r>
          </a:p>
          <a:p>
            <a:pPr>
              <a:lnSpc>
                <a:spcPct val="150000"/>
              </a:lnSpc>
              <a:buNone/>
            </a:pPr>
            <a:r>
              <a:rPr lang="zh-CN" altLang="en-US" dirty="0">
                <a:solidFill>
                  <a:schemeClr val="bg1">
                    <a:lumMod val="75000"/>
                  </a:schemeClr>
                </a:solidFill>
              </a:rPr>
              <a:t>期权价格的基本特性</a:t>
            </a:r>
          </a:p>
          <a:p>
            <a:pPr>
              <a:lnSpc>
                <a:spcPct val="150000"/>
              </a:lnSpc>
              <a:buNone/>
            </a:pPr>
            <a:r>
              <a:rPr lang="zh-CN" altLang="en-US" dirty="0">
                <a:solidFill>
                  <a:srgbClr val="002060"/>
                </a:solidFill>
              </a:rPr>
              <a:t>美式期权的提前执行</a:t>
            </a:r>
          </a:p>
          <a:p>
            <a:pPr>
              <a:lnSpc>
                <a:spcPct val="150000"/>
              </a:lnSpc>
              <a:buNone/>
            </a:pPr>
            <a:r>
              <a:rPr lang="zh-CN" altLang="en-US" dirty="0">
                <a:solidFill>
                  <a:schemeClr val="bg1">
                    <a:lumMod val="75000"/>
                  </a:schemeClr>
                </a:solidFill>
              </a:rPr>
              <a:t>期权价格曲线</a:t>
            </a:r>
          </a:p>
          <a:p>
            <a:pPr>
              <a:lnSpc>
                <a:spcPct val="150000"/>
              </a:lnSpc>
              <a:buNone/>
            </a:pPr>
            <a:r>
              <a:rPr lang="zh-CN" altLang="en-US" dirty="0">
                <a:solidFill>
                  <a:schemeClr val="bg1">
                    <a:lumMod val="75000"/>
                  </a:schemeClr>
                </a:solidFill>
              </a:rPr>
              <a:t>看涨看跌期权平价关系</a:t>
            </a:r>
          </a:p>
          <a:p>
            <a:pPr>
              <a:lnSpc>
                <a:spcPct val="150000"/>
              </a:lnSpc>
              <a:buNone/>
            </a:pPr>
            <a:endParaRPr lang="en-US" altLang="zh-CN" dirty="0"/>
          </a:p>
        </p:txBody>
      </p:sp>
      <p:sp>
        <p:nvSpPr>
          <p:cNvPr id="8" name="灯片编号占位符 7"/>
          <p:cNvSpPr>
            <a:spLocks noGrp="1"/>
          </p:cNvSpPr>
          <p:nvPr>
            <p:ph type="sldNum" sz="quarter" idx="12"/>
          </p:nvPr>
        </p:nvSpPr>
        <p:spPr/>
        <p:txBody>
          <a:bodyPr/>
          <a:lstStyle/>
          <a:p>
            <a:fld id="{7A0B34B9-D817-47F5-9B8C-94F2D5E9BE68}" type="slidenum">
              <a:rPr lang="zh-CN" altLang="en-US" smtClean="0"/>
              <a:pPr/>
              <a:t>40</a:t>
            </a:fld>
            <a:endParaRPr lang="zh-CN" altLang="en-US" dirty="0"/>
          </a:p>
        </p:txBody>
      </p:sp>
    </p:spTree>
    <p:extLst>
      <p:ext uri="{BB962C8B-B14F-4D97-AF65-F5344CB8AC3E}">
        <p14:creationId xmlns:p14="http://schemas.microsoft.com/office/powerpoint/2010/main" val="3129553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784976" cy="846931"/>
          </a:xfrm>
        </p:spPr>
        <p:txBody>
          <a:bodyPr/>
          <a:lstStyle/>
          <a:p>
            <a:r>
              <a:rPr lang="zh-CN" altLang="en-US" sz="3400" dirty="0"/>
              <a:t>提前执行无红利资产美式看涨期权的合理性 </a:t>
            </a:r>
          </a:p>
        </p:txBody>
      </p:sp>
      <p:sp>
        <p:nvSpPr>
          <p:cNvPr id="3" name="内容占位符 2"/>
          <p:cNvSpPr>
            <a:spLocks noGrp="1"/>
          </p:cNvSpPr>
          <p:nvPr>
            <p:ph idx="1"/>
          </p:nvPr>
        </p:nvSpPr>
        <p:spPr>
          <a:xfrm>
            <a:off x="179512" y="1340768"/>
            <a:ext cx="8964488" cy="5184576"/>
          </a:xfrm>
        </p:spPr>
        <p:txBody>
          <a:bodyPr>
            <a:normAutofit/>
          </a:bodyPr>
          <a:lstStyle/>
          <a:p>
            <a:pPr marL="0" indent="0">
              <a:buNone/>
            </a:pPr>
            <a:endParaRPr lang="en-US" altLang="zh-CN" dirty="0"/>
          </a:p>
          <a:p>
            <a:r>
              <a:rPr lang="zh-CN" altLang="en-US" dirty="0"/>
              <a:t>提前执行无红利资产的美式看涨期权是不明智的。</a:t>
            </a:r>
          </a:p>
          <a:p>
            <a:r>
              <a:rPr lang="zh-CN" altLang="en-US" dirty="0"/>
              <a:t>构造组合</a:t>
            </a:r>
          </a:p>
          <a:p>
            <a:pPr lvl="1"/>
            <a:r>
              <a:rPr lang="zh-CN" altLang="en-US" dirty="0"/>
              <a:t>组合 </a:t>
            </a:r>
            <a:r>
              <a:rPr lang="en-US" altLang="zh-CN" dirty="0"/>
              <a:t>A </a:t>
            </a:r>
            <a:r>
              <a:rPr lang="zh-CN" altLang="en-US" dirty="0"/>
              <a:t>：一份美式看涨期权加金额为               的现金</a:t>
            </a:r>
          </a:p>
          <a:p>
            <a:pPr lvl="1"/>
            <a:r>
              <a:rPr lang="zh-CN" altLang="en-US" dirty="0"/>
              <a:t>组合 </a:t>
            </a:r>
            <a:r>
              <a:rPr lang="en-US" altLang="zh-CN" dirty="0"/>
              <a:t>B </a:t>
            </a:r>
            <a:r>
              <a:rPr lang="zh-CN" altLang="en-US" dirty="0"/>
              <a:t>：一单位标的资产</a:t>
            </a:r>
          </a:p>
          <a:p>
            <a:r>
              <a:rPr lang="zh-CN" altLang="en-US" dirty="0"/>
              <a:t>不提前执行：</a:t>
            </a:r>
          </a:p>
          <a:p>
            <a:pPr lvl="1"/>
            <a:r>
              <a:rPr lang="en-US" altLang="zh-CN" dirty="0"/>
              <a:t>T </a:t>
            </a:r>
            <a:r>
              <a:rPr lang="zh-CN" altLang="en-US" dirty="0"/>
              <a:t>时刻组合 </a:t>
            </a:r>
            <a:r>
              <a:rPr lang="en-US" altLang="zh-CN" dirty="0"/>
              <a:t>A </a:t>
            </a:r>
            <a:r>
              <a:rPr lang="zh-CN" altLang="en-US" dirty="0"/>
              <a:t>的价值为                      ，而组合 </a:t>
            </a:r>
            <a:r>
              <a:rPr lang="en-US" altLang="zh-CN" dirty="0"/>
              <a:t>B </a:t>
            </a:r>
            <a:r>
              <a:rPr lang="zh-CN" altLang="en-US" dirty="0"/>
              <a:t>的价值为           ，组合 </a:t>
            </a:r>
            <a:r>
              <a:rPr lang="en-US" altLang="zh-CN" dirty="0"/>
              <a:t>A </a:t>
            </a:r>
            <a:r>
              <a:rPr lang="zh-CN" altLang="en-US" dirty="0"/>
              <a:t>在 </a:t>
            </a:r>
            <a:r>
              <a:rPr lang="en-US" altLang="zh-CN" dirty="0"/>
              <a:t>T </a:t>
            </a:r>
            <a:r>
              <a:rPr lang="zh-CN" altLang="en-US" dirty="0"/>
              <a:t>时刻的价值一定大于等于组合 </a:t>
            </a:r>
            <a:r>
              <a:rPr lang="en-US" altLang="zh-CN" dirty="0"/>
              <a:t>B </a:t>
            </a:r>
            <a:r>
              <a:rPr lang="zh-CN" altLang="en-US" dirty="0"/>
              <a:t>。</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41</a:t>
            </a:fld>
            <a:endParaRPr lang="zh-CN" altLang="en-US" dirty="0"/>
          </a:p>
        </p:txBody>
      </p:sp>
      <p:grpSp>
        <p:nvGrpSpPr>
          <p:cNvPr id="4" name="组合 3"/>
          <p:cNvGrpSpPr/>
          <p:nvPr/>
        </p:nvGrpSpPr>
        <p:grpSpPr>
          <a:xfrm>
            <a:off x="611560" y="2996952"/>
            <a:ext cx="6717902" cy="2448024"/>
            <a:chOff x="836563" y="3428554"/>
            <a:chExt cx="6717902" cy="2448024"/>
          </a:xfrm>
        </p:grpSpPr>
        <p:graphicFrame>
          <p:nvGraphicFramePr>
            <p:cNvPr id="10" name="对象 9"/>
            <p:cNvGraphicFramePr>
              <a:graphicFrameLocks noChangeAspect="1"/>
            </p:cNvGraphicFramePr>
            <p:nvPr>
              <p:extLst>
                <p:ext uri="{D42A27DB-BD31-4B8C-83A1-F6EECF244321}">
                  <p14:modId xmlns:p14="http://schemas.microsoft.com/office/powerpoint/2010/main" val="1572932515"/>
                </p:ext>
              </p:extLst>
            </p:nvPr>
          </p:nvGraphicFramePr>
          <p:xfrm>
            <a:off x="6597203" y="3428554"/>
            <a:ext cx="957262" cy="396875"/>
          </p:xfrm>
          <a:graphic>
            <a:graphicData uri="http://schemas.openxmlformats.org/presentationml/2006/ole">
              <mc:AlternateContent xmlns:mc="http://schemas.openxmlformats.org/markup-compatibility/2006">
                <mc:Choice xmlns:v="urn:schemas-microsoft-com:vml" Requires="v">
                  <p:oleObj spid="_x0000_s111786" name="Equation" r:id="rId3" imgW="520560" imgH="215640" progId="Equation.DSMT4">
                    <p:embed/>
                  </p:oleObj>
                </mc:Choice>
                <mc:Fallback>
                  <p:oleObj name="Equation" r:id="rId3" imgW="520560" imgH="215640" progId="Equation.DSMT4">
                    <p:embed/>
                    <p:pic>
                      <p:nvPicPr>
                        <p:cNvPr id="0" name=""/>
                        <p:cNvPicPr>
                          <a:picLocks noChangeAspect="1" noChangeArrowheads="1"/>
                        </p:cNvPicPr>
                        <p:nvPr/>
                      </p:nvPicPr>
                      <p:blipFill>
                        <a:blip r:embed="rId4"/>
                        <a:srcRect/>
                        <a:stretch>
                          <a:fillRect/>
                        </a:stretch>
                      </p:blipFill>
                      <p:spPr bwMode="auto">
                        <a:xfrm>
                          <a:off x="6597203" y="3428554"/>
                          <a:ext cx="957262"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904020495"/>
                </p:ext>
              </p:extLst>
            </p:nvPr>
          </p:nvGraphicFramePr>
          <p:xfrm>
            <a:off x="4580979" y="4940722"/>
            <a:ext cx="1273175" cy="438150"/>
          </p:xfrm>
          <a:graphic>
            <a:graphicData uri="http://schemas.openxmlformats.org/presentationml/2006/ole">
              <mc:AlternateContent xmlns:mc="http://schemas.openxmlformats.org/markup-compatibility/2006">
                <mc:Choice xmlns:v="urn:schemas-microsoft-com:vml" Requires="v">
                  <p:oleObj spid="_x0000_s111787" name="Equation" r:id="rId5" imgW="774360" imgH="253800" progId="Equation.DSMT4">
                    <p:embed/>
                  </p:oleObj>
                </mc:Choice>
                <mc:Fallback>
                  <p:oleObj name="Equation" r:id="rId5" imgW="774360" imgH="253800" progId="Equation.DSMT4">
                    <p:embed/>
                    <p:pic>
                      <p:nvPicPr>
                        <p:cNvPr id="0" name=""/>
                        <p:cNvPicPr>
                          <a:picLocks noChangeAspect="1" noChangeArrowheads="1"/>
                        </p:cNvPicPr>
                        <p:nvPr/>
                      </p:nvPicPr>
                      <p:blipFill>
                        <a:blip r:embed="rId6"/>
                        <a:srcRect/>
                        <a:stretch>
                          <a:fillRect/>
                        </a:stretch>
                      </p:blipFill>
                      <p:spPr bwMode="auto">
                        <a:xfrm>
                          <a:off x="4580979" y="4940722"/>
                          <a:ext cx="1273175" cy="438150"/>
                        </a:xfrm>
                        <a:prstGeom prst="rect">
                          <a:avLst/>
                        </a:prstGeom>
                        <a:noFill/>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072071979"/>
                </p:ext>
              </p:extLst>
            </p:nvPr>
          </p:nvGraphicFramePr>
          <p:xfrm>
            <a:off x="836563" y="5444778"/>
            <a:ext cx="266700" cy="431800"/>
          </p:xfrm>
          <a:graphic>
            <a:graphicData uri="http://schemas.openxmlformats.org/presentationml/2006/ole">
              <mc:AlternateContent xmlns:mc="http://schemas.openxmlformats.org/markup-compatibility/2006">
                <mc:Choice xmlns:v="urn:schemas-microsoft-com:vml" Requires="v">
                  <p:oleObj spid="_x0000_s111788" name="Equation" r:id="rId7" imgW="177480" imgH="228600" progId="Equation.DSMT4">
                    <p:embed/>
                  </p:oleObj>
                </mc:Choice>
                <mc:Fallback>
                  <p:oleObj name="Equation" r:id="rId7" imgW="177480" imgH="228600" progId="Equation.DSMT4">
                    <p:embed/>
                    <p:pic>
                      <p:nvPicPr>
                        <p:cNvPr id="0" name=""/>
                        <p:cNvPicPr>
                          <a:picLocks noChangeAspect="1" noChangeArrowheads="1"/>
                        </p:cNvPicPr>
                        <p:nvPr/>
                      </p:nvPicPr>
                      <p:blipFill>
                        <a:blip r:embed="rId8"/>
                        <a:srcRect/>
                        <a:stretch>
                          <a:fillRect/>
                        </a:stretch>
                      </p:blipFill>
                      <p:spPr bwMode="auto">
                        <a:xfrm>
                          <a:off x="836563" y="5444778"/>
                          <a:ext cx="266700" cy="431800"/>
                        </a:xfrm>
                        <a:prstGeom prst="rect">
                          <a:avLst/>
                        </a:prstGeom>
                        <a:noFill/>
                        <a:extLst/>
                      </p:spPr>
                    </p:pic>
                  </p:oleObj>
                </mc:Fallback>
              </mc:AlternateContent>
            </a:graphicData>
          </a:graphic>
        </p:graphicFrame>
      </p:grpSp>
    </p:spTree>
    <p:extLst>
      <p:ext uri="{BB962C8B-B14F-4D97-AF65-F5344CB8AC3E}">
        <p14:creationId xmlns:p14="http://schemas.microsoft.com/office/powerpoint/2010/main" val="3641972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sz="36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79512" y="1412776"/>
                <a:ext cx="8784976" cy="4530725"/>
              </a:xfrm>
            </p:spPr>
            <p:txBody>
              <a:bodyPr>
                <a:normAutofit/>
              </a:bodyPr>
              <a:lstStyle/>
              <a:p>
                <a:endParaRPr lang="en-US" altLang="zh-CN" dirty="0"/>
              </a:p>
              <a:p>
                <a:r>
                  <a:rPr lang="zh-CN" altLang="en-US" dirty="0"/>
                  <a:t>若在 </a:t>
                </a:r>
                <a14:m>
                  <m:oMath xmlns:m="http://schemas.openxmlformats.org/officeDocument/2006/math">
                    <m:r>
                      <a:rPr lang="zh-CN" altLang="en-US" i="1" smtClean="0">
                        <a:latin typeface="Cambria Math"/>
                      </a:rPr>
                      <m:t>𝜏</m:t>
                    </m:r>
                  </m:oMath>
                </a14:m>
                <a:r>
                  <a:rPr lang="en-US" altLang="zh-CN" dirty="0"/>
                  <a:t> </a:t>
                </a:r>
                <a:r>
                  <a:rPr lang="zh-CN" altLang="en-US" dirty="0"/>
                  <a:t>时刻提前执行：</a:t>
                </a:r>
              </a:p>
              <a:p>
                <a:pPr lvl="1"/>
                <a:r>
                  <a:rPr lang="zh-CN" altLang="en-US" dirty="0"/>
                  <a:t>组合 </a:t>
                </a:r>
                <a:r>
                  <a:rPr lang="en-US" altLang="zh-CN" dirty="0"/>
                  <a:t>A </a:t>
                </a:r>
                <a:r>
                  <a:rPr lang="zh-CN" altLang="en-US" dirty="0"/>
                  <a:t>的价值为                            ，组合 </a:t>
                </a:r>
                <a:r>
                  <a:rPr lang="en-US" altLang="zh-CN" dirty="0"/>
                  <a:t>B </a:t>
                </a:r>
                <a:r>
                  <a:rPr lang="zh-CN" altLang="en-US" dirty="0"/>
                  <a:t>的价值为        。</a:t>
                </a:r>
              </a:p>
              <a:p>
                <a:pPr lvl="1"/>
                <a:r>
                  <a:rPr lang="zh-CN" altLang="en-US" dirty="0"/>
                  <a:t>由于                      ，因此                           。也就是说，若提前执行美式期权的话，组合 </a:t>
                </a:r>
                <a:r>
                  <a:rPr lang="en-US" altLang="zh-CN" dirty="0"/>
                  <a:t>A </a:t>
                </a:r>
                <a:r>
                  <a:rPr lang="zh-CN" altLang="en-US" dirty="0"/>
                  <a:t>的价值将小于组合</a:t>
                </a:r>
                <a:r>
                  <a:rPr lang="en-US" altLang="zh-CN" dirty="0"/>
                  <a:t>B </a:t>
                </a:r>
                <a:r>
                  <a:rPr lang="zh-CN" altLang="en-US" dirty="0"/>
                  <a:t>。</a:t>
                </a:r>
                <a:endParaRPr lang="en-US" altLang="zh-CN" dirty="0"/>
              </a:p>
              <a:p>
                <a:r>
                  <a:rPr lang="zh-CN" altLang="en-US" dirty="0"/>
                  <a:t>结论：提前执行是不理智的。无红利资产美式看涨期权价格的价格下限为</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79512" y="1412776"/>
                <a:ext cx="8784976" cy="4530725"/>
              </a:xfrm>
              <a:blipFill>
                <a:blip r:embed="rId3"/>
                <a:stretch>
                  <a:fillRect r="-971"/>
                </a:stretch>
              </a:blipFill>
            </p:spPr>
            <p:txBody>
              <a:bodyPr/>
              <a:lstStyle/>
              <a:p>
                <a:r>
                  <a:rPr lang="en-US">
                    <a:noFill/>
                  </a:rPr>
                  <a:t> </a:t>
                </a:r>
              </a:p>
            </p:txBody>
          </p:sp>
        </mc:Fallback>
      </mc:AlternateContent>
      <p:sp>
        <p:nvSpPr>
          <p:cNvPr id="6" name="灯片编号占位符 5"/>
          <p:cNvSpPr>
            <a:spLocks noGrp="1"/>
          </p:cNvSpPr>
          <p:nvPr>
            <p:ph type="sldNum" sz="quarter" idx="12"/>
          </p:nvPr>
        </p:nvSpPr>
        <p:spPr/>
        <p:txBody>
          <a:bodyPr/>
          <a:lstStyle/>
          <a:p>
            <a:fld id="{7A0B34B9-D817-47F5-9B8C-94F2D5E9BE68}" type="slidenum">
              <a:rPr lang="zh-CN" altLang="en-US" smtClean="0"/>
              <a:pPr/>
              <a:t>42</a:t>
            </a:fld>
            <a:endParaRPr lang="zh-CN" altLang="en-US" dirty="0"/>
          </a:p>
        </p:txBody>
      </p:sp>
      <p:grpSp>
        <p:nvGrpSpPr>
          <p:cNvPr id="4" name="组合 3"/>
          <p:cNvGrpSpPr/>
          <p:nvPr/>
        </p:nvGrpSpPr>
        <p:grpSpPr>
          <a:xfrm>
            <a:off x="1535113" y="2348880"/>
            <a:ext cx="6808787" cy="3235945"/>
            <a:chOff x="1535113" y="2348880"/>
            <a:chExt cx="6808787" cy="3235945"/>
          </a:xfrm>
        </p:grpSpPr>
        <p:graphicFrame>
          <p:nvGraphicFramePr>
            <p:cNvPr id="12" name="对象 11"/>
            <p:cNvGraphicFramePr>
              <a:graphicFrameLocks noChangeAspect="1"/>
            </p:cNvGraphicFramePr>
            <p:nvPr>
              <p:extLst>
                <p:ext uri="{D42A27DB-BD31-4B8C-83A1-F6EECF244321}">
                  <p14:modId xmlns:p14="http://schemas.microsoft.com/office/powerpoint/2010/main" val="3434294405"/>
                </p:ext>
              </p:extLst>
            </p:nvPr>
          </p:nvGraphicFramePr>
          <p:xfrm>
            <a:off x="3275856" y="2348880"/>
            <a:ext cx="2088232" cy="648072"/>
          </p:xfrm>
          <a:graphic>
            <a:graphicData uri="http://schemas.openxmlformats.org/presentationml/2006/ole">
              <mc:AlternateContent xmlns:mc="http://schemas.openxmlformats.org/markup-compatibility/2006">
                <mc:Choice xmlns:v="urn:schemas-microsoft-com:vml" Requires="v">
                  <p:oleObj spid="_x0000_s112922" name="Equation" r:id="rId4" imgW="1091880" imgH="317160" progId="Equation.DSMT4">
                    <p:embed/>
                  </p:oleObj>
                </mc:Choice>
                <mc:Fallback>
                  <p:oleObj name="Equation" r:id="rId4" imgW="1091880" imgH="317160" progId="Equation.DSMT4">
                    <p:embed/>
                    <p:pic>
                      <p:nvPicPr>
                        <p:cNvPr id="0" name=""/>
                        <p:cNvPicPr>
                          <a:picLocks noChangeAspect="1" noChangeArrowheads="1"/>
                        </p:cNvPicPr>
                        <p:nvPr/>
                      </p:nvPicPr>
                      <p:blipFill>
                        <a:blip r:embed="rId5"/>
                        <a:srcRect/>
                        <a:stretch>
                          <a:fillRect/>
                        </a:stretch>
                      </p:blipFill>
                      <p:spPr bwMode="auto">
                        <a:xfrm>
                          <a:off x="3275856" y="2348880"/>
                          <a:ext cx="2088232" cy="648072"/>
                        </a:xfrm>
                        <a:prstGeom prst="rect">
                          <a:avLst/>
                        </a:prstGeom>
                        <a:noFill/>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15302189"/>
                </p:ext>
              </p:extLst>
            </p:nvPr>
          </p:nvGraphicFramePr>
          <p:xfrm>
            <a:off x="8039100" y="2565400"/>
            <a:ext cx="304800" cy="422275"/>
          </p:xfrm>
          <a:graphic>
            <a:graphicData uri="http://schemas.openxmlformats.org/presentationml/2006/ole">
              <mc:AlternateContent xmlns:mc="http://schemas.openxmlformats.org/markup-compatibility/2006">
                <mc:Choice xmlns:v="urn:schemas-microsoft-com:vml" Requires="v">
                  <p:oleObj spid="_x0000_s112923" name="Equation" r:id="rId6" imgW="164880" imgH="228600" progId="Equation.DSMT4">
                    <p:embed/>
                  </p:oleObj>
                </mc:Choice>
                <mc:Fallback>
                  <p:oleObj name="Equation" r:id="rId6" imgW="164880" imgH="228600" progId="Equation.DSMT4">
                    <p:embed/>
                    <p:pic>
                      <p:nvPicPr>
                        <p:cNvPr id="0" name=""/>
                        <p:cNvPicPr>
                          <a:picLocks noChangeAspect="1" noChangeArrowheads="1"/>
                        </p:cNvPicPr>
                        <p:nvPr/>
                      </p:nvPicPr>
                      <p:blipFill>
                        <a:blip r:embed="rId7"/>
                        <a:srcRect/>
                        <a:stretch>
                          <a:fillRect/>
                        </a:stretch>
                      </p:blipFill>
                      <p:spPr bwMode="auto">
                        <a:xfrm>
                          <a:off x="8039100" y="2565400"/>
                          <a:ext cx="30480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599556434"/>
                </p:ext>
              </p:extLst>
            </p:nvPr>
          </p:nvGraphicFramePr>
          <p:xfrm>
            <a:off x="1535113" y="2933700"/>
            <a:ext cx="1465262" cy="492125"/>
          </p:xfrm>
          <a:graphic>
            <a:graphicData uri="http://schemas.openxmlformats.org/presentationml/2006/ole">
              <mc:AlternateContent xmlns:mc="http://schemas.openxmlformats.org/markup-compatibility/2006">
                <mc:Choice xmlns:v="urn:schemas-microsoft-com:vml" Requires="v">
                  <p:oleObj spid="_x0000_s112924" name="Equation" r:id="rId8" imgW="736560" imgH="291960" progId="Equation.DSMT4">
                    <p:embed/>
                  </p:oleObj>
                </mc:Choice>
                <mc:Fallback>
                  <p:oleObj name="Equation" r:id="rId8" imgW="736560" imgH="291960" progId="Equation.DSMT4">
                    <p:embed/>
                    <p:pic>
                      <p:nvPicPr>
                        <p:cNvPr id="0" name=""/>
                        <p:cNvPicPr>
                          <a:picLocks noChangeAspect="1" noChangeArrowheads="1"/>
                        </p:cNvPicPr>
                        <p:nvPr/>
                      </p:nvPicPr>
                      <p:blipFill>
                        <a:blip r:embed="rId9"/>
                        <a:srcRect/>
                        <a:stretch>
                          <a:fillRect/>
                        </a:stretch>
                      </p:blipFill>
                      <p:spPr bwMode="auto">
                        <a:xfrm>
                          <a:off x="1535113" y="2933700"/>
                          <a:ext cx="1465262" cy="492125"/>
                        </a:xfrm>
                        <a:prstGeom prst="rect">
                          <a:avLst/>
                        </a:prstGeom>
                        <a:noFill/>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387338613"/>
                </p:ext>
              </p:extLst>
            </p:nvPr>
          </p:nvGraphicFramePr>
          <p:xfrm>
            <a:off x="4297363" y="2924175"/>
            <a:ext cx="1700212" cy="501650"/>
          </p:xfrm>
          <a:graphic>
            <a:graphicData uri="http://schemas.openxmlformats.org/presentationml/2006/ole">
              <mc:AlternateContent xmlns:mc="http://schemas.openxmlformats.org/markup-compatibility/2006">
                <mc:Choice xmlns:v="urn:schemas-microsoft-com:vml" Requires="v">
                  <p:oleObj spid="_x0000_s112925" name="Equation" r:id="rId10" imgW="838080" imgH="279360" progId="Equation.DSMT4">
                    <p:embed/>
                  </p:oleObj>
                </mc:Choice>
                <mc:Fallback>
                  <p:oleObj name="Equation" r:id="rId10" imgW="838080" imgH="279360" progId="Equation.DSMT4">
                    <p:embed/>
                    <p:pic>
                      <p:nvPicPr>
                        <p:cNvPr id="0" name=""/>
                        <p:cNvPicPr>
                          <a:picLocks noChangeAspect="1" noChangeArrowheads="1"/>
                        </p:cNvPicPr>
                        <p:nvPr/>
                      </p:nvPicPr>
                      <p:blipFill>
                        <a:blip r:embed="rId11"/>
                        <a:srcRect/>
                        <a:stretch>
                          <a:fillRect/>
                        </a:stretch>
                      </p:blipFill>
                      <p:spPr bwMode="auto">
                        <a:xfrm>
                          <a:off x="4297363" y="2924175"/>
                          <a:ext cx="1700212" cy="501650"/>
                        </a:xfrm>
                        <a:prstGeom prst="rect">
                          <a:avLst/>
                        </a:prstGeom>
                        <a:noFill/>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698895680"/>
                </p:ext>
              </p:extLst>
            </p:nvPr>
          </p:nvGraphicFramePr>
          <p:xfrm>
            <a:off x="3224213" y="5084763"/>
            <a:ext cx="2522537" cy="500062"/>
          </p:xfrm>
          <a:graphic>
            <a:graphicData uri="http://schemas.openxmlformats.org/presentationml/2006/ole">
              <mc:AlternateContent xmlns:mc="http://schemas.openxmlformats.org/markup-compatibility/2006">
                <mc:Choice xmlns:v="urn:schemas-microsoft-com:vml" Requires="v">
                  <p:oleObj spid="_x0000_s112926" name="Equation" r:id="rId12" imgW="1536480" imgH="304560" progId="Equation.DSMT4">
                    <p:embed/>
                  </p:oleObj>
                </mc:Choice>
                <mc:Fallback>
                  <p:oleObj name="Equation" r:id="rId12" imgW="1536480" imgH="304560" progId="Equation.DSMT4">
                    <p:embed/>
                    <p:pic>
                      <p:nvPicPr>
                        <p:cNvPr id="0" name=""/>
                        <p:cNvPicPr>
                          <a:picLocks noChangeAspect="1" noChangeArrowheads="1"/>
                        </p:cNvPicPr>
                        <p:nvPr/>
                      </p:nvPicPr>
                      <p:blipFill>
                        <a:blip r:embed="rId13"/>
                        <a:srcRect/>
                        <a:stretch>
                          <a:fillRect/>
                        </a:stretch>
                      </p:blipFill>
                      <p:spPr bwMode="auto">
                        <a:xfrm>
                          <a:off x="3224213" y="5084763"/>
                          <a:ext cx="2522537"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804509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t>提前执行无红利资产美式看跌期权的合理性</a:t>
            </a:r>
          </a:p>
        </p:txBody>
      </p:sp>
      <p:sp>
        <p:nvSpPr>
          <p:cNvPr id="3" name="内容占位符 2"/>
          <p:cNvSpPr>
            <a:spLocks noGrp="1"/>
          </p:cNvSpPr>
          <p:nvPr>
            <p:ph idx="1"/>
          </p:nvPr>
        </p:nvSpPr>
        <p:spPr>
          <a:xfrm>
            <a:off x="467544" y="1340768"/>
            <a:ext cx="8229600" cy="4530725"/>
          </a:xfrm>
        </p:spPr>
        <p:txBody>
          <a:bodyPr>
            <a:normAutofit fontScale="92500" lnSpcReduction="10000"/>
          </a:bodyPr>
          <a:lstStyle/>
          <a:p>
            <a:endParaRPr lang="en-US" altLang="zh-CN" dirty="0"/>
          </a:p>
          <a:p>
            <a:r>
              <a:rPr lang="zh-CN" altLang="en-US" dirty="0"/>
              <a:t>构造组合</a:t>
            </a:r>
          </a:p>
          <a:p>
            <a:pPr lvl="1"/>
            <a:r>
              <a:rPr lang="zh-CN" altLang="en-US" dirty="0"/>
              <a:t>组合 </a:t>
            </a:r>
            <a:r>
              <a:rPr lang="en-US" altLang="zh-CN" dirty="0"/>
              <a:t>A </a:t>
            </a:r>
            <a:r>
              <a:rPr lang="zh-CN" altLang="en-US" dirty="0"/>
              <a:t>：一份美式看跌期权加一单位标的资产</a:t>
            </a:r>
          </a:p>
          <a:p>
            <a:pPr lvl="1"/>
            <a:r>
              <a:rPr lang="zh-CN" altLang="en-US" dirty="0"/>
              <a:t>组合 </a:t>
            </a:r>
            <a:r>
              <a:rPr lang="en-US" altLang="zh-CN" dirty="0"/>
              <a:t>B </a:t>
            </a:r>
            <a:r>
              <a:rPr lang="zh-CN" altLang="en-US" dirty="0"/>
              <a:t>：金额为                  的现金</a:t>
            </a:r>
          </a:p>
          <a:p>
            <a:r>
              <a:rPr lang="zh-CN" altLang="en-US" dirty="0"/>
              <a:t>若不提前执行，则到 </a:t>
            </a:r>
            <a:r>
              <a:rPr lang="en-US" altLang="zh-CN" dirty="0"/>
              <a:t>T </a:t>
            </a:r>
            <a:r>
              <a:rPr lang="zh-CN" altLang="en-US" dirty="0"/>
              <a:t>时刻，组合 </a:t>
            </a:r>
            <a:r>
              <a:rPr lang="en-US" altLang="zh-CN" dirty="0"/>
              <a:t>A </a:t>
            </a:r>
            <a:r>
              <a:rPr lang="zh-CN" altLang="en-US" dirty="0"/>
              <a:t>的价值为                           </a:t>
            </a:r>
            <a:endParaRPr lang="en-US" altLang="zh-CN" dirty="0"/>
          </a:p>
          <a:p>
            <a:pPr marL="360000" indent="0">
              <a:buNone/>
            </a:pPr>
            <a:r>
              <a:rPr lang="en-US" altLang="zh-CN" dirty="0"/>
              <a:t>                     </a:t>
            </a:r>
            <a:r>
              <a:rPr lang="zh-CN" altLang="en-US" dirty="0"/>
              <a:t>，组合 </a:t>
            </a:r>
            <a:r>
              <a:rPr lang="en-US" altLang="zh-CN" dirty="0"/>
              <a:t>B </a:t>
            </a:r>
            <a:r>
              <a:rPr lang="zh-CN" altLang="en-US" dirty="0"/>
              <a:t>的价值为 </a:t>
            </a:r>
            <a:r>
              <a:rPr lang="en-US" altLang="zh-CN" dirty="0"/>
              <a:t>X </a:t>
            </a:r>
            <a:r>
              <a:rPr lang="zh-CN" altLang="en-US" dirty="0"/>
              <a:t>，因此组合 </a:t>
            </a:r>
            <a:r>
              <a:rPr lang="en-US" altLang="zh-CN" dirty="0"/>
              <a:t>A </a:t>
            </a:r>
            <a:r>
              <a:rPr lang="zh-CN" altLang="en-US" dirty="0"/>
              <a:t>的价值大于等于组合 </a:t>
            </a:r>
            <a:r>
              <a:rPr lang="en-US" altLang="zh-CN" dirty="0"/>
              <a:t>B </a:t>
            </a:r>
            <a:r>
              <a:rPr lang="zh-CN" altLang="en-US" dirty="0"/>
              <a:t>。</a:t>
            </a:r>
          </a:p>
          <a:p>
            <a:r>
              <a:rPr lang="zh-CN" altLang="en-US" dirty="0"/>
              <a:t>若在𝜏时刻提前执行，组合 </a:t>
            </a:r>
            <a:r>
              <a:rPr lang="en-US" altLang="zh-CN" dirty="0"/>
              <a:t>A </a:t>
            </a:r>
            <a:r>
              <a:rPr lang="zh-CN" altLang="en-US" dirty="0"/>
              <a:t>的价值为 </a:t>
            </a:r>
            <a:r>
              <a:rPr lang="en-US" altLang="zh-CN" dirty="0"/>
              <a:t>X </a:t>
            </a:r>
            <a:r>
              <a:rPr lang="zh-CN" altLang="en-US" dirty="0"/>
              <a:t>，组合 </a:t>
            </a:r>
            <a:r>
              <a:rPr lang="en-US" altLang="zh-CN" dirty="0"/>
              <a:t>B </a:t>
            </a:r>
            <a:r>
              <a:rPr lang="zh-CN" altLang="en-US" dirty="0"/>
              <a:t>的价值为                ，因此组合 </a:t>
            </a:r>
            <a:r>
              <a:rPr lang="en-US" altLang="zh-CN" dirty="0"/>
              <a:t>A </a:t>
            </a:r>
            <a:r>
              <a:rPr lang="zh-CN" altLang="en-US" dirty="0"/>
              <a:t>的价值也高于组合 </a:t>
            </a:r>
            <a:r>
              <a:rPr lang="en-US" altLang="zh-CN" dirty="0"/>
              <a:t>B </a:t>
            </a:r>
            <a:r>
              <a:rPr lang="zh-CN" altLang="en-US" dirty="0"/>
              <a:t>。</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43</a:t>
            </a:fld>
            <a:endParaRPr lang="zh-CN" altLang="en-US" dirty="0"/>
          </a:p>
        </p:txBody>
      </p:sp>
      <p:grpSp>
        <p:nvGrpSpPr>
          <p:cNvPr id="4" name="组合 3"/>
          <p:cNvGrpSpPr/>
          <p:nvPr/>
        </p:nvGrpSpPr>
        <p:grpSpPr>
          <a:xfrm>
            <a:off x="911225" y="2708275"/>
            <a:ext cx="3497263" cy="2624138"/>
            <a:chOff x="911225" y="2708275"/>
            <a:chExt cx="3497263" cy="2624138"/>
          </a:xfrm>
        </p:grpSpPr>
        <p:graphicFrame>
          <p:nvGraphicFramePr>
            <p:cNvPr id="10" name="对象 9"/>
            <p:cNvGraphicFramePr>
              <a:graphicFrameLocks noChangeAspect="1"/>
            </p:cNvGraphicFramePr>
            <p:nvPr>
              <p:extLst>
                <p:ext uri="{D42A27DB-BD31-4B8C-83A1-F6EECF244321}">
                  <p14:modId xmlns:p14="http://schemas.microsoft.com/office/powerpoint/2010/main" val="788576294"/>
                </p:ext>
              </p:extLst>
            </p:nvPr>
          </p:nvGraphicFramePr>
          <p:xfrm>
            <a:off x="3360738" y="2708275"/>
            <a:ext cx="1047750" cy="376238"/>
          </p:xfrm>
          <a:graphic>
            <a:graphicData uri="http://schemas.openxmlformats.org/presentationml/2006/ole">
              <mc:AlternateContent xmlns:mc="http://schemas.openxmlformats.org/markup-compatibility/2006">
                <mc:Choice xmlns:v="urn:schemas-microsoft-com:vml" Requires="v">
                  <p:oleObj spid="_x0000_s113837" name="Equation" r:id="rId3" imgW="520560" imgH="215640" progId="Equation.DSMT4">
                    <p:embed/>
                  </p:oleObj>
                </mc:Choice>
                <mc:Fallback>
                  <p:oleObj name="Equation" r:id="rId3" imgW="520560" imgH="215640" progId="Equation.DSMT4">
                    <p:embed/>
                    <p:pic>
                      <p:nvPicPr>
                        <p:cNvPr id="0" name=""/>
                        <p:cNvPicPr>
                          <a:picLocks noChangeAspect="1" noChangeArrowheads="1"/>
                        </p:cNvPicPr>
                        <p:nvPr/>
                      </p:nvPicPr>
                      <p:blipFill>
                        <a:blip r:embed="rId4"/>
                        <a:srcRect/>
                        <a:stretch>
                          <a:fillRect/>
                        </a:stretch>
                      </p:blipFill>
                      <p:spPr bwMode="auto">
                        <a:xfrm>
                          <a:off x="3360738" y="2708275"/>
                          <a:ext cx="1047750" cy="376238"/>
                        </a:xfrm>
                        <a:prstGeom prst="rect">
                          <a:avLst/>
                        </a:prstGeom>
                        <a:noFill/>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284710850"/>
                </p:ext>
              </p:extLst>
            </p:nvPr>
          </p:nvGraphicFramePr>
          <p:xfrm>
            <a:off x="911225" y="3573463"/>
            <a:ext cx="1487488" cy="487362"/>
          </p:xfrm>
          <a:graphic>
            <a:graphicData uri="http://schemas.openxmlformats.org/presentationml/2006/ole">
              <mc:AlternateContent xmlns:mc="http://schemas.openxmlformats.org/markup-compatibility/2006">
                <mc:Choice xmlns:v="urn:schemas-microsoft-com:vml" Requires="v">
                  <p:oleObj spid="_x0000_s113838" name="Equation" r:id="rId5" imgW="774360" imgH="253800" progId="Equation.DSMT4">
                    <p:embed/>
                  </p:oleObj>
                </mc:Choice>
                <mc:Fallback>
                  <p:oleObj name="Equation" r:id="rId5" imgW="774360" imgH="253800" progId="Equation.DSMT4">
                    <p:embed/>
                    <p:pic>
                      <p:nvPicPr>
                        <p:cNvPr id="0" name=""/>
                        <p:cNvPicPr>
                          <a:picLocks noChangeAspect="1" noChangeArrowheads="1"/>
                        </p:cNvPicPr>
                        <p:nvPr/>
                      </p:nvPicPr>
                      <p:blipFill>
                        <a:blip r:embed="rId6"/>
                        <a:srcRect/>
                        <a:stretch>
                          <a:fillRect/>
                        </a:stretch>
                      </p:blipFill>
                      <p:spPr bwMode="auto">
                        <a:xfrm>
                          <a:off x="911225" y="3573463"/>
                          <a:ext cx="1487488" cy="487362"/>
                        </a:xfrm>
                        <a:prstGeom prst="rect">
                          <a:avLst/>
                        </a:prstGeom>
                        <a:noFill/>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532855751"/>
                </p:ext>
              </p:extLst>
            </p:nvPr>
          </p:nvGraphicFramePr>
          <p:xfrm>
            <a:off x="2252663" y="4797425"/>
            <a:ext cx="1398587" cy="534988"/>
          </p:xfrm>
          <a:graphic>
            <a:graphicData uri="http://schemas.openxmlformats.org/presentationml/2006/ole">
              <mc:AlternateContent xmlns:mc="http://schemas.openxmlformats.org/markup-compatibility/2006">
                <mc:Choice xmlns:v="urn:schemas-microsoft-com:vml" Requires="v">
                  <p:oleObj spid="_x0000_s113839" name="Equation" r:id="rId7" imgW="571320" imgH="279360" progId="Equation.DSMT4">
                    <p:embed/>
                  </p:oleObj>
                </mc:Choice>
                <mc:Fallback>
                  <p:oleObj name="Equation" r:id="rId7" imgW="571320" imgH="279360" progId="Equation.DSMT4">
                    <p:embed/>
                    <p:pic>
                      <p:nvPicPr>
                        <p:cNvPr id="0" name=""/>
                        <p:cNvPicPr>
                          <a:picLocks noChangeAspect="1" noChangeArrowheads="1"/>
                        </p:cNvPicPr>
                        <p:nvPr/>
                      </p:nvPicPr>
                      <p:blipFill>
                        <a:blip r:embed="rId8"/>
                        <a:srcRect/>
                        <a:stretch>
                          <a:fillRect/>
                        </a:stretch>
                      </p:blipFill>
                      <p:spPr bwMode="auto">
                        <a:xfrm>
                          <a:off x="2252663" y="4797425"/>
                          <a:ext cx="1398587" cy="534988"/>
                        </a:xfrm>
                        <a:prstGeom prst="rect">
                          <a:avLst/>
                        </a:prstGeom>
                        <a:noFill/>
                        <a:extLst/>
                      </p:spPr>
                    </p:pic>
                  </p:oleObj>
                </mc:Fallback>
              </mc:AlternateContent>
            </a:graphicData>
          </a:graphic>
        </p:graphicFrame>
      </p:grpSp>
    </p:spTree>
    <p:extLst>
      <p:ext uri="{BB962C8B-B14F-4D97-AF65-F5344CB8AC3E}">
        <p14:creationId xmlns:p14="http://schemas.microsoft.com/office/powerpoint/2010/main" val="336172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sz="3600" dirty="0"/>
          </a:p>
        </p:txBody>
      </p:sp>
      <p:sp>
        <p:nvSpPr>
          <p:cNvPr id="3" name="内容占位符 2"/>
          <p:cNvSpPr>
            <a:spLocks noGrp="1"/>
          </p:cNvSpPr>
          <p:nvPr>
            <p:ph idx="1"/>
          </p:nvPr>
        </p:nvSpPr>
        <p:spPr/>
        <p:txBody>
          <a:bodyPr>
            <a:normAutofit/>
          </a:bodyPr>
          <a:lstStyle/>
          <a:p>
            <a:endParaRPr lang="en-US" altLang="zh-CN" dirty="0"/>
          </a:p>
          <a:p>
            <a:r>
              <a:rPr lang="zh-CN" altLang="en-US" dirty="0"/>
              <a:t>结论：是否提前执行无红利资产的美式看跌期权，主要取决于期权的实值额        </a:t>
            </a:r>
            <a:r>
              <a:rPr lang="en-US" altLang="zh-CN" dirty="0"/>
              <a:t>           </a:t>
            </a:r>
            <a:r>
              <a:rPr lang="zh-CN" altLang="en-US" dirty="0"/>
              <a:t>、无风险利率水平等因素。一般来说，只有当 </a:t>
            </a:r>
            <a:r>
              <a:rPr lang="en-US" altLang="zh-CN" dirty="0"/>
              <a:t>S </a:t>
            </a:r>
            <a:r>
              <a:rPr lang="zh-CN" altLang="en-US" dirty="0"/>
              <a:t>相对于 </a:t>
            </a:r>
            <a:r>
              <a:rPr lang="en-US" altLang="zh-CN" dirty="0"/>
              <a:t>X </a:t>
            </a:r>
            <a:r>
              <a:rPr lang="zh-CN" altLang="en-US" dirty="0"/>
              <a:t>来说较低，或者 </a:t>
            </a:r>
            <a:r>
              <a:rPr lang="en-US" altLang="zh-CN" dirty="0"/>
              <a:t>r </a:t>
            </a:r>
            <a:r>
              <a:rPr lang="zh-CN" altLang="en-US" dirty="0"/>
              <a:t>较高时，提前执行无红利资产美式看跌期权才可能是有利的。</a:t>
            </a:r>
          </a:p>
          <a:p>
            <a:r>
              <a:rPr lang="zh-CN" altLang="en-US" dirty="0"/>
              <a:t>由于无红利资产的美式看跌期权可能提前执行，期权价格下限变为：</a:t>
            </a:r>
            <a:endParaRPr lang="en-US" altLang="zh-CN" dirty="0"/>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44</a:t>
            </a:fld>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1773235729"/>
              </p:ext>
            </p:extLst>
          </p:nvPr>
        </p:nvGraphicFramePr>
        <p:xfrm>
          <a:off x="5894388" y="2349500"/>
          <a:ext cx="1087437" cy="557213"/>
        </p:xfrm>
        <a:graphic>
          <a:graphicData uri="http://schemas.openxmlformats.org/presentationml/2006/ole">
            <mc:AlternateContent xmlns:mc="http://schemas.openxmlformats.org/markup-compatibility/2006">
              <mc:Choice xmlns:v="urn:schemas-microsoft-com:vml" Requires="v">
                <p:oleObj spid="_x0000_s114802" name="Equation" r:id="rId3" imgW="495000" imgH="253800" progId="Equation.DSMT4">
                  <p:embed/>
                </p:oleObj>
              </mc:Choice>
              <mc:Fallback>
                <p:oleObj name="Equation" r:id="rId3" imgW="495000" imgH="253800" progId="Equation.DSMT4">
                  <p:embed/>
                  <p:pic>
                    <p:nvPicPr>
                      <p:cNvPr id="0" name=""/>
                      <p:cNvPicPr>
                        <a:picLocks noChangeAspect="1" noChangeArrowheads="1"/>
                      </p:cNvPicPr>
                      <p:nvPr/>
                    </p:nvPicPr>
                    <p:blipFill>
                      <a:blip r:embed="rId4"/>
                      <a:srcRect/>
                      <a:stretch>
                        <a:fillRect/>
                      </a:stretch>
                    </p:blipFill>
                    <p:spPr bwMode="auto">
                      <a:xfrm>
                        <a:off x="5894388" y="2349500"/>
                        <a:ext cx="1087437"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091221106"/>
              </p:ext>
            </p:extLst>
          </p:nvPr>
        </p:nvGraphicFramePr>
        <p:xfrm>
          <a:off x="3030538" y="5300663"/>
          <a:ext cx="2600325" cy="571500"/>
        </p:xfrm>
        <a:graphic>
          <a:graphicData uri="http://schemas.openxmlformats.org/presentationml/2006/ole">
            <mc:AlternateContent xmlns:mc="http://schemas.openxmlformats.org/markup-compatibility/2006">
              <mc:Choice xmlns:v="urn:schemas-microsoft-com:vml" Requires="v">
                <p:oleObj spid="_x0000_s114803" name="Equation" r:id="rId5" imgW="1155600" imgH="253800" progId="Equation.DSMT4">
                  <p:embed/>
                </p:oleObj>
              </mc:Choice>
              <mc:Fallback>
                <p:oleObj name="Equation" r:id="rId5" imgW="1155600" imgH="253800" progId="Equation.DSMT4">
                  <p:embed/>
                  <p:pic>
                    <p:nvPicPr>
                      <p:cNvPr id="0" name=""/>
                      <p:cNvPicPr>
                        <a:picLocks noChangeAspect="1" noChangeArrowheads="1"/>
                      </p:cNvPicPr>
                      <p:nvPr/>
                    </p:nvPicPr>
                    <p:blipFill>
                      <a:blip r:embed="rId6"/>
                      <a:srcRect/>
                      <a:stretch>
                        <a:fillRect/>
                      </a:stretch>
                    </p:blipFill>
                    <p:spPr bwMode="auto">
                      <a:xfrm>
                        <a:off x="3030538" y="5300663"/>
                        <a:ext cx="2600325" cy="571500"/>
                      </a:xfrm>
                      <a:prstGeom prst="rect">
                        <a:avLst/>
                      </a:prstGeom>
                      <a:noFill/>
                      <a:extLst/>
                    </p:spPr>
                  </p:pic>
                </p:oleObj>
              </mc:Fallback>
            </mc:AlternateContent>
          </a:graphicData>
        </a:graphic>
      </p:graphicFrame>
    </p:spTree>
    <p:extLst>
      <p:ext uri="{BB962C8B-B14F-4D97-AF65-F5344CB8AC3E}">
        <p14:creationId xmlns:p14="http://schemas.microsoft.com/office/powerpoint/2010/main" val="2099621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提前执行有红利资产美式看涨期权的合理性</a:t>
            </a:r>
          </a:p>
        </p:txBody>
      </p:sp>
      <p:sp>
        <p:nvSpPr>
          <p:cNvPr id="3" name="内容占位符 2"/>
          <p:cNvSpPr>
            <a:spLocks noGrp="1"/>
          </p:cNvSpPr>
          <p:nvPr>
            <p:ph idx="1"/>
          </p:nvPr>
        </p:nvSpPr>
        <p:spPr>
          <a:xfrm>
            <a:off x="467544" y="1412776"/>
            <a:ext cx="8229600" cy="4530725"/>
          </a:xfrm>
        </p:spPr>
        <p:txBody>
          <a:bodyPr>
            <a:normAutofit/>
          </a:bodyPr>
          <a:lstStyle/>
          <a:p>
            <a:endParaRPr lang="en-US" altLang="zh-CN" dirty="0"/>
          </a:p>
          <a:p>
            <a:r>
              <a:rPr lang="zh-CN" altLang="en-US" dirty="0"/>
              <a:t>在有红利情况下，只有在除权前的瞬时时刻提前执行美式看涨期权方有可能是最优的。因此我们只需推导在每个除权日前提前执行的可能性。</a:t>
            </a:r>
          </a:p>
          <a:p>
            <a:r>
              <a:rPr lang="zh-CN" altLang="en-US" dirty="0"/>
              <a:t>如果在 </a:t>
            </a:r>
            <a:r>
              <a:rPr lang="en-US" altLang="zh-CN" dirty="0"/>
              <a:t>    </a:t>
            </a:r>
            <a:r>
              <a:rPr lang="zh-CN" altLang="en-US" dirty="0"/>
              <a:t>时刻提前执行期权，则期权多方获得                                              </a:t>
            </a:r>
            <a:r>
              <a:rPr lang="en-US" altLang="zh-CN" dirty="0"/>
              <a:t>                             </a:t>
            </a:r>
            <a:endParaRPr lang="zh-CN" altLang="en-US" dirty="0"/>
          </a:p>
          <a:p>
            <a:pPr marL="0" indent="0">
              <a:buNone/>
            </a:pPr>
            <a:r>
              <a:rPr lang="zh-CN" altLang="en-US" dirty="0"/>
              <a:t>                 的回报。若不提前执行，则标的资产价     </a:t>
            </a:r>
            <a:endParaRPr lang="en-US" altLang="zh-CN" dirty="0"/>
          </a:p>
          <a:p>
            <a:pPr marL="0" indent="0">
              <a:buNone/>
            </a:pPr>
            <a:r>
              <a:rPr lang="en-US" altLang="zh-CN" dirty="0"/>
              <a:t>    </a:t>
            </a:r>
            <a:r>
              <a:rPr lang="zh-CN" altLang="en-US" dirty="0"/>
              <a:t>格将由于除权降到                 。</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45</a:t>
            </a:fld>
            <a:endParaRPr lang="zh-CN" altLang="en-US" dirty="0"/>
          </a:p>
        </p:txBody>
      </p:sp>
      <p:grpSp>
        <p:nvGrpSpPr>
          <p:cNvPr id="4" name="组合 3"/>
          <p:cNvGrpSpPr/>
          <p:nvPr/>
        </p:nvGrpSpPr>
        <p:grpSpPr>
          <a:xfrm>
            <a:off x="996950" y="3860800"/>
            <a:ext cx="3916363" cy="1592263"/>
            <a:chOff x="996950" y="3860800"/>
            <a:chExt cx="3916363" cy="1592263"/>
          </a:xfrm>
        </p:grpSpPr>
        <p:graphicFrame>
          <p:nvGraphicFramePr>
            <p:cNvPr id="13" name="对象 12"/>
            <p:cNvGraphicFramePr>
              <a:graphicFrameLocks noChangeAspect="1"/>
            </p:cNvGraphicFramePr>
            <p:nvPr>
              <p:extLst>
                <p:ext uri="{D42A27DB-BD31-4B8C-83A1-F6EECF244321}">
                  <p14:modId xmlns:p14="http://schemas.microsoft.com/office/powerpoint/2010/main" val="1075518257"/>
                </p:ext>
              </p:extLst>
            </p:nvPr>
          </p:nvGraphicFramePr>
          <p:xfrm>
            <a:off x="2138363" y="3860800"/>
            <a:ext cx="285750" cy="576263"/>
          </p:xfrm>
          <a:graphic>
            <a:graphicData uri="http://schemas.openxmlformats.org/presentationml/2006/ole">
              <mc:AlternateContent xmlns:mc="http://schemas.openxmlformats.org/markup-compatibility/2006">
                <mc:Choice xmlns:v="urn:schemas-microsoft-com:vml" Requires="v">
                  <p:oleObj spid="_x0000_s115885" name="Equation" r:id="rId3" imgW="126720" imgH="228600" progId="Equation.DSMT4">
                    <p:embed/>
                  </p:oleObj>
                </mc:Choice>
                <mc:Fallback>
                  <p:oleObj name="Equation" r:id="rId3" imgW="126720" imgH="228600" progId="Equation.DSMT4">
                    <p:embed/>
                    <p:pic>
                      <p:nvPicPr>
                        <p:cNvPr id="0" name=""/>
                        <p:cNvPicPr>
                          <a:picLocks noChangeAspect="1" noChangeArrowheads="1"/>
                        </p:cNvPicPr>
                        <p:nvPr/>
                      </p:nvPicPr>
                      <p:blipFill>
                        <a:blip r:embed="rId4"/>
                        <a:srcRect/>
                        <a:stretch>
                          <a:fillRect/>
                        </a:stretch>
                      </p:blipFill>
                      <p:spPr bwMode="auto">
                        <a:xfrm>
                          <a:off x="2138363" y="3860800"/>
                          <a:ext cx="285750" cy="576263"/>
                        </a:xfrm>
                        <a:prstGeom prst="rect">
                          <a:avLst/>
                        </a:prstGeom>
                        <a:noFill/>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722453263"/>
                </p:ext>
              </p:extLst>
            </p:nvPr>
          </p:nvGraphicFramePr>
          <p:xfrm>
            <a:off x="996950" y="4508500"/>
            <a:ext cx="884238" cy="468313"/>
          </p:xfrm>
          <a:graphic>
            <a:graphicData uri="http://schemas.openxmlformats.org/presentationml/2006/ole">
              <mc:AlternateContent xmlns:mc="http://schemas.openxmlformats.org/markup-compatibility/2006">
                <mc:Choice xmlns:v="urn:schemas-microsoft-com:vml" Requires="v">
                  <p:oleObj spid="_x0000_s115886" name="Equation" r:id="rId5" imgW="431640" imgH="228600" progId="Equation.DSMT4">
                    <p:embed/>
                  </p:oleObj>
                </mc:Choice>
                <mc:Fallback>
                  <p:oleObj name="Equation" r:id="rId5" imgW="431640" imgH="228600" progId="Equation.DSMT4">
                    <p:embed/>
                    <p:pic>
                      <p:nvPicPr>
                        <p:cNvPr id="0" name=""/>
                        <p:cNvPicPr>
                          <a:picLocks noChangeAspect="1" noChangeArrowheads="1"/>
                        </p:cNvPicPr>
                        <p:nvPr/>
                      </p:nvPicPr>
                      <p:blipFill>
                        <a:blip r:embed="rId6"/>
                        <a:srcRect/>
                        <a:stretch>
                          <a:fillRect/>
                        </a:stretch>
                      </p:blipFill>
                      <p:spPr bwMode="auto">
                        <a:xfrm>
                          <a:off x="996950" y="4508500"/>
                          <a:ext cx="884238"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4138241497"/>
                </p:ext>
              </p:extLst>
            </p:nvPr>
          </p:nvGraphicFramePr>
          <p:xfrm>
            <a:off x="4006850" y="5013325"/>
            <a:ext cx="906463" cy="439738"/>
          </p:xfrm>
          <a:graphic>
            <a:graphicData uri="http://schemas.openxmlformats.org/presentationml/2006/ole">
              <mc:AlternateContent xmlns:mc="http://schemas.openxmlformats.org/markup-compatibility/2006">
                <mc:Choice xmlns:v="urn:schemas-microsoft-com:vml" Requires="v">
                  <p:oleObj spid="_x0000_s115887" name="Equation" r:id="rId7" imgW="469800" imgH="228600" progId="Equation.DSMT4">
                    <p:embed/>
                  </p:oleObj>
                </mc:Choice>
                <mc:Fallback>
                  <p:oleObj name="Equation" r:id="rId7" imgW="469800" imgH="228600" progId="Equation.DSMT4">
                    <p:embed/>
                    <p:pic>
                      <p:nvPicPr>
                        <p:cNvPr id="0" name=""/>
                        <p:cNvPicPr>
                          <a:picLocks noChangeAspect="1" noChangeArrowheads="1"/>
                        </p:cNvPicPr>
                        <p:nvPr/>
                      </p:nvPicPr>
                      <p:blipFill>
                        <a:blip r:embed="rId8"/>
                        <a:srcRect/>
                        <a:stretch>
                          <a:fillRect/>
                        </a:stretch>
                      </p:blipFill>
                      <p:spPr bwMode="auto">
                        <a:xfrm>
                          <a:off x="4006850" y="5013325"/>
                          <a:ext cx="906463"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195663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sz="3600" dirty="0"/>
          </a:p>
        </p:txBody>
      </p:sp>
      <p:sp>
        <p:nvSpPr>
          <p:cNvPr id="3" name="内容占位符 2"/>
          <p:cNvSpPr>
            <a:spLocks noGrp="1"/>
          </p:cNvSpPr>
          <p:nvPr>
            <p:ph idx="1"/>
          </p:nvPr>
        </p:nvSpPr>
        <p:spPr/>
        <p:txBody>
          <a:bodyPr/>
          <a:lstStyle/>
          <a:p>
            <a:endParaRPr lang="en-US" altLang="zh-CN" dirty="0"/>
          </a:p>
          <a:p>
            <a:endParaRPr lang="en-US" altLang="zh-CN" dirty="0"/>
          </a:p>
          <a:p>
            <a:r>
              <a:rPr lang="zh-CN" altLang="en-US" dirty="0"/>
              <a:t>因此如果</a:t>
            </a:r>
            <a:endParaRPr lang="en-US" altLang="zh-CN" dirty="0"/>
          </a:p>
          <a:p>
            <a:endParaRPr lang="en-US" altLang="zh-CN" dirty="0"/>
          </a:p>
          <a:p>
            <a:endParaRPr lang="en-US" altLang="zh-CN" dirty="0"/>
          </a:p>
          <a:p>
            <a:endParaRPr lang="en-US" altLang="zh-CN" dirty="0"/>
          </a:p>
          <a:p>
            <a:pPr marL="0" indent="0">
              <a:buNone/>
            </a:pPr>
            <a:r>
              <a:rPr lang="zh-CN" altLang="en-US" dirty="0"/>
              <a:t>    提前执行是不明智的。</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46</a:t>
            </a:fld>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2838675292"/>
              </p:ext>
            </p:extLst>
          </p:nvPr>
        </p:nvGraphicFramePr>
        <p:xfrm>
          <a:off x="2809875" y="3068638"/>
          <a:ext cx="3513138" cy="1214437"/>
        </p:xfrm>
        <a:graphic>
          <a:graphicData uri="http://schemas.openxmlformats.org/presentationml/2006/ole">
            <mc:AlternateContent xmlns:mc="http://schemas.openxmlformats.org/markup-compatibility/2006">
              <mc:Choice xmlns:v="urn:schemas-microsoft-com:vml" Requires="v">
                <p:oleObj spid="_x0000_s116793" name="Equation" r:id="rId3" imgW="1688760" imgH="583920" progId="Equation.DSMT4">
                  <p:embed/>
                </p:oleObj>
              </mc:Choice>
              <mc:Fallback>
                <p:oleObj name="Equation" r:id="rId3" imgW="1688760" imgH="583920" progId="Equation.DSMT4">
                  <p:embed/>
                  <p:pic>
                    <p:nvPicPr>
                      <p:cNvPr id="0" name=""/>
                      <p:cNvPicPr>
                        <a:picLocks noChangeAspect="1" noChangeArrowheads="1"/>
                      </p:cNvPicPr>
                      <p:nvPr/>
                    </p:nvPicPr>
                    <p:blipFill>
                      <a:blip r:embed="rId4"/>
                      <a:srcRect/>
                      <a:stretch>
                        <a:fillRect/>
                      </a:stretch>
                    </p:blipFill>
                    <p:spPr bwMode="auto">
                      <a:xfrm>
                        <a:off x="2809875" y="3068638"/>
                        <a:ext cx="3513138" cy="121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10365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dirty="0"/>
          </a:p>
        </p:txBody>
      </p:sp>
      <p:sp>
        <p:nvSpPr>
          <p:cNvPr id="3" name="内容占位符 2"/>
          <p:cNvSpPr>
            <a:spLocks noGrp="1"/>
          </p:cNvSpPr>
          <p:nvPr>
            <p:ph idx="1"/>
          </p:nvPr>
        </p:nvSpPr>
        <p:spPr/>
        <p:txBody>
          <a:bodyPr/>
          <a:lstStyle/>
          <a:p>
            <a:pPr marL="0" indent="0">
              <a:buNone/>
            </a:pPr>
            <a:endParaRPr lang="en-US" altLang="zh-CN" dirty="0"/>
          </a:p>
          <a:p>
            <a:r>
              <a:rPr lang="zh-CN" altLang="en-US" dirty="0"/>
              <a:t>如果</a:t>
            </a:r>
            <a:endParaRPr lang="en-US" altLang="zh-CN" dirty="0"/>
          </a:p>
          <a:p>
            <a:pPr>
              <a:buNone/>
            </a:pPr>
            <a:r>
              <a:rPr lang="zh-CN" altLang="en-US" dirty="0"/>
              <a:t>		</a:t>
            </a:r>
          </a:p>
          <a:p>
            <a:pPr>
              <a:buNone/>
            </a:pPr>
            <a:r>
              <a:rPr lang="en-US" altLang="zh-CN" dirty="0"/>
              <a:t>	</a:t>
            </a:r>
            <a:r>
              <a:rPr lang="zh-CN" altLang="en-US" dirty="0"/>
              <a:t>则在    提前执行有可能是合理的（仅是有可能并非必然要提前执行）。实际上，只有当 </a:t>
            </a:r>
            <a:r>
              <a:rPr lang="en-US" altLang="zh-CN" dirty="0"/>
              <a:t>   </a:t>
            </a:r>
            <a:r>
              <a:rPr lang="zh-CN" altLang="en-US" dirty="0"/>
              <a:t>时刻标的资产价格足够大时提前执行美式看涨期权才是合理的。</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47</a:t>
            </a:fld>
            <a:endParaRPr lang="zh-CN" altLang="en-US" dirty="0"/>
          </a:p>
        </p:txBody>
      </p:sp>
      <p:graphicFrame>
        <p:nvGraphicFramePr>
          <p:cNvPr id="10" name="对象 9"/>
          <p:cNvGraphicFramePr>
            <a:graphicFrameLocks noChangeAspect="1"/>
          </p:cNvGraphicFramePr>
          <p:nvPr>
            <p:extLst>
              <p:ext uri="{D42A27DB-BD31-4B8C-83A1-F6EECF244321}">
                <p14:modId xmlns:p14="http://schemas.microsoft.com/office/powerpoint/2010/main" val="1068244653"/>
              </p:ext>
            </p:extLst>
          </p:nvPr>
        </p:nvGraphicFramePr>
        <p:xfrm>
          <a:off x="3502025" y="2205038"/>
          <a:ext cx="2114550" cy="512762"/>
        </p:xfrm>
        <a:graphic>
          <a:graphicData uri="http://schemas.openxmlformats.org/presentationml/2006/ole">
            <mc:AlternateContent xmlns:mc="http://schemas.openxmlformats.org/markup-compatibility/2006">
              <mc:Choice xmlns:v="urn:schemas-microsoft-com:vml" Requires="v">
                <p:oleObj spid="_x0000_s117932" name="Equation" r:id="rId3" imgW="1257120" imgH="304560" progId="Equation.DSMT4">
                  <p:embed/>
                </p:oleObj>
              </mc:Choice>
              <mc:Fallback>
                <p:oleObj name="Equation" r:id="rId3" imgW="1257120" imgH="304560" progId="Equation.DSMT4">
                  <p:embed/>
                  <p:pic>
                    <p:nvPicPr>
                      <p:cNvPr id="0" name=""/>
                      <p:cNvPicPr>
                        <a:picLocks noChangeAspect="1" noChangeArrowheads="1"/>
                      </p:cNvPicPr>
                      <p:nvPr/>
                    </p:nvPicPr>
                    <p:blipFill>
                      <a:blip r:embed="rId4"/>
                      <a:srcRect/>
                      <a:stretch>
                        <a:fillRect/>
                      </a:stretch>
                    </p:blipFill>
                    <p:spPr bwMode="auto">
                      <a:xfrm>
                        <a:off x="3502025" y="2205038"/>
                        <a:ext cx="211455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988417833"/>
              </p:ext>
            </p:extLst>
          </p:nvPr>
        </p:nvGraphicFramePr>
        <p:xfrm>
          <a:off x="1691680" y="2996952"/>
          <a:ext cx="285750" cy="576263"/>
        </p:xfrm>
        <a:graphic>
          <a:graphicData uri="http://schemas.openxmlformats.org/presentationml/2006/ole">
            <mc:AlternateContent xmlns:mc="http://schemas.openxmlformats.org/markup-compatibility/2006">
              <mc:Choice xmlns:v="urn:schemas-microsoft-com:vml" Requires="v">
                <p:oleObj spid="_x0000_s117933" name="Equation" r:id="rId5" imgW="126720" imgH="228600" progId="Equation.DSMT4">
                  <p:embed/>
                </p:oleObj>
              </mc:Choice>
              <mc:Fallback>
                <p:oleObj name="Equation" r:id="rId5" imgW="126720" imgH="228600" progId="Equation.DSMT4">
                  <p:embed/>
                  <p:pic>
                    <p:nvPicPr>
                      <p:cNvPr id="0" name="对象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2996952"/>
                        <a:ext cx="2857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67207579"/>
              </p:ext>
            </p:extLst>
          </p:nvPr>
        </p:nvGraphicFramePr>
        <p:xfrm>
          <a:off x="7812360" y="3429000"/>
          <a:ext cx="285750" cy="576263"/>
        </p:xfrm>
        <a:graphic>
          <a:graphicData uri="http://schemas.openxmlformats.org/presentationml/2006/ole">
            <mc:AlternateContent xmlns:mc="http://schemas.openxmlformats.org/markup-compatibility/2006">
              <mc:Choice xmlns:v="urn:schemas-microsoft-com:vml" Requires="v">
                <p:oleObj spid="_x0000_s117934" name="Equation" r:id="rId7" imgW="126890" imgH="228402" progId="Equation.DSMT4">
                  <p:embed/>
                </p:oleObj>
              </mc:Choice>
              <mc:Fallback>
                <p:oleObj name="Equation" r:id="rId7" imgW="126890" imgH="228402" progId="Equation.DSMT4">
                  <p:embed/>
                  <p:pic>
                    <p:nvPicPr>
                      <p:cNvPr id="0" name="对象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60" y="3429000"/>
                        <a:ext cx="2857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2142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dirty="0"/>
          </a:p>
        </p:txBody>
      </p:sp>
      <p:sp>
        <p:nvSpPr>
          <p:cNvPr id="3" name="内容占位符 2"/>
          <p:cNvSpPr>
            <a:spLocks noGrp="1"/>
          </p:cNvSpPr>
          <p:nvPr>
            <p:ph idx="1"/>
          </p:nvPr>
        </p:nvSpPr>
        <p:spPr/>
        <p:txBody>
          <a:bodyPr/>
          <a:lstStyle/>
          <a:p>
            <a:endParaRPr lang="en-US" altLang="zh-CN" dirty="0"/>
          </a:p>
          <a:p>
            <a:r>
              <a:rPr lang="zh-CN" altLang="en-US" dirty="0"/>
              <a:t>类似地，对于任意时刻，在    时刻不能提前执行有红利资产的美式看涨期权条件是</a:t>
            </a:r>
            <a:endParaRPr lang="en-US" altLang="zh-CN" dirty="0"/>
          </a:p>
          <a:p>
            <a:endParaRPr lang="en-US" altLang="zh-CN" dirty="0"/>
          </a:p>
          <a:p>
            <a:endParaRPr lang="en-US" altLang="zh-CN" dirty="0"/>
          </a:p>
          <a:p>
            <a:r>
              <a:rPr lang="zh-CN" altLang="en-US" dirty="0"/>
              <a:t>相应地期权下限变为</a:t>
            </a:r>
            <a:endParaRPr lang="en-US" altLang="zh-CN" dirty="0"/>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48</a:t>
            </a:fld>
            <a:endParaRPr lang="zh-CN" altLang="en-US" dirty="0"/>
          </a:p>
        </p:txBody>
      </p:sp>
      <p:grpSp>
        <p:nvGrpSpPr>
          <p:cNvPr id="4" name="组合 3"/>
          <p:cNvGrpSpPr/>
          <p:nvPr/>
        </p:nvGrpSpPr>
        <p:grpSpPr>
          <a:xfrm>
            <a:off x="1974850" y="1844824"/>
            <a:ext cx="5305425" cy="3379639"/>
            <a:chOff x="1974850" y="1844824"/>
            <a:chExt cx="5305425" cy="3379639"/>
          </a:xfrm>
        </p:grpSpPr>
        <p:graphicFrame>
          <p:nvGraphicFramePr>
            <p:cNvPr id="10" name="对象 9"/>
            <p:cNvGraphicFramePr>
              <a:graphicFrameLocks noChangeAspect="1"/>
            </p:cNvGraphicFramePr>
            <p:nvPr>
              <p:extLst>
                <p:ext uri="{D42A27DB-BD31-4B8C-83A1-F6EECF244321}">
                  <p14:modId xmlns:p14="http://schemas.microsoft.com/office/powerpoint/2010/main" val="3064179108"/>
                </p:ext>
              </p:extLst>
            </p:nvPr>
          </p:nvGraphicFramePr>
          <p:xfrm>
            <a:off x="3087688" y="2997200"/>
            <a:ext cx="2978150" cy="714375"/>
          </p:xfrm>
          <a:graphic>
            <a:graphicData uri="http://schemas.openxmlformats.org/presentationml/2006/ole">
              <mc:AlternateContent xmlns:mc="http://schemas.openxmlformats.org/markup-compatibility/2006">
                <mc:Choice xmlns:v="urn:schemas-microsoft-com:vml" Requires="v">
                  <p:oleObj spid="_x0000_s118951" name="Equation" r:id="rId3" imgW="1269720" imgH="304560" progId="Equation.DSMT4">
                    <p:embed/>
                  </p:oleObj>
                </mc:Choice>
                <mc:Fallback>
                  <p:oleObj name="Equation" r:id="rId3" imgW="1269720" imgH="304560" progId="Equation.DSMT4">
                    <p:embed/>
                    <p:pic>
                      <p:nvPicPr>
                        <p:cNvPr id="0" name=""/>
                        <p:cNvPicPr>
                          <a:picLocks noChangeAspect="1" noChangeArrowheads="1"/>
                        </p:cNvPicPr>
                        <p:nvPr/>
                      </p:nvPicPr>
                      <p:blipFill>
                        <a:blip r:embed="rId4"/>
                        <a:srcRect/>
                        <a:stretch>
                          <a:fillRect/>
                        </a:stretch>
                      </p:blipFill>
                      <p:spPr bwMode="auto">
                        <a:xfrm>
                          <a:off x="3087688" y="2997200"/>
                          <a:ext cx="29781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43147595"/>
                </p:ext>
              </p:extLst>
            </p:nvPr>
          </p:nvGraphicFramePr>
          <p:xfrm>
            <a:off x="1974850" y="4581525"/>
            <a:ext cx="5305425" cy="642938"/>
          </p:xfrm>
          <a:graphic>
            <a:graphicData uri="http://schemas.openxmlformats.org/presentationml/2006/ole">
              <mc:AlternateContent xmlns:mc="http://schemas.openxmlformats.org/markup-compatibility/2006">
                <mc:Choice xmlns:v="urn:schemas-microsoft-com:vml" Requires="v">
                  <p:oleObj spid="_x0000_s118952" name="Equation" r:id="rId5" imgW="2514600" imgH="304560" progId="Equation.DSMT4">
                    <p:embed/>
                  </p:oleObj>
                </mc:Choice>
                <mc:Fallback>
                  <p:oleObj name="Equation" r:id="rId5" imgW="2514600" imgH="304560" progId="Equation.DSMT4">
                    <p:embed/>
                    <p:pic>
                      <p:nvPicPr>
                        <p:cNvPr id="0" name=""/>
                        <p:cNvPicPr>
                          <a:picLocks noChangeAspect="1" noChangeArrowheads="1"/>
                        </p:cNvPicPr>
                        <p:nvPr/>
                      </p:nvPicPr>
                      <p:blipFill>
                        <a:blip r:embed="rId6"/>
                        <a:srcRect/>
                        <a:stretch>
                          <a:fillRect/>
                        </a:stretch>
                      </p:blipFill>
                      <p:spPr bwMode="auto">
                        <a:xfrm>
                          <a:off x="1974850" y="4581525"/>
                          <a:ext cx="5305425"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736762682"/>
                </p:ext>
              </p:extLst>
            </p:nvPr>
          </p:nvGraphicFramePr>
          <p:xfrm>
            <a:off x="5436096" y="1844824"/>
            <a:ext cx="360040" cy="580724"/>
          </p:xfrm>
          <a:graphic>
            <a:graphicData uri="http://schemas.openxmlformats.org/presentationml/2006/ole">
              <mc:AlternateContent xmlns:mc="http://schemas.openxmlformats.org/markup-compatibility/2006">
                <mc:Choice xmlns:v="urn:schemas-microsoft-com:vml" Requires="v">
                  <p:oleObj spid="_x0000_s118953" name="Equation" r:id="rId7" imgW="114120" imgH="228600" progId="Equation.DSMT4">
                    <p:embed/>
                  </p:oleObj>
                </mc:Choice>
                <mc:Fallback>
                  <p:oleObj name="Equation" r:id="rId7" imgW="114120" imgH="228600" progId="Equation.DSMT4">
                    <p:embed/>
                    <p:pic>
                      <p:nvPicPr>
                        <p:cNvPr id="0" name=""/>
                        <p:cNvPicPr>
                          <a:picLocks noChangeAspect="1" noChangeArrowheads="1"/>
                        </p:cNvPicPr>
                        <p:nvPr/>
                      </p:nvPicPr>
                      <p:blipFill>
                        <a:blip r:embed="rId8"/>
                        <a:srcRect/>
                        <a:stretch>
                          <a:fillRect/>
                        </a:stretch>
                      </p:blipFill>
                      <p:spPr bwMode="auto">
                        <a:xfrm>
                          <a:off x="5436096" y="1844824"/>
                          <a:ext cx="360040" cy="580724"/>
                        </a:xfrm>
                        <a:prstGeom prst="rect">
                          <a:avLst/>
                        </a:prstGeom>
                        <a:noFill/>
                        <a:extLst/>
                      </p:spPr>
                    </p:pic>
                  </p:oleObj>
                </mc:Fallback>
              </mc:AlternateContent>
            </a:graphicData>
          </a:graphic>
        </p:graphicFrame>
      </p:grpSp>
    </p:spTree>
    <p:extLst>
      <p:ext uri="{BB962C8B-B14F-4D97-AF65-F5344CB8AC3E}">
        <p14:creationId xmlns:p14="http://schemas.microsoft.com/office/powerpoint/2010/main" val="20636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008" y="332656"/>
            <a:ext cx="8928992" cy="846931"/>
          </a:xfrm>
        </p:spPr>
        <p:txBody>
          <a:bodyPr/>
          <a:lstStyle/>
          <a:p>
            <a:r>
              <a:rPr lang="zh-CN" altLang="en-US" sz="3600" dirty="0"/>
              <a:t>提前执行有红利资产美式看跌期权的合理性</a:t>
            </a:r>
          </a:p>
        </p:txBody>
      </p:sp>
      <p:sp>
        <p:nvSpPr>
          <p:cNvPr id="3" name="内容占位符 2"/>
          <p:cNvSpPr>
            <a:spLocks noGrp="1"/>
          </p:cNvSpPr>
          <p:nvPr>
            <p:ph idx="1"/>
          </p:nvPr>
        </p:nvSpPr>
        <p:spPr/>
        <p:txBody>
          <a:bodyPr>
            <a:normAutofit/>
          </a:bodyPr>
          <a:lstStyle/>
          <a:p>
            <a:endParaRPr lang="en-US" altLang="zh-CN" dirty="0"/>
          </a:p>
          <a:p>
            <a:r>
              <a:rPr lang="zh-CN" altLang="en-US" dirty="0"/>
              <a:t>由于提前执行有红利资产的美式看跌期权意味着自己放弃红利权，因此与无红利资产的美式看跌期权相比，有红利资产美式看跌期权提前执行的可能性变小，但仍无法完全排除提前执行的可能性。</a:t>
            </a:r>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49</a:t>
            </a:fld>
            <a:endParaRPr lang="zh-CN" altLang="en-US" dirty="0"/>
          </a:p>
        </p:txBody>
      </p:sp>
    </p:spTree>
    <p:extLst>
      <p:ext uri="{BB962C8B-B14F-4D97-AF65-F5344CB8AC3E}">
        <p14:creationId xmlns:p14="http://schemas.microsoft.com/office/powerpoint/2010/main" val="4068715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看涨期权空头的回报与盈亏分布</a:t>
            </a:r>
          </a:p>
        </p:txBody>
      </p:sp>
      <p:pic>
        <p:nvPicPr>
          <p:cNvPr id="8" name="内容占位符 7" descr="1.jpg"/>
          <p:cNvPicPr>
            <a:picLocks noGrp="1" noChangeAspect="1"/>
          </p:cNvPicPr>
          <p:nvPr>
            <p:ph idx="1"/>
          </p:nvPr>
        </p:nvPicPr>
        <p:blipFill>
          <a:blip r:embed="rId2" cstate="print"/>
          <a:stretch>
            <a:fillRect/>
          </a:stretch>
        </p:blipFill>
        <p:spPr>
          <a:xfrm>
            <a:off x="683568" y="1268760"/>
            <a:ext cx="7848872" cy="4650310"/>
          </a:xfrm>
        </p:spPr>
      </p:pic>
      <p:sp>
        <p:nvSpPr>
          <p:cNvPr id="6" name="灯片编号占位符 5"/>
          <p:cNvSpPr>
            <a:spLocks noGrp="1"/>
          </p:cNvSpPr>
          <p:nvPr>
            <p:ph type="sldNum" sz="quarter" idx="12"/>
          </p:nvPr>
        </p:nvSpPr>
        <p:spPr/>
        <p:txBody>
          <a:bodyPr/>
          <a:lstStyle/>
          <a:p>
            <a:fld id="{7A0B34B9-D817-47F5-9B8C-94F2D5E9BE68}" type="slidenum">
              <a:rPr lang="zh-CN" altLang="en-US" smtClean="0"/>
              <a:pPr/>
              <a:t>5</a:t>
            </a:fld>
            <a:endParaRPr lang="zh-CN" altLang="en-US" dirty="0"/>
          </a:p>
        </p:txBody>
      </p:sp>
    </p:spTree>
    <p:extLst>
      <p:ext uri="{BB962C8B-B14F-4D97-AF65-F5344CB8AC3E}">
        <p14:creationId xmlns:p14="http://schemas.microsoft.com/office/powerpoint/2010/main" val="669540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467544" y="1124744"/>
            <a:ext cx="8229600" cy="4530725"/>
          </a:xfrm>
        </p:spPr>
        <p:txBody>
          <a:bodyPr>
            <a:normAutofit lnSpcReduction="10000"/>
          </a:bodyPr>
          <a:lstStyle/>
          <a:p>
            <a:pPr>
              <a:lnSpc>
                <a:spcPct val="150000"/>
              </a:lnSpc>
              <a:buNone/>
            </a:pPr>
            <a:endParaRPr lang="en-US" altLang="zh-CN" dirty="0">
              <a:solidFill>
                <a:schemeClr val="bg1">
                  <a:lumMod val="75000"/>
                </a:schemeClr>
              </a:solidFill>
            </a:endParaRPr>
          </a:p>
          <a:p>
            <a:pPr>
              <a:lnSpc>
                <a:spcPct val="150000"/>
              </a:lnSpc>
              <a:buNone/>
            </a:pPr>
            <a:r>
              <a:rPr lang="zh-CN" altLang="en-US" dirty="0">
                <a:solidFill>
                  <a:schemeClr val="bg1">
                    <a:lumMod val="75000"/>
                  </a:schemeClr>
                </a:solidFill>
              </a:rPr>
              <a:t>期权的回报与盈亏分布</a:t>
            </a:r>
          </a:p>
          <a:p>
            <a:pPr>
              <a:lnSpc>
                <a:spcPct val="150000"/>
              </a:lnSpc>
              <a:buNone/>
            </a:pPr>
            <a:r>
              <a:rPr lang="zh-CN" altLang="en-US" dirty="0">
                <a:solidFill>
                  <a:schemeClr val="bg1">
                    <a:lumMod val="75000"/>
                  </a:schemeClr>
                </a:solidFill>
              </a:rPr>
              <a:t>期权价格的基本特性</a:t>
            </a:r>
          </a:p>
          <a:p>
            <a:pPr>
              <a:lnSpc>
                <a:spcPct val="150000"/>
              </a:lnSpc>
              <a:buNone/>
            </a:pPr>
            <a:r>
              <a:rPr lang="zh-CN" altLang="en-US" dirty="0">
                <a:solidFill>
                  <a:schemeClr val="bg1">
                    <a:lumMod val="75000"/>
                  </a:schemeClr>
                </a:solidFill>
              </a:rPr>
              <a:t>美式期权的提前执行</a:t>
            </a:r>
          </a:p>
          <a:p>
            <a:pPr>
              <a:lnSpc>
                <a:spcPct val="150000"/>
              </a:lnSpc>
              <a:buNone/>
            </a:pPr>
            <a:r>
              <a:rPr lang="zh-CN" altLang="en-US" dirty="0">
                <a:solidFill>
                  <a:srgbClr val="002060"/>
                </a:solidFill>
              </a:rPr>
              <a:t>期权价格曲线</a:t>
            </a:r>
          </a:p>
          <a:p>
            <a:pPr>
              <a:lnSpc>
                <a:spcPct val="150000"/>
              </a:lnSpc>
              <a:buNone/>
            </a:pPr>
            <a:r>
              <a:rPr lang="zh-CN" altLang="en-US" dirty="0">
                <a:solidFill>
                  <a:schemeClr val="bg1">
                    <a:lumMod val="75000"/>
                  </a:schemeClr>
                </a:solidFill>
              </a:rPr>
              <a:t>看涨看跌期权平价关系</a:t>
            </a:r>
          </a:p>
          <a:p>
            <a:pPr>
              <a:lnSpc>
                <a:spcPct val="150000"/>
              </a:lnSpc>
              <a:buNone/>
            </a:pPr>
            <a:endParaRPr lang="en-US" altLang="zh-CN" dirty="0"/>
          </a:p>
        </p:txBody>
      </p:sp>
      <p:sp>
        <p:nvSpPr>
          <p:cNvPr id="8" name="灯片编号占位符 7"/>
          <p:cNvSpPr>
            <a:spLocks noGrp="1"/>
          </p:cNvSpPr>
          <p:nvPr>
            <p:ph type="sldNum" sz="quarter" idx="12"/>
          </p:nvPr>
        </p:nvSpPr>
        <p:spPr/>
        <p:txBody>
          <a:bodyPr/>
          <a:lstStyle/>
          <a:p>
            <a:fld id="{7A0B34B9-D817-47F5-9B8C-94F2D5E9BE68}" type="slidenum">
              <a:rPr lang="zh-CN" altLang="en-US" smtClean="0"/>
              <a:pPr/>
              <a:t>50</a:t>
            </a:fld>
            <a:endParaRPr lang="zh-CN" altLang="en-US" dirty="0"/>
          </a:p>
        </p:txBody>
      </p:sp>
    </p:spTree>
    <p:extLst>
      <p:ext uri="{BB962C8B-B14F-4D97-AF65-F5344CB8AC3E}">
        <p14:creationId xmlns:p14="http://schemas.microsoft.com/office/powerpoint/2010/main" val="4164099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67544" y="332656"/>
            <a:ext cx="8676456" cy="846931"/>
          </a:xfrm>
        </p:spPr>
        <p:txBody>
          <a:bodyPr/>
          <a:lstStyle/>
          <a:p>
            <a:r>
              <a:rPr lang="zh-CN" altLang="en-US" dirty="0"/>
              <a:t> 无红利资产 欧式看涨期权价格曲线</a:t>
            </a:r>
          </a:p>
        </p:txBody>
      </p:sp>
      <p:sp>
        <p:nvSpPr>
          <p:cNvPr id="2" name="内容占位符 1"/>
          <p:cNvSpPr>
            <a:spLocks noGrp="1"/>
          </p:cNvSpPr>
          <p:nvPr>
            <p:ph idx="1"/>
          </p:nvPr>
        </p:nvSpPr>
        <p:spPr/>
        <p:txBody>
          <a:bodyPr/>
          <a:lstStyle/>
          <a:p>
            <a:endParaRPr lang="en-US"/>
          </a:p>
        </p:txBody>
      </p:sp>
      <p:sp>
        <p:nvSpPr>
          <p:cNvPr id="4" name="灯片编号占位符 3"/>
          <p:cNvSpPr>
            <a:spLocks noGrp="1"/>
          </p:cNvSpPr>
          <p:nvPr>
            <p:ph type="sldNum" sz="quarter" idx="12"/>
          </p:nvPr>
        </p:nvSpPr>
        <p:spPr/>
        <p:txBody>
          <a:bodyPr/>
          <a:lstStyle/>
          <a:p>
            <a:pPr>
              <a:defRPr/>
            </a:pPr>
            <a:r>
              <a:rPr lang="en-US" altLang="zh-CN"/>
              <a:t>- </a:t>
            </a:r>
            <a:fld id="{C2F8849D-90B4-4E85-A918-392F4B171F45}" type="slidenum">
              <a:rPr lang="en-US" altLang="zh-CN" smtClean="0"/>
              <a:pPr>
                <a:defRPr/>
              </a:pPr>
              <a:t>51</a:t>
            </a:fld>
            <a:r>
              <a:rPr lang="en-US" altLang="zh-CN"/>
              <a:t> -</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268760"/>
            <a:ext cx="6120680" cy="504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90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67544" y="332656"/>
            <a:ext cx="8568952" cy="846931"/>
          </a:xfrm>
        </p:spPr>
        <p:txBody>
          <a:bodyPr/>
          <a:lstStyle/>
          <a:p>
            <a:r>
              <a:rPr lang="zh-CN" altLang="en-US" dirty="0"/>
              <a:t>无红利资产 欧式看跌期权价格曲线</a:t>
            </a:r>
          </a:p>
        </p:txBody>
      </p:sp>
      <p:sp>
        <p:nvSpPr>
          <p:cNvPr id="2" name="内容占位符 1"/>
          <p:cNvSpPr>
            <a:spLocks noGrp="1"/>
          </p:cNvSpPr>
          <p:nvPr>
            <p:ph idx="1"/>
          </p:nvPr>
        </p:nvSpPr>
        <p:spPr/>
        <p:txBody>
          <a:bodyPr/>
          <a:lstStyle/>
          <a:p>
            <a:endParaRPr lang="en-US"/>
          </a:p>
        </p:txBody>
      </p:sp>
      <p:sp>
        <p:nvSpPr>
          <p:cNvPr id="4" name="灯片编号占位符 3"/>
          <p:cNvSpPr>
            <a:spLocks noGrp="1"/>
          </p:cNvSpPr>
          <p:nvPr>
            <p:ph type="sldNum" sz="quarter" idx="12"/>
          </p:nvPr>
        </p:nvSpPr>
        <p:spPr/>
        <p:txBody>
          <a:bodyPr/>
          <a:lstStyle/>
          <a:p>
            <a:pPr>
              <a:defRPr/>
            </a:pPr>
            <a:r>
              <a:rPr lang="en-US" altLang="zh-CN"/>
              <a:t>- </a:t>
            </a:r>
            <a:fld id="{C2F8849D-90B4-4E85-A918-392F4B171F45}" type="slidenum">
              <a:rPr lang="en-US" altLang="zh-CN" smtClean="0"/>
              <a:pPr>
                <a:defRPr/>
              </a:pPr>
              <a:t>52</a:t>
            </a:fld>
            <a:r>
              <a:rPr lang="en-US" altLang="zh-CN"/>
              <a:t> -</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0768"/>
            <a:ext cx="6480720" cy="508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955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467544" y="980728"/>
            <a:ext cx="8229600" cy="4530725"/>
          </a:xfrm>
        </p:spPr>
        <p:txBody>
          <a:bodyPr>
            <a:normAutofit lnSpcReduction="10000"/>
          </a:bodyPr>
          <a:lstStyle/>
          <a:p>
            <a:pPr>
              <a:lnSpc>
                <a:spcPct val="150000"/>
              </a:lnSpc>
              <a:buNone/>
            </a:pPr>
            <a:endParaRPr lang="en-US" altLang="zh-CN" dirty="0">
              <a:solidFill>
                <a:schemeClr val="bg1">
                  <a:lumMod val="75000"/>
                </a:schemeClr>
              </a:solidFill>
            </a:endParaRPr>
          </a:p>
          <a:p>
            <a:pPr>
              <a:lnSpc>
                <a:spcPct val="150000"/>
              </a:lnSpc>
              <a:buNone/>
            </a:pPr>
            <a:r>
              <a:rPr lang="zh-CN" altLang="en-US" dirty="0">
                <a:solidFill>
                  <a:schemeClr val="bg1">
                    <a:lumMod val="75000"/>
                  </a:schemeClr>
                </a:solidFill>
              </a:rPr>
              <a:t>期权的回报与盈亏分布</a:t>
            </a:r>
          </a:p>
          <a:p>
            <a:pPr>
              <a:lnSpc>
                <a:spcPct val="150000"/>
              </a:lnSpc>
              <a:buNone/>
            </a:pPr>
            <a:r>
              <a:rPr lang="zh-CN" altLang="en-US" dirty="0">
                <a:solidFill>
                  <a:schemeClr val="bg1">
                    <a:lumMod val="75000"/>
                  </a:schemeClr>
                </a:solidFill>
              </a:rPr>
              <a:t>期权价格的基本特性</a:t>
            </a:r>
          </a:p>
          <a:p>
            <a:pPr>
              <a:lnSpc>
                <a:spcPct val="150000"/>
              </a:lnSpc>
              <a:buNone/>
            </a:pPr>
            <a:r>
              <a:rPr lang="zh-CN" altLang="en-US" dirty="0">
                <a:solidFill>
                  <a:schemeClr val="bg1">
                    <a:lumMod val="75000"/>
                  </a:schemeClr>
                </a:solidFill>
              </a:rPr>
              <a:t>美式期权的提前执行</a:t>
            </a:r>
          </a:p>
          <a:p>
            <a:pPr>
              <a:lnSpc>
                <a:spcPct val="150000"/>
              </a:lnSpc>
              <a:buNone/>
            </a:pPr>
            <a:r>
              <a:rPr lang="zh-CN" altLang="en-US" dirty="0">
                <a:solidFill>
                  <a:schemeClr val="bg1">
                    <a:lumMod val="75000"/>
                  </a:schemeClr>
                </a:solidFill>
              </a:rPr>
              <a:t>期权价格曲线</a:t>
            </a:r>
          </a:p>
          <a:p>
            <a:pPr>
              <a:lnSpc>
                <a:spcPct val="150000"/>
              </a:lnSpc>
              <a:buNone/>
            </a:pPr>
            <a:r>
              <a:rPr lang="zh-CN" altLang="en-US" dirty="0">
                <a:solidFill>
                  <a:srgbClr val="002060"/>
                </a:solidFill>
              </a:rPr>
              <a:t>看涨看跌期权平价关系</a:t>
            </a:r>
          </a:p>
          <a:p>
            <a:pPr>
              <a:lnSpc>
                <a:spcPct val="150000"/>
              </a:lnSpc>
              <a:buNone/>
            </a:pPr>
            <a:endParaRPr lang="en-US" altLang="zh-CN" dirty="0"/>
          </a:p>
        </p:txBody>
      </p:sp>
      <p:sp>
        <p:nvSpPr>
          <p:cNvPr id="8" name="灯片编号占位符 7"/>
          <p:cNvSpPr>
            <a:spLocks noGrp="1"/>
          </p:cNvSpPr>
          <p:nvPr>
            <p:ph type="sldNum" sz="quarter" idx="12"/>
          </p:nvPr>
        </p:nvSpPr>
        <p:spPr/>
        <p:txBody>
          <a:bodyPr/>
          <a:lstStyle/>
          <a:p>
            <a:fld id="{7A0B34B9-D817-47F5-9B8C-94F2D5E9BE68}" type="slidenum">
              <a:rPr lang="zh-CN" altLang="en-US" smtClean="0"/>
              <a:pPr/>
              <a:t>53</a:t>
            </a:fld>
            <a:endParaRPr lang="zh-CN" altLang="en-US" dirty="0"/>
          </a:p>
        </p:txBody>
      </p:sp>
    </p:spTree>
    <p:extLst>
      <p:ext uri="{BB962C8B-B14F-4D97-AF65-F5344CB8AC3E}">
        <p14:creationId xmlns:p14="http://schemas.microsoft.com/office/powerpoint/2010/main" val="829581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67544" y="332656"/>
            <a:ext cx="8496944" cy="846931"/>
          </a:xfrm>
        </p:spPr>
        <p:txBody>
          <a:bodyPr/>
          <a:lstStyle/>
          <a:p>
            <a:r>
              <a:rPr lang="zh-CN" altLang="en-US" sz="3200" dirty="0"/>
              <a:t>欧式期权</a:t>
            </a:r>
            <a:r>
              <a:rPr lang="en-US" altLang="zh-CN" sz="3200" dirty="0"/>
              <a:t>PCP</a:t>
            </a:r>
            <a:r>
              <a:rPr lang="zh-CN" altLang="en-US" sz="3200" dirty="0"/>
              <a:t>平价 （假设标的资产不付红利）</a:t>
            </a:r>
          </a:p>
        </p:txBody>
      </p:sp>
      <p:sp>
        <p:nvSpPr>
          <p:cNvPr id="4" name="灯片编号占位符 3"/>
          <p:cNvSpPr>
            <a:spLocks noGrp="1"/>
          </p:cNvSpPr>
          <p:nvPr>
            <p:ph type="sldNum" sz="quarter" idx="12"/>
          </p:nvPr>
        </p:nvSpPr>
        <p:spPr/>
        <p:txBody>
          <a:bodyPr/>
          <a:lstStyle/>
          <a:p>
            <a:pPr>
              <a:defRPr/>
            </a:pPr>
            <a:r>
              <a:rPr lang="en-US" altLang="zh-CN"/>
              <a:t>- </a:t>
            </a:r>
            <a:fld id="{C2F8849D-90B4-4E85-A918-392F4B171F45}" type="slidenum">
              <a:rPr lang="en-US" altLang="zh-CN" smtClean="0"/>
              <a:pPr>
                <a:defRPr/>
              </a:pPr>
              <a:t>54</a:t>
            </a:fld>
            <a:r>
              <a:rPr lang="en-US" altLang="zh-CN"/>
              <a:t> -</a:t>
            </a:r>
          </a:p>
        </p:txBody>
      </p:sp>
      <p:pic>
        <p:nvPicPr>
          <p:cNvPr id="6" name="图片 5"/>
          <p:cNvPicPr>
            <a:picLocks noChangeAspect="1"/>
          </p:cNvPicPr>
          <p:nvPr/>
        </p:nvPicPr>
        <p:blipFill>
          <a:blip r:embed="rId2"/>
          <a:stretch>
            <a:fillRect/>
          </a:stretch>
        </p:blipFill>
        <p:spPr>
          <a:xfrm>
            <a:off x="282387" y="1484784"/>
            <a:ext cx="8682101" cy="4610134"/>
          </a:xfrm>
          <a:prstGeom prst="rect">
            <a:avLst/>
          </a:prstGeom>
        </p:spPr>
      </p:pic>
    </p:spTree>
    <p:extLst>
      <p:ext uri="{BB962C8B-B14F-4D97-AF65-F5344CB8AC3E}">
        <p14:creationId xmlns:p14="http://schemas.microsoft.com/office/powerpoint/2010/main" val="3902724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有红利资产欧式期权</a:t>
            </a:r>
            <a:r>
              <a:rPr lang="en-US" altLang="zh-CN" dirty="0"/>
              <a:t>PCP</a:t>
            </a:r>
            <a:endParaRPr lang="zh-CN" altLang="en-US" dirty="0"/>
          </a:p>
        </p:txBody>
      </p:sp>
      <p:sp>
        <p:nvSpPr>
          <p:cNvPr id="3" name="内容占位符 2"/>
          <p:cNvSpPr>
            <a:spLocks noGrp="1"/>
          </p:cNvSpPr>
          <p:nvPr>
            <p:ph idx="1"/>
          </p:nvPr>
        </p:nvSpPr>
        <p:spPr/>
        <p:txBody>
          <a:bodyPr/>
          <a:lstStyle/>
          <a:p>
            <a:endParaRPr lang="en-US" altLang="zh-CN" dirty="0"/>
          </a:p>
          <a:p>
            <a:pPr>
              <a:buNone/>
            </a:pPr>
            <a:endParaRPr lang="en-US" altLang="zh-CN" dirty="0"/>
          </a:p>
          <a:p>
            <a:r>
              <a:rPr lang="en-US" altLang="zh-CN" dirty="0"/>
              <a:t> </a:t>
            </a:r>
          </a:p>
          <a:p>
            <a:endParaRPr lang="en-US" altLang="zh-CN" dirty="0"/>
          </a:p>
          <a:p>
            <a:r>
              <a:rPr lang="zh-CN" altLang="en-US" dirty="0"/>
              <a:t>平价关系的理解</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55</a:t>
            </a:fld>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421254741"/>
              </p:ext>
            </p:extLst>
          </p:nvPr>
        </p:nvGraphicFramePr>
        <p:xfrm>
          <a:off x="1058863" y="2500313"/>
          <a:ext cx="3579812" cy="623887"/>
        </p:xfrm>
        <a:graphic>
          <a:graphicData uri="http://schemas.openxmlformats.org/presentationml/2006/ole">
            <mc:AlternateContent xmlns:mc="http://schemas.openxmlformats.org/markup-compatibility/2006">
              <mc:Choice xmlns:v="urn:schemas-microsoft-com:vml" Requires="v">
                <p:oleObj spid="_x0000_s120889" name="Equation" r:id="rId3" imgW="1384200" imgH="241200" progId="Equation.DSMT4">
                  <p:embed/>
                </p:oleObj>
              </mc:Choice>
              <mc:Fallback>
                <p:oleObj name="Equation" r:id="rId3" imgW="1384200" imgH="241200" progId="Equation.DSMT4">
                  <p:embed/>
                  <p:pic>
                    <p:nvPicPr>
                      <p:cNvPr id="0" name=""/>
                      <p:cNvPicPr>
                        <a:picLocks noChangeAspect="1" noChangeArrowheads="1"/>
                      </p:cNvPicPr>
                      <p:nvPr/>
                    </p:nvPicPr>
                    <p:blipFill>
                      <a:blip r:embed="rId4"/>
                      <a:srcRect/>
                      <a:stretch>
                        <a:fillRect/>
                      </a:stretch>
                    </p:blipFill>
                    <p:spPr bwMode="auto">
                      <a:xfrm>
                        <a:off x="1058863" y="2500313"/>
                        <a:ext cx="3579812"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7333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a:t>
            </a:r>
            <a:r>
              <a:rPr lang="en-US" altLang="zh-CN" dirty="0"/>
              <a:t>F</a:t>
            </a:r>
            <a:r>
              <a:rPr lang="zh-CN" altLang="en-US" dirty="0"/>
              <a:t>表示</a:t>
            </a:r>
            <a:r>
              <a:rPr lang="en-US" altLang="zh-CN" dirty="0"/>
              <a:t>PCP</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无论有无红利，下式都成立</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𝑐</m:t>
                      </m:r>
                      <m:r>
                        <a:rPr lang="en-US" altLang="zh-CN" b="0" i="1" smtClean="0">
                          <a:latin typeface="Cambria Math"/>
                        </a:rPr>
                        <m:t>+</m:t>
                      </m:r>
                      <m:r>
                        <a:rPr lang="en-US" altLang="zh-CN" b="0" i="1" smtClean="0">
                          <a:latin typeface="Cambria Math"/>
                        </a:rPr>
                        <m:t>𝑋</m:t>
                      </m:r>
                      <m:sSup>
                        <m:sSupPr>
                          <m:ctrlPr>
                            <a:rPr lang="en-US" altLang="zh-CN" b="0" i="1" smtClean="0">
                              <a:latin typeface="Cambria Math"/>
                            </a:rPr>
                          </m:ctrlPr>
                        </m:sSupPr>
                        <m:e>
                          <m:r>
                            <a:rPr lang="en-US" altLang="zh-CN" b="0" i="1" smtClean="0">
                              <a:latin typeface="Cambria Math"/>
                            </a:rPr>
                            <m:t>𝑒</m:t>
                          </m:r>
                        </m:e>
                        <m:sup>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𝑇</m:t>
                          </m:r>
                          <m:r>
                            <a:rPr lang="en-US" altLang="zh-CN" b="0" i="1" smtClean="0">
                              <a:latin typeface="Cambria Math"/>
                            </a:rPr>
                            <m:t>−</m:t>
                          </m:r>
                          <m:r>
                            <a:rPr lang="en-US" altLang="zh-CN" b="0" i="1" smtClean="0">
                              <a:latin typeface="Cambria Math"/>
                            </a:rPr>
                            <m:t>𝑡</m:t>
                          </m:r>
                          <m:r>
                            <a:rPr lang="en-US" altLang="zh-CN" b="0" i="1" smtClean="0">
                              <a:latin typeface="Cambria Math"/>
                            </a:rPr>
                            <m:t>)</m:t>
                          </m:r>
                        </m:sup>
                      </m:sSup>
                      <m:r>
                        <a:rPr lang="en-US" altLang="zh-CN" b="0" i="1" smtClean="0">
                          <a:latin typeface="Cambria Math"/>
                        </a:rPr>
                        <m:t>=</m:t>
                      </m:r>
                      <m:r>
                        <a:rPr lang="en-US" altLang="zh-CN" b="0" i="1" smtClean="0">
                          <a:latin typeface="Cambria Math"/>
                        </a:rPr>
                        <m:t>𝑝</m:t>
                      </m:r>
                      <m:r>
                        <a:rPr lang="en-US" altLang="zh-CN" b="0" i="1" smtClean="0">
                          <a:latin typeface="Cambria Math"/>
                        </a:rPr>
                        <m:t>+</m:t>
                      </m:r>
                      <m:r>
                        <a:rPr lang="en-US" altLang="zh-CN" b="0" i="1" smtClean="0">
                          <a:latin typeface="Cambria Math"/>
                        </a:rPr>
                        <m:t>𝐹</m:t>
                      </m:r>
                      <m:sSup>
                        <m:sSupPr>
                          <m:ctrlPr>
                            <a:rPr lang="en-US" altLang="zh-CN" b="0" i="1" smtClean="0">
                              <a:latin typeface="Cambria Math"/>
                            </a:rPr>
                          </m:ctrlPr>
                        </m:sSupPr>
                        <m:e>
                          <m:r>
                            <a:rPr lang="en-US" altLang="zh-CN" b="0" i="1" smtClean="0">
                              <a:latin typeface="Cambria Math"/>
                            </a:rPr>
                            <m:t>𝑒</m:t>
                          </m:r>
                        </m:e>
                        <m:sup>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𝑇</m:t>
                          </m:r>
                          <m:r>
                            <a:rPr lang="en-US" altLang="zh-CN" b="0" i="1" smtClean="0">
                              <a:latin typeface="Cambria Math"/>
                            </a:rPr>
                            <m:t>−</m:t>
                          </m:r>
                          <m:r>
                            <a:rPr lang="en-US" altLang="zh-CN" b="0" i="1" smtClean="0">
                              <a:latin typeface="Cambria Math"/>
                            </a:rPr>
                            <m:t>𝑡</m:t>
                          </m:r>
                          <m:r>
                            <a:rPr lang="en-US" altLang="zh-CN" b="0" i="1" smtClean="0">
                              <a:latin typeface="Cambria Math"/>
                            </a:rPr>
                            <m:t>)</m:t>
                          </m:r>
                        </m:sup>
                      </m:sSup>
                    </m:oMath>
                  </m:oMathPara>
                </a14:m>
                <a:endParaRPr lang="en-US" altLang="zh-CN" dirty="0"/>
              </a:p>
              <a:p>
                <a:pPr marL="0" indent="0">
                  <a:buNone/>
                </a:pPr>
                <a:r>
                  <a:rPr lang="zh-CN" altLang="en-US" dirty="0"/>
                  <a:t>      或者 </a:t>
                </a:r>
                <a14:m>
                  <m:oMath xmlns:m="http://schemas.openxmlformats.org/officeDocument/2006/math">
                    <m:r>
                      <a:rPr lang="en-US" altLang="zh-CN" b="0" i="0" smtClean="0">
                        <a:latin typeface="Cambria Math"/>
                      </a:rPr>
                      <m:t>   </m:t>
                    </m:r>
                    <m:r>
                      <a:rPr lang="en-US" altLang="zh-CN" b="0" i="1" smtClean="0">
                        <a:latin typeface="Cambria Math"/>
                      </a:rPr>
                      <m:t>𝑐</m:t>
                    </m:r>
                    <m:r>
                      <a:rPr lang="en-US" altLang="zh-CN" b="0" i="1" smtClean="0">
                        <a:latin typeface="Cambria Math"/>
                      </a:rPr>
                      <m:t>−</m:t>
                    </m:r>
                    <m:r>
                      <a:rPr lang="en-US" altLang="zh-CN" b="0" i="1" smtClean="0">
                        <a:latin typeface="Cambria Math"/>
                      </a:rPr>
                      <m:t>𝑝</m:t>
                    </m:r>
                    <m:r>
                      <a:rPr lang="en-US" altLang="zh-CN" b="0" i="1" smtClean="0">
                        <a:latin typeface="Cambria Math"/>
                      </a:rPr>
                      <m:t>=(</m:t>
                    </m:r>
                    <m:r>
                      <a:rPr lang="en-US" altLang="zh-CN" b="0" i="1" smtClean="0">
                        <a:latin typeface="Cambria Math"/>
                      </a:rPr>
                      <m:t>𝐹</m:t>
                    </m:r>
                    <m:r>
                      <a:rPr lang="en-US" altLang="zh-CN" b="0" i="1" smtClean="0">
                        <a:latin typeface="Cambria Math"/>
                      </a:rPr>
                      <m:t>−</m:t>
                    </m:r>
                    <m:r>
                      <a:rPr lang="en-US" altLang="zh-CN" b="0" i="1" smtClean="0">
                        <a:latin typeface="Cambria Math"/>
                      </a:rPr>
                      <m:t>𝑋</m:t>
                    </m:r>
                    <m:r>
                      <a:rPr lang="en-US" altLang="zh-CN" b="0" i="1" smtClean="0">
                        <a:latin typeface="Cambria Math"/>
                      </a:rPr>
                      <m:t>)</m:t>
                    </m:r>
                  </m:oMath>
                </a14:m>
                <a:r>
                  <a:rPr lang="en-US" altLang="zh-CN" dirty="0">
                    <a:solidFill>
                      <a:srgbClr val="000000">
                        <a:lumMod val="85000"/>
                        <a:lumOff val="15000"/>
                      </a:srgbClr>
                    </a:solidFill>
                  </a:rPr>
                  <a:t> </a:t>
                </a:r>
                <a14:m>
                  <m:oMath xmlns:m="http://schemas.openxmlformats.org/officeDocument/2006/math">
                    <m:sSup>
                      <m:sSupPr>
                        <m:ctrlPr>
                          <a:rPr lang="en-US" altLang="zh-CN" i="1">
                            <a:solidFill>
                              <a:srgbClr val="000000">
                                <a:lumMod val="85000"/>
                                <a:lumOff val="15000"/>
                              </a:srgbClr>
                            </a:solidFill>
                            <a:latin typeface="Cambria Math"/>
                          </a:rPr>
                        </m:ctrlPr>
                      </m:sSupPr>
                      <m:e>
                        <m:r>
                          <a:rPr lang="en-US" altLang="zh-CN" i="1">
                            <a:solidFill>
                              <a:srgbClr val="000000">
                                <a:lumMod val="85000"/>
                                <a:lumOff val="15000"/>
                              </a:srgbClr>
                            </a:solidFill>
                            <a:latin typeface="Cambria Math"/>
                          </a:rPr>
                          <m:t>𝑒</m:t>
                        </m:r>
                      </m:e>
                      <m:sup>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𝑟</m:t>
                        </m:r>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𝑇</m:t>
                        </m:r>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𝑡</m:t>
                        </m:r>
                        <m:r>
                          <a:rPr lang="en-US" altLang="zh-CN" i="1">
                            <a:solidFill>
                              <a:srgbClr val="000000">
                                <a:lumMod val="85000"/>
                                <a:lumOff val="15000"/>
                              </a:srgbClr>
                            </a:solidFill>
                            <a:latin typeface="Cambria Math"/>
                          </a:rPr>
                          <m:t>)</m:t>
                        </m:r>
                      </m:sup>
                    </m:sSup>
                  </m:oMath>
                </a14:m>
                <a:endParaRPr lang="en-US" altLang="zh-CN" dirty="0"/>
              </a:p>
              <a:p>
                <a:r>
                  <a:rPr lang="zh-CN" altLang="en-US" dirty="0"/>
                  <a:t>存在卖空限制从而使套利活动受限时，应该使用这个公式。</a:t>
                </a:r>
                <a:endParaRPr lang="en-US" altLang="zh-CN" dirty="0"/>
              </a:p>
              <a:p>
                <a:r>
                  <a:rPr lang="zh-CN" altLang="en-US" dirty="0"/>
                  <a:t>上证</a:t>
                </a:r>
                <a:r>
                  <a:rPr lang="en-US" altLang="zh-CN" dirty="0"/>
                  <a:t>50ETF</a:t>
                </a:r>
                <a:r>
                  <a:rPr lang="zh-CN" altLang="en-US" dirty="0"/>
                  <a:t>期权由于受红利保护，其</a:t>
                </a:r>
                <a:r>
                  <a:rPr lang="en-US" altLang="zh-CN" dirty="0"/>
                  <a:t>PCP</a:t>
                </a:r>
                <a:r>
                  <a:rPr lang="zh-CN" altLang="en-US" dirty="0"/>
                  <a:t>平价为</a:t>
                </a:r>
                <a:endParaRPr lang="en-US" altLang="zh-CN" i="1" dirty="0">
                  <a:solidFill>
                    <a:srgbClr val="000000">
                      <a:lumMod val="85000"/>
                      <a:lumOff val="15000"/>
                    </a:srgbClr>
                  </a:solidFill>
                  <a:latin typeface="Cambria Math"/>
                </a:endParaRPr>
              </a:p>
              <a:p>
                <a:pPr marL="0" indent="0">
                  <a:buNone/>
                </a:pPr>
                <a:r>
                  <a:rPr lang="en-US" altLang="zh-CN" b="0" dirty="0">
                    <a:solidFill>
                      <a:srgbClr val="000000">
                        <a:lumMod val="85000"/>
                        <a:lumOff val="15000"/>
                      </a:srgbClr>
                    </a:solidFill>
                  </a:rPr>
                  <a:t>                  </a:t>
                </a:r>
                <a14:m>
                  <m:oMath xmlns:m="http://schemas.openxmlformats.org/officeDocument/2006/math">
                    <m:r>
                      <a:rPr lang="en-US" altLang="zh-CN" b="0" i="1" smtClean="0">
                        <a:solidFill>
                          <a:srgbClr val="000000">
                            <a:lumMod val="85000"/>
                            <a:lumOff val="15000"/>
                          </a:srgbClr>
                        </a:solidFill>
                        <a:latin typeface="Cambria Math"/>
                      </a:rPr>
                      <m:t> </m:t>
                    </m:r>
                    <m:r>
                      <a:rPr lang="en-US" altLang="zh-CN" i="1">
                        <a:solidFill>
                          <a:srgbClr val="000000">
                            <a:lumMod val="85000"/>
                            <a:lumOff val="15000"/>
                          </a:srgbClr>
                        </a:solidFill>
                        <a:latin typeface="Cambria Math"/>
                      </a:rPr>
                      <m:t>𝑐</m:t>
                    </m:r>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𝑋</m:t>
                    </m:r>
                    <m:sSup>
                      <m:sSupPr>
                        <m:ctrlPr>
                          <a:rPr lang="en-US" altLang="zh-CN" i="1">
                            <a:solidFill>
                              <a:srgbClr val="000000">
                                <a:lumMod val="85000"/>
                                <a:lumOff val="15000"/>
                              </a:srgbClr>
                            </a:solidFill>
                            <a:latin typeface="Cambria Math"/>
                          </a:rPr>
                        </m:ctrlPr>
                      </m:sSupPr>
                      <m:e>
                        <m:r>
                          <a:rPr lang="en-US" altLang="zh-CN" i="1">
                            <a:solidFill>
                              <a:srgbClr val="000000">
                                <a:lumMod val="85000"/>
                                <a:lumOff val="15000"/>
                              </a:srgbClr>
                            </a:solidFill>
                            <a:latin typeface="Cambria Math"/>
                          </a:rPr>
                          <m:t>𝑒</m:t>
                        </m:r>
                      </m:e>
                      <m:sup>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𝑟</m:t>
                        </m:r>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𝑇</m:t>
                        </m:r>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𝑡</m:t>
                        </m:r>
                        <m:r>
                          <a:rPr lang="en-US" altLang="zh-CN" i="1">
                            <a:solidFill>
                              <a:srgbClr val="000000">
                                <a:lumMod val="85000"/>
                                <a:lumOff val="15000"/>
                              </a:srgbClr>
                            </a:solidFill>
                            <a:latin typeface="Cambria Math"/>
                          </a:rPr>
                          <m:t>)</m:t>
                        </m:r>
                      </m:sup>
                    </m:sSup>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𝑝</m:t>
                    </m:r>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𝐹</m:t>
                    </m:r>
                    <m:sSup>
                      <m:sSupPr>
                        <m:ctrlPr>
                          <a:rPr lang="en-US" altLang="zh-CN" i="1">
                            <a:solidFill>
                              <a:srgbClr val="000000">
                                <a:lumMod val="85000"/>
                                <a:lumOff val="15000"/>
                              </a:srgbClr>
                            </a:solidFill>
                            <a:latin typeface="Cambria Math"/>
                          </a:rPr>
                        </m:ctrlPr>
                      </m:sSupPr>
                      <m:e>
                        <m:r>
                          <a:rPr lang="en-US" altLang="zh-CN" i="1">
                            <a:solidFill>
                              <a:srgbClr val="000000">
                                <a:lumMod val="85000"/>
                                <a:lumOff val="15000"/>
                              </a:srgbClr>
                            </a:solidFill>
                            <a:latin typeface="Cambria Math"/>
                          </a:rPr>
                          <m:t>𝑒</m:t>
                        </m:r>
                      </m:e>
                      <m:sup>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𝑟</m:t>
                        </m:r>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𝑇</m:t>
                        </m:r>
                        <m:r>
                          <a:rPr lang="en-US" altLang="zh-CN" i="1">
                            <a:solidFill>
                              <a:srgbClr val="000000">
                                <a:lumMod val="85000"/>
                                <a:lumOff val="15000"/>
                              </a:srgbClr>
                            </a:solidFill>
                            <a:latin typeface="Cambria Math"/>
                          </a:rPr>
                          <m:t>−</m:t>
                        </m:r>
                        <m:r>
                          <a:rPr lang="en-US" altLang="zh-CN" i="1">
                            <a:solidFill>
                              <a:srgbClr val="000000">
                                <a:lumMod val="85000"/>
                                <a:lumOff val="15000"/>
                              </a:srgbClr>
                            </a:solidFill>
                            <a:latin typeface="Cambria Math"/>
                          </a:rPr>
                          <m:t>𝑡</m:t>
                        </m:r>
                        <m:r>
                          <a:rPr lang="en-US" altLang="zh-CN" i="1">
                            <a:solidFill>
                              <a:srgbClr val="000000">
                                <a:lumMod val="85000"/>
                                <a:lumOff val="15000"/>
                              </a:srgbClr>
                            </a:solidFill>
                            <a:latin typeface="Cambria Math"/>
                          </a:rPr>
                          <m:t>)</m:t>
                        </m:r>
                      </m:sup>
                    </m:sSup>
                  </m:oMath>
                </a14:m>
                <a:r>
                  <a:rPr lang="zh-CN" altLang="en-US" dirty="0"/>
                  <a:t>＋</a:t>
                </a:r>
                <a:r>
                  <a:rPr lang="en-US" altLang="zh-CN" dirty="0"/>
                  <a:t>I</a:t>
                </a:r>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1765" r="-889"/>
                </a:stretch>
              </a:blipFill>
            </p:spPr>
            <p:txBody>
              <a:bodyPr/>
              <a:lstStyle/>
              <a:p>
                <a:r>
                  <a:rPr 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pPr/>
              <a:t>56</a:t>
            </a:fld>
            <a:endParaRPr lang="zh-CN" altLang="en-US" dirty="0"/>
          </a:p>
        </p:txBody>
      </p:sp>
    </p:spTree>
    <p:extLst>
      <p:ext uri="{BB962C8B-B14F-4D97-AF65-F5344CB8AC3E}">
        <p14:creationId xmlns:p14="http://schemas.microsoft.com/office/powerpoint/2010/main" val="396869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无红利资产美式期权</a:t>
            </a:r>
            <a:r>
              <a:rPr lang="en-US" altLang="zh-CN" dirty="0"/>
              <a:t>PCP</a:t>
            </a:r>
            <a:endParaRPr lang="zh-CN" altLang="en-US" dirty="0"/>
          </a:p>
        </p:txBody>
      </p:sp>
      <p:sp>
        <p:nvSpPr>
          <p:cNvPr id="3" name="内容占位符 2"/>
          <p:cNvSpPr>
            <a:spLocks noGrp="1"/>
          </p:cNvSpPr>
          <p:nvPr>
            <p:ph idx="1"/>
          </p:nvPr>
        </p:nvSpPr>
        <p:spPr/>
        <p:txBody>
          <a:bodyPr>
            <a:normAutofit/>
          </a:bodyPr>
          <a:lstStyle/>
          <a:p>
            <a:pPr>
              <a:buNone/>
            </a:pPr>
            <a:endParaRPr lang="en-US" altLang="zh-CN" dirty="0"/>
          </a:p>
          <a:p>
            <a:r>
              <a:rPr lang="zh-CN" altLang="en-US" dirty="0"/>
              <a:t>考虑如下两个组合：</a:t>
            </a:r>
          </a:p>
          <a:p>
            <a:pPr lvl="1"/>
            <a:r>
              <a:rPr lang="zh-CN" altLang="en-US" dirty="0"/>
              <a:t>组合 </a:t>
            </a:r>
            <a:r>
              <a:rPr lang="en-US" altLang="zh-CN" dirty="0"/>
              <a:t>A </a:t>
            </a:r>
            <a:r>
              <a:rPr lang="zh-CN" altLang="en-US" dirty="0"/>
              <a:t>：一份欧式看涨期权加金额为 </a:t>
            </a:r>
            <a:r>
              <a:rPr lang="en-US" altLang="zh-CN" dirty="0"/>
              <a:t>X </a:t>
            </a:r>
            <a:r>
              <a:rPr lang="zh-CN" altLang="en-US" dirty="0"/>
              <a:t>的现金</a:t>
            </a:r>
          </a:p>
          <a:p>
            <a:pPr lvl="1"/>
            <a:r>
              <a:rPr lang="zh-CN" altLang="en-US" dirty="0"/>
              <a:t>组合 </a:t>
            </a:r>
            <a:r>
              <a:rPr lang="en-US" altLang="zh-CN" dirty="0"/>
              <a:t>B </a:t>
            </a:r>
            <a:r>
              <a:rPr lang="zh-CN" altLang="en-US" dirty="0"/>
              <a:t>：一份有效期和协议价格与组合 </a:t>
            </a:r>
            <a:r>
              <a:rPr lang="en-US" altLang="zh-CN" dirty="0"/>
              <a:t>A </a:t>
            </a:r>
            <a:r>
              <a:rPr lang="zh-CN" altLang="en-US" dirty="0"/>
              <a:t>中看涨期权相同的美式看跌期权加上一单位标的资产</a:t>
            </a:r>
          </a:p>
          <a:p>
            <a:r>
              <a:rPr lang="zh-CN" altLang="en-US" dirty="0"/>
              <a:t>无论美式期权是否提前执行， </a:t>
            </a:r>
            <a:r>
              <a:rPr lang="en-US" altLang="zh-CN" dirty="0"/>
              <a:t>A </a:t>
            </a:r>
            <a:r>
              <a:rPr lang="zh-CN" altLang="en-US" dirty="0"/>
              <a:t>的价值都不低于 </a:t>
            </a:r>
            <a:r>
              <a:rPr lang="en-US" altLang="zh-CN" dirty="0"/>
              <a:t>B </a:t>
            </a:r>
            <a:r>
              <a:rPr lang="zh-CN" altLang="en-US" dirty="0"/>
              <a:t>的价值，所以在当前 </a:t>
            </a:r>
            <a:r>
              <a:rPr lang="en-US" altLang="zh-CN" dirty="0"/>
              <a:t>t </a:t>
            </a:r>
            <a:r>
              <a:rPr lang="zh-CN" altLang="en-US" dirty="0"/>
              <a:t>时刻， </a:t>
            </a:r>
            <a:r>
              <a:rPr lang="en-US" altLang="zh-CN" dirty="0"/>
              <a:t>A </a:t>
            </a:r>
            <a:r>
              <a:rPr lang="zh-CN" altLang="en-US" dirty="0"/>
              <a:t>的价值也应不低于 </a:t>
            </a:r>
            <a:r>
              <a:rPr lang="en-US" altLang="zh-CN" dirty="0"/>
              <a:t>B </a:t>
            </a:r>
            <a:r>
              <a:rPr lang="zh-CN" altLang="en-US" dirty="0"/>
              <a:t>的价值：</a:t>
            </a:r>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57</a:t>
            </a:fld>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4175250159"/>
              </p:ext>
            </p:extLst>
          </p:nvPr>
        </p:nvGraphicFramePr>
        <p:xfrm>
          <a:off x="2432050" y="5387975"/>
          <a:ext cx="4468813" cy="398463"/>
        </p:xfrm>
        <a:graphic>
          <a:graphicData uri="http://schemas.openxmlformats.org/presentationml/2006/ole">
            <mc:AlternateContent xmlns:mc="http://schemas.openxmlformats.org/markup-compatibility/2006">
              <mc:Choice xmlns:v="urn:schemas-microsoft-com:vml" Requires="v">
                <p:oleObj spid="_x0000_s121912" name="Equation" r:id="rId3" imgW="1854000" imgH="164880" progId="Equation.DSMT4">
                  <p:embed/>
                </p:oleObj>
              </mc:Choice>
              <mc:Fallback>
                <p:oleObj name="Equation" r:id="rId3" imgW="1854000" imgH="164880" progId="Equation.DSMT4">
                  <p:embed/>
                  <p:pic>
                    <p:nvPicPr>
                      <p:cNvPr id="0" name=""/>
                      <p:cNvPicPr>
                        <a:picLocks noChangeAspect="1" noChangeArrowheads="1"/>
                      </p:cNvPicPr>
                      <p:nvPr/>
                    </p:nvPicPr>
                    <p:blipFill>
                      <a:blip r:embed="rId4"/>
                      <a:srcRect/>
                      <a:stretch>
                        <a:fillRect/>
                      </a:stretch>
                    </p:blipFill>
                    <p:spPr bwMode="auto">
                      <a:xfrm>
                        <a:off x="2432050" y="5387975"/>
                        <a:ext cx="4468813"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0577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endParaRPr lang="zh-CN" altLang="en-US" sz="3400" dirty="0"/>
          </a:p>
        </p:txBody>
      </p:sp>
      <p:sp>
        <p:nvSpPr>
          <p:cNvPr id="3" name="内容占位符 2"/>
          <p:cNvSpPr>
            <a:spLocks noGrp="1"/>
          </p:cNvSpPr>
          <p:nvPr>
            <p:ph idx="1"/>
          </p:nvPr>
        </p:nvSpPr>
        <p:spPr/>
        <p:txBody>
          <a:bodyPr/>
          <a:lstStyle/>
          <a:p>
            <a:endParaRPr lang="en-US" altLang="zh-CN" dirty="0"/>
          </a:p>
          <a:p>
            <a:r>
              <a:rPr lang="zh-CN" altLang="en-US" dirty="0"/>
              <a:t>由于</a:t>
            </a:r>
            <a:endParaRPr lang="en-US" altLang="zh-CN" dirty="0"/>
          </a:p>
          <a:p>
            <a:endParaRPr lang="en-US" altLang="zh-CN" dirty="0"/>
          </a:p>
          <a:p>
            <a:endParaRPr lang="en-US" altLang="zh-CN" dirty="0"/>
          </a:p>
          <a:p>
            <a:endParaRPr lang="en-US" altLang="zh-CN" dirty="0"/>
          </a:p>
          <a:p>
            <a:r>
              <a:rPr lang="zh-CN" altLang="en-US" dirty="0"/>
              <a:t>所以</a:t>
            </a:r>
            <a:endParaRPr lang="en-US" altLang="zh-CN" dirty="0"/>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58</a:t>
            </a:fld>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1992321331"/>
              </p:ext>
            </p:extLst>
          </p:nvPr>
        </p:nvGraphicFramePr>
        <p:xfrm>
          <a:off x="2832100" y="2714625"/>
          <a:ext cx="2917825" cy="958850"/>
        </p:xfrm>
        <a:graphic>
          <a:graphicData uri="http://schemas.openxmlformats.org/presentationml/2006/ole">
            <mc:AlternateContent xmlns:mc="http://schemas.openxmlformats.org/markup-compatibility/2006">
              <mc:Choice xmlns:v="urn:schemas-microsoft-com:vml" Requires="v">
                <p:oleObj spid="_x0000_s122990" name="Equation" r:id="rId3" imgW="1218960" imgH="482400" progId="Equation.DSMT4">
                  <p:embed/>
                </p:oleObj>
              </mc:Choice>
              <mc:Fallback>
                <p:oleObj name="Equation" r:id="rId3" imgW="1218960" imgH="482400" progId="Equation.DSMT4">
                  <p:embed/>
                  <p:pic>
                    <p:nvPicPr>
                      <p:cNvPr id="0" name=""/>
                      <p:cNvPicPr>
                        <a:picLocks noChangeAspect="1" noChangeArrowheads="1"/>
                      </p:cNvPicPr>
                      <p:nvPr/>
                    </p:nvPicPr>
                    <p:blipFill>
                      <a:blip r:embed="rId4"/>
                      <a:srcRect/>
                      <a:stretch>
                        <a:fillRect/>
                      </a:stretch>
                    </p:blipFill>
                    <p:spPr bwMode="auto">
                      <a:xfrm>
                        <a:off x="2832100" y="2714625"/>
                        <a:ext cx="2917825" cy="958850"/>
                      </a:xfrm>
                      <a:prstGeom prst="rect">
                        <a:avLst/>
                      </a:prstGeom>
                      <a:noFill/>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88352107"/>
              </p:ext>
            </p:extLst>
          </p:nvPr>
        </p:nvGraphicFramePr>
        <p:xfrm>
          <a:off x="2473325" y="4941888"/>
          <a:ext cx="3379788" cy="428625"/>
        </p:xfrm>
        <a:graphic>
          <a:graphicData uri="http://schemas.openxmlformats.org/presentationml/2006/ole">
            <mc:AlternateContent xmlns:mc="http://schemas.openxmlformats.org/markup-compatibility/2006">
              <mc:Choice xmlns:v="urn:schemas-microsoft-com:vml" Requires="v">
                <p:oleObj spid="_x0000_s122991" name="Equation" r:id="rId5" imgW="1701720" imgH="215640" progId="Equation.DSMT4">
                  <p:embed/>
                </p:oleObj>
              </mc:Choice>
              <mc:Fallback>
                <p:oleObj name="Equation" r:id="rId5" imgW="1701720" imgH="215640" progId="Equation.DSMT4">
                  <p:embed/>
                  <p:pic>
                    <p:nvPicPr>
                      <p:cNvPr id="0" name=""/>
                      <p:cNvPicPr>
                        <a:picLocks noChangeAspect="1" noChangeArrowheads="1"/>
                      </p:cNvPicPr>
                      <p:nvPr/>
                    </p:nvPicPr>
                    <p:blipFill>
                      <a:blip r:embed="rId6"/>
                      <a:srcRect/>
                      <a:stretch>
                        <a:fillRect/>
                      </a:stretch>
                    </p:blipFill>
                    <p:spPr bwMode="auto">
                      <a:xfrm>
                        <a:off x="2473325" y="4941888"/>
                        <a:ext cx="337978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8081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有红利资产美式期权</a:t>
            </a:r>
            <a:r>
              <a:rPr lang="en-US" altLang="zh-CN" dirty="0"/>
              <a:t>PCP</a:t>
            </a:r>
            <a:endParaRPr lang="zh-CN" altLang="en-US" dirty="0"/>
          </a:p>
        </p:txBody>
      </p:sp>
      <p:sp>
        <p:nvSpPr>
          <p:cNvPr id="3" name="内容占位符 2"/>
          <p:cNvSpPr>
            <a:spLocks noGrp="1"/>
          </p:cNvSpPr>
          <p:nvPr>
            <p:ph idx="1"/>
          </p:nvPr>
        </p:nvSpPr>
        <p:spPr/>
        <p:txBody>
          <a:bodyPr/>
          <a:lstStyle/>
          <a:p>
            <a:r>
              <a:rPr lang="zh-CN" altLang="en-US" dirty="0"/>
              <a:t>只要将上述组合 </a:t>
            </a:r>
            <a:r>
              <a:rPr lang="en-US" altLang="zh-CN" dirty="0"/>
              <a:t>A </a:t>
            </a:r>
            <a:r>
              <a:rPr lang="zh-CN" altLang="en-US" dirty="0"/>
              <a:t>的现金改为 </a:t>
            </a:r>
            <a:r>
              <a:rPr lang="en-US" altLang="zh-CN" dirty="0" err="1"/>
              <a:t>I+X</a:t>
            </a:r>
            <a:r>
              <a:rPr lang="zh-CN" altLang="en-US" dirty="0"/>
              <a:t> ，就可得到有红利资产的美式期权满足</a:t>
            </a:r>
          </a:p>
          <a:p>
            <a:pPr>
              <a:buNone/>
            </a:pPr>
            <a:r>
              <a:rPr lang="zh-CN" altLang="en-US" dirty="0"/>
              <a:t>			</a:t>
            </a:r>
            <a:endParaRPr lang="en-US" altLang="zh-CN" dirty="0"/>
          </a:p>
          <a:p>
            <a:r>
              <a:rPr lang="zh-CN" altLang="en-US" dirty="0"/>
              <a:t>同时我们有</a:t>
            </a:r>
          </a:p>
          <a:p>
            <a:pPr>
              <a:buNone/>
            </a:pPr>
            <a:r>
              <a:rPr lang="zh-CN" altLang="en-US" dirty="0"/>
              <a:t>			</a:t>
            </a:r>
          </a:p>
          <a:p>
            <a:pPr>
              <a:buNone/>
            </a:pPr>
            <a:r>
              <a:rPr lang="en-US" altLang="zh-CN" dirty="0"/>
              <a:t>	</a:t>
            </a:r>
            <a:r>
              <a:rPr lang="zh-CN" altLang="en-US" dirty="0"/>
              <a:t>和</a:t>
            </a:r>
          </a:p>
          <a:p>
            <a:pPr>
              <a:buNone/>
            </a:pPr>
            <a:r>
              <a:rPr lang="zh-CN" altLang="en-US" dirty="0"/>
              <a:t>			</a:t>
            </a:r>
            <a:r>
              <a:rPr lang="en-US" altLang="zh-CN" dirty="0"/>
              <a:t>	</a:t>
            </a:r>
          </a:p>
          <a:p>
            <a:r>
              <a:rPr lang="zh-CN" altLang="en-US" dirty="0"/>
              <a:t>由此可得</a:t>
            </a:r>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59</a:t>
            </a:fld>
            <a:endParaRPr lang="zh-CN" altLang="en-US" dirty="0"/>
          </a:p>
        </p:txBody>
      </p:sp>
      <p:grpSp>
        <p:nvGrpSpPr>
          <p:cNvPr id="4" name="组合 3"/>
          <p:cNvGrpSpPr/>
          <p:nvPr/>
        </p:nvGrpSpPr>
        <p:grpSpPr>
          <a:xfrm>
            <a:off x="2600325" y="2508250"/>
            <a:ext cx="4445000" cy="3421063"/>
            <a:chOff x="2600325" y="2508250"/>
            <a:chExt cx="4445000" cy="3421063"/>
          </a:xfrm>
        </p:grpSpPr>
        <p:graphicFrame>
          <p:nvGraphicFramePr>
            <p:cNvPr id="13" name="对象 12"/>
            <p:cNvGraphicFramePr>
              <a:graphicFrameLocks noChangeAspect="1"/>
            </p:cNvGraphicFramePr>
            <p:nvPr>
              <p:extLst>
                <p:ext uri="{D42A27DB-BD31-4B8C-83A1-F6EECF244321}">
                  <p14:modId xmlns:p14="http://schemas.microsoft.com/office/powerpoint/2010/main" val="1715665099"/>
                </p:ext>
              </p:extLst>
            </p:nvPr>
          </p:nvGraphicFramePr>
          <p:xfrm>
            <a:off x="3035300" y="2508250"/>
            <a:ext cx="2705100" cy="419100"/>
          </p:xfrm>
          <a:graphic>
            <a:graphicData uri="http://schemas.openxmlformats.org/presentationml/2006/ole">
              <mc:AlternateContent xmlns:mc="http://schemas.openxmlformats.org/markup-compatibility/2006">
                <mc:Choice xmlns:v="urn:schemas-microsoft-com:vml" Requires="v">
                  <p:oleObj spid="_x0000_s124146" name="Equation" r:id="rId3" imgW="1066680" imgH="164880" progId="Equation.DSMT4">
                    <p:embed/>
                  </p:oleObj>
                </mc:Choice>
                <mc:Fallback>
                  <p:oleObj name="Equation" r:id="rId3" imgW="1066680" imgH="164880" progId="Equation.DSMT4">
                    <p:embed/>
                    <p:pic>
                      <p:nvPicPr>
                        <p:cNvPr id="0" name=""/>
                        <p:cNvPicPr>
                          <a:picLocks noChangeAspect="1" noChangeArrowheads="1"/>
                        </p:cNvPicPr>
                        <p:nvPr/>
                      </p:nvPicPr>
                      <p:blipFill>
                        <a:blip r:embed="rId4"/>
                        <a:srcRect/>
                        <a:stretch>
                          <a:fillRect/>
                        </a:stretch>
                      </p:blipFill>
                      <p:spPr bwMode="auto">
                        <a:xfrm>
                          <a:off x="3035300" y="2508250"/>
                          <a:ext cx="2705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936004373"/>
                </p:ext>
              </p:extLst>
            </p:nvPr>
          </p:nvGraphicFramePr>
          <p:xfrm>
            <a:off x="2990850" y="3284538"/>
            <a:ext cx="3279775" cy="571500"/>
          </p:xfrm>
          <a:graphic>
            <a:graphicData uri="http://schemas.openxmlformats.org/presentationml/2006/ole">
              <mc:AlternateContent xmlns:mc="http://schemas.openxmlformats.org/markup-compatibility/2006">
                <mc:Choice xmlns:v="urn:schemas-microsoft-com:vml" Requires="v">
                  <p:oleObj spid="_x0000_s124147" name="Equation" r:id="rId5" imgW="1384200" imgH="241200" progId="Equation.DSMT4">
                    <p:embed/>
                  </p:oleObj>
                </mc:Choice>
                <mc:Fallback>
                  <p:oleObj name="Equation" r:id="rId5" imgW="1384200" imgH="241200" progId="Equation.DSMT4">
                    <p:embed/>
                    <p:pic>
                      <p:nvPicPr>
                        <p:cNvPr id="0" name=""/>
                        <p:cNvPicPr>
                          <a:picLocks noChangeAspect="1" noChangeArrowheads="1"/>
                        </p:cNvPicPr>
                        <p:nvPr/>
                      </p:nvPicPr>
                      <p:blipFill>
                        <a:blip r:embed="rId6"/>
                        <a:srcRect/>
                        <a:stretch>
                          <a:fillRect/>
                        </a:stretch>
                      </p:blipFill>
                      <p:spPr bwMode="auto">
                        <a:xfrm>
                          <a:off x="2990850" y="3284538"/>
                          <a:ext cx="327977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975193522"/>
                </p:ext>
              </p:extLst>
            </p:nvPr>
          </p:nvGraphicFramePr>
          <p:xfrm>
            <a:off x="3881438" y="4235450"/>
            <a:ext cx="1346200" cy="398463"/>
          </p:xfrm>
          <a:graphic>
            <a:graphicData uri="http://schemas.openxmlformats.org/presentationml/2006/ole">
              <mc:AlternateContent xmlns:mc="http://schemas.openxmlformats.org/markup-compatibility/2006">
                <mc:Choice xmlns:v="urn:schemas-microsoft-com:vml" Requires="v">
                  <p:oleObj spid="_x0000_s124148" name="Equation" r:id="rId7" imgW="558720" imgH="164880" progId="Equation.DSMT4">
                    <p:embed/>
                  </p:oleObj>
                </mc:Choice>
                <mc:Fallback>
                  <p:oleObj name="Equation" r:id="rId7" imgW="558720" imgH="164880" progId="Equation.DSMT4">
                    <p:embed/>
                    <p:pic>
                      <p:nvPicPr>
                        <p:cNvPr id="0" name=""/>
                        <p:cNvPicPr>
                          <a:picLocks noChangeAspect="1" noChangeArrowheads="1"/>
                        </p:cNvPicPr>
                        <p:nvPr/>
                      </p:nvPicPr>
                      <p:blipFill>
                        <a:blip r:embed="rId8"/>
                        <a:srcRect/>
                        <a:stretch>
                          <a:fillRect/>
                        </a:stretch>
                      </p:blipFill>
                      <p:spPr bwMode="auto">
                        <a:xfrm>
                          <a:off x="3881438" y="4235450"/>
                          <a:ext cx="1346200"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115902163"/>
                </p:ext>
              </p:extLst>
            </p:nvPr>
          </p:nvGraphicFramePr>
          <p:xfrm>
            <a:off x="2600325" y="5429250"/>
            <a:ext cx="4445000" cy="500063"/>
          </p:xfrm>
          <a:graphic>
            <a:graphicData uri="http://schemas.openxmlformats.org/presentationml/2006/ole">
              <mc:AlternateContent xmlns:mc="http://schemas.openxmlformats.org/markup-compatibility/2006">
                <mc:Choice xmlns:v="urn:schemas-microsoft-com:vml" Requires="v">
                  <p:oleObj spid="_x0000_s124149" name="Equation" r:id="rId9" imgW="1917360" imgH="215640" progId="Equation.DSMT4">
                    <p:embed/>
                  </p:oleObj>
                </mc:Choice>
                <mc:Fallback>
                  <p:oleObj name="Equation" r:id="rId9" imgW="1917360" imgH="215640" progId="Equation.DSMT4">
                    <p:embed/>
                    <p:pic>
                      <p:nvPicPr>
                        <p:cNvPr id="0" name=""/>
                        <p:cNvPicPr>
                          <a:picLocks noChangeAspect="1" noChangeArrowheads="1"/>
                        </p:cNvPicPr>
                        <p:nvPr/>
                      </p:nvPicPr>
                      <p:blipFill>
                        <a:blip r:embed="rId10"/>
                        <a:srcRect/>
                        <a:stretch>
                          <a:fillRect/>
                        </a:stretch>
                      </p:blipFill>
                      <p:spPr bwMode="auto">
                        <a:xfrm>
                          <a:off x="2600325" y="5429250"/>
                          <a:ext cx="4445000"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853672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看跌期权多头的回报与盈亏分布</a:t>
            </a:r>
          </a:p>
        </p:txBody>
      </p:sp>
      <p:pic>
        <p:nvPicPr>
          <p:cNvPr id="8" name="内容占位符 7" descr="1.jpg"/>
          <p:cNvPicPr>
            <a:picLocks noGrp="1" noChangeAspect="1"/>
          </p:cNvPicPr>
          <p:nvPr>
            <p:ph idx="1"/>
          </p:nvPr>
        </p:nvPicPr>
        <p:blipFill>
          <a:blip r:embed="rId2" cstate="print"/>
          <a:stretch>
            <a:fillRect/>
          </a:stretch>
        </p:blipFill>
        <p:spPr>
          <a:xfrm>
            <a:off x="611560" y="1196752"/>
            <a:ext cx="8064896" cy="4824536"/>
          </a:xfrm>
        </p:spPr>
      </p:pic>
      <p:sp>
        <p:nvSpPr>
          <p:cNvPr id="6" name="灯片编号占位符 5"/>
          <p:cNvSpPr>
            <a:spLocks noGrp="1"/>
          </p:cNvSpPr>
          <p:nvPr>
            <p:ph type="sldNum" sz="quarter" idx="12"/>
          </p:nvPr>
        </p:nvSpPr>
        <p:spPr/>
        <p:txBody>
          <a:bodyPr/>
          <a:lstStyle/>
          <a:p>
            <a:fld id="{7A0B34B9-D817-47F5-9B8C-94F2D5E9BE68}" type="slidenum">
              <a:rPr lang="zh-CN" altLang="en-US" smtClean="0"/>
              <a:pPr/>
              <a:t>6</a:t>
            </a:fld>
            <a:endParaRPr lang="zh-CN" altLang="en-US" dirty="0"/>
          </a:p>
        </p:txBody>
      </p:sp>
    </p:spTree>
    <p:extLst>
      <p:ext uri="{BB962C8B-B14F-4D97-AF65-F5344CB8AC3E}">
        <p14:creationId xmlns:p14="http://schemas.microsoft.com/office/powerpoint/2010/main" val="2905661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0C913308-F349-4B6D-A68A-DD1791B4A57B}" type="slidenum">
              <a:rPr lang="zh-CN" altLang="en-US" smtClean="0"/>
              <a:pPr/>
              <a:t>60</a:t>
            </a:fld>
            <a:endParaRPr lang="zh-CN" altLang="en-US" dirty="0"/>
          </a:p>
        </p:txBody>
      </p:sp>
    </p:spTree>
    <p:extLst>
      <p:ext uri="{BB962C8B-B14F-4D97-AF65-F5344CB8AC3E}">
        <p14:creationId xmlns:p14="http://schemas.microsoft.com/office/powerpoint/2010/main" val="127042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0C913308-F349-4B6D-A68A-DD1791B4A57B}" type="slidenum">
              <a:rPr lang="zh-CN" altLang="en-US" smtClean="0"/>
              <a:pPr/>
              <a:t>61</a:t>
            </a:fld>
            <a:endParaRPr lang="zh-CN" altLang="en-US" dirty="0"/>
          </a:p>
        </p:txBody>
      </p:sp>
    </p:spTree>
    <p:extLst>
      <p:ext uri="{BB962C8B-B14F-4D97-AF65-F5344CB8AC3E}">
        <p14:creationId xmlns:p14="http://schemas.microsoft.com/office/powerpoint/2010/main" val="113249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看跌期权空头的回报与盈亏分布</a:t>
            </a:r>
          </a:p>
        </p:txBody>
      </p:sp>
      <p:pic>
        <p:nvPicPr>
          <p:cNvPr id="8" name="内容占位符 7" descr="2.jpg"/>
          <p:cNvPicPr>
            <a:picLocks noGrp="1" noChangeAspect="1"/>
          </p:cNvPicPr>
          <p:nvPr>
            <p:ph idx="1"/>
          </p:nvPr>
        </p:nvPicPr>
        <p:blipFill>
          <a:blip r:embed="rId2" cstate="print"/>
          <a:stretch>
            <a:fillRect/>
          </a:stretch>
        </p:blipFill>
        <p:spPr>
          <a:xfrm>
            <a:off x="755576" y="1340768"/>
            <a:ext cx="7920880" cy="4660570"/>
          </a:xfrm>
        </p:spPr>
      </p:pic>
      <p:sp>
        <p:nvSpPr>
          <p:cNvPr id="6" name="灯片编号占位符 5"/>
          <p:cNvSpPr>
            <a:spLocks noGrp="1"/>
          </p:cNvSpPr>
          <p:nvPr>
            <p:ph type="sldNum" sz="quarter" idx="12"/>
          </p:nvPr>
        </p:nvSpPr>
        <p:spPr/>
        <p:txBody>
          <a:bodyPr/>
          <a:lstStyle/>
          <a:p>
            <a:fld id="{7A0B34B9-D817-47F5-9B8C-94F2D5E9BE68}" type="slidenum">
              <a:rPr lang="zh-CN" altLang="en-US" smtClean="0"/>
              <a:pPr/>
              <a:t>7</a:t>
            </a:fld>
            <a:endParaRPr lang="zh-CN" altLang="en-US" dirty="0"/>
          </a:p>
        </p:txBody>
      </p:sp>
    </p:spTree>
    <p:extLst>
      <p:ext uri="{BB962C8B-B14F-4D97-AF65-F5344CB8AC3E}">
        <p14:creationId xmlns:p14="http://schemas.microsoft.com/office/powerpoint/2010/main" val="1183277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欧式期权到期回报和盈亏公式</a:t>
            </a:r>
          </a:p>
        </p:txBody>
      </p:sp>
      <p:sp>
        <p:nvSpPr>
          <p:cNvPr id="4" name="内容占位符 3"/>
          <p:cNvSpPr>
            <a:spLocks noGrp="1"/>
          </p:cNvSpPr>
          <p:nvPr>
            <p:ph idx="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8</a:t>
            </a:fld>
            <a:endParaRPr lang="zh-CN" altLang="en-US" dirty="0"/>
          </a:p>
        </p:txBody>
      </p:sp>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196752"/>
            <a:ext cx="8848725"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29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467544" y="980728"/>
            <a:ext cx="8229600" cy="4530725"/>
          </a:xfrm>
        </p:spPr>
        <p:txBody>
          <a:bodyPr>
            <a:normAutofit lnSpcReduction="10000"/>
          </a:bodyPr>
          <a:lstStyle/>
          <a:p>
            <a:pPr>
              <a:lnSpc>
                <a:spcPct val="150000"/>
              </a:lnSpc>
              <a:buNone/>
            </a:pPr>
            <a:endParaRPr lang="en-US" altLang="zh-CN" dirty="0">
              <a:solidFill>
                <a:schemeClr val="bg1">
                  <a:lumMod val="75000"/>
                </a:schemeClr>
              </a:solidFill>
            </a:endParaRPr>
          </a:p>
          <a:p>
            <a:pPr>
              <a:lnSpc>
                <a:spcPct val="150000"/>
              </a:lnSpc>
              <a:buNone/>
            </a:pPr>
            <a:r>
              <a:rPr lang="zh-CN" altLang="en-US" dirty="0">
                <a:solidFill>
                  <a:schemeClr val="bg1">
                    <a:lumMod val="75000"/>
                  </a:schemeClr>
                </a:solidFill>
              </a:rPr>
              <a:t>期权的回报与盈亏分布</a:t>
            </a:r>
          </a:p>
          <a:p>
            <a:pPr>
              <a:lnSpc>
                <a:spcPct val="150000"/>
              </a:lnSpc>
              <a:buNone/>
            </a:pPr>
            <a:r>
              <a:rPr lang="zh-CN" altLang="en-US" dirty="0">
                <a:solidFill>
                  <a:srgbClr val="002060"/>
                </a:solidFill>
              </a:rPr>
              <a:t>期权价格的基本特性</a:t>
            </a:r>
          </a:p>
          <a:p>
            <a:pPr>
              <a:lnSpc>
                <a:spcPct val="150000"/>
              </a:lnSpc>
              <a:buNone/>
            </a:pPr>
            <a:r>
              <a:rPr lang="zh-CN" altLang="en-US" dirty="0">
                <a:solidFill>
                  <a:schemeClr val="bg1">
                    <a:lumMod val="75000"/>
                  </a:schemeClr>
                </a:solidFill>
              </a:rPr>
              <a:t>美式期权的提前执行</a:t>
            </a:r>
          </a:p>
          <a:p>
            <a:pPr>
              <a:lnSpc>
                <a:spcPct val="150000"/>
              </a:lnSpc>
              <a:buNone/>
            </a:pPr>
            <a:r>
              <a:rPr lang="zh-CN" altLang="en-US" dirty="0">
                <a:solidFill>
                  <a:schemeClr val="bg1">
                    <a:lumMod val="75000"/>
                  </a:schemeClr>
                </a:solidFill>
              </a:rPr>
              <a:t>期权价格曲线</a:t>
            </a:r>
          </a:p>
          <a:p>
            <a:pPr>
              <a:lnSpc>
                <a:spcPct val="150000"/>
              </a:lnSpc>
              <a:buNone/>
            </a:pPr>
            <a:r>
              <a:rPr lang="zh-CN" altLang="en-US" dirty="0">
                <a:solidFill>
                  <a:schemeClr val="bg1">
                    <a:lumMod val="75000"/>
                  </a:schemeClr>
                </a:solidFill>
              </a:rPr>
              <a:t>看涨看跌期权平价关系</a:t>
            </a:r>
          </a:p>
          <a:p>
            <a:pPr>
              <a:lnSpc>
                <a:spcPct val="150000"/>
              </a:lnSpc>
              <a:buNone/>
            </a:pPr>
            <a:endParaRPr lang="en-US" altLang="zh-CN" dirty="0"/>
          </a:p>
        </p:txBody>
      </p:sp>
      <p:sp>
        <p:nvSpPr>
          <p:cNvPr id="8" name="灯片编号占位符 7"/>
          <p:cNvSpPr>
            <a:spLocks noGrp="1"/>
          </p:cNvSpPr>
          <p:nvPr>
            <p:ph type="sldNum" sz="quarter" idx="12"/>
          </p:nvPr>
        </p:nvSpPr>
        <p:spPr/>
        <p:txBody>
          <a:bodyPr/>
          <a:lstStyle/>
          <a:p>
            <a:fld id="{7A0B34B9-D817-47F5-9B8C-94F2D5E9BE68}" type="slidenum">
              <a:rPr lang="zh-CN" altLang="en-US" smtClean="0"/>
              <a:pPr/>
              <a:t>9</a:t>
            </a:fld>
            <a:endParaRPr lang="zh-CN" altLang="en-US" dirty="0"/>
          </a:p>
        </p:txBody>
      </p:sp>
    </p:spTree>
    <p:extLst>
      <p:ext uri="{BB962C8B-B14F-4D97-AF65-F5344CB8AC3E}">
        <p14:creationId xmlns:p14="http://schemas.microsoft.com/office/powerpoint/2010/main" val="158577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17025</TotalTime>
  <Words>3421</Words>
  <Application>Microsoft Office PowerPoint</Application>
  <PresentationFormat>全屏显示(4:3)</PresentationFormat>
  <Paragraphs>420</Paragraphs>
  <Slides>61</Slides>
  <Notes>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61</vt:i4>
      </vt:variant>
    </vt:vector>
  </HeadingPairs>
  <TitlesOfParts>
    <vt:vector size="63" baseType="lpstr">
      <vt:lpstr>1_Edge</vt:lpstr>
      <vt:lpstr>Equation</vt:lpstr>
      <vt:lpstr> 金融工程 第十章   期权的回报与价格分析</vt:lpstr>
      <vt:lpstr>目录</vt:lpstr>
      <vt:lpstr>目录</vt:lpstr>
      <vt:lpstr>看涨期权多头的回报与盈亏分布</vt:lpstr>
      <vt:lpstr>看涨期权空头的回报与盈亏分布</vt:lpstr>
      <vt:lpstr>看跌期权多头的回报与盈亏分布</vt:lpstr>
      <vt:lpstr>看跌期权空头的回报与盈亏分布</vt:lpstr>
      <vt:lpstr>欧式期权到期回报和盈亏公式</vt:lpstr>
      <vt:lpstr>目录</vt:lpstr>
      <vt:lpstr> 寻找期权的平值点</vt:lpstr>
      <vt:lpstr>平值点的作用</vt:lpstr>
      <vt:lpstr>平值点的常见定义</vt:lpstr>
      <vt:lpstr>差别多大？</vt:lpstr>
      <vt:lpstr>本文方法的特点</vt:lpstr>
      <vt:lpstr>本文方法的优点</vt:lpstr>
      <vt:lpstr>内在价值与时间价值</vt:lpstr>
      <vt:lpstr>欧式看涨期权的内在价值</vt:lpstr>
      <vt:lpstr>欧式看跌期权的内在价值</vt:lpstr>
      <vt:lpstr>上证50ETF期权的内在价值</vt:lpstr>
      <vt:lpstr>无收益资产美式看涨期权的内在价值</vt:lpstr>
      <vt:lpstr>无收益资产美式看跌期权的内在价值</vt:lpstr>
      <vt:lpstr>有收益资产美式看涨期权的内在价值</vt:lpstr>
      <vt:lpstr>有收益资产美式看跌期权的内在价值</vt:lpstr>
      <vt:lpstr>实值期权、平值期权与虚值期权</vt:lpstr>
      <vt:lpstr>平值点</vt:lpstr>
      <vt:lpstr>在值程度（moneyness）</vt:lpstr>
      <vt:lpstr>期权时间价值与内在价值的关系</vt:lpstr>
      <vt:lpstr>案例 ：内在价值与时间价值</vt:lpstr>
      <vt:lpstr>PowerPoint 演示文稿</vt:lpstr>
      <vt:lpstr>PowerPoint 演示文稿</vt:lpstr>
      <vt:lpstr>PowerPoint 演示文稿</vt:lpstr>
      <vt:lpstr>期权价值的影响因素</vt:lpstr>
      <vt:lpstr>无红利资产欧式看涨期权下限</vt:lpstr>
      <vt:lpstr>PowerPoint 演示文稿</vt:lpstr>
      <vt:lpstr>有红利资产欧式看涨期权下限</vt:lpstr>
      <vt:lpstr>无红利资产欧式看跌期权下限</vt:lpstr>
      <vt:lpstr>PowerPoint 演示文稿</vt:lpstr>
      <vt:lpstr>有红利资产欧式看跌期权下限</vt:lpstr>
      <vt:lpstr>期权价格上下限</vt:lpstr>
      <vt:lpstr>目录</vt:lpstr>
      <vt:lpstr>提前执行无红利资产美式看涨期权的合理性 </vt:lpstr>
      <vt:lpstr>PowerPoint 演示文稿</vt:lpstr>
      <vt:lpstr>提前执行无红利资产美式看跌期权的合理性</vt:lpstr>
      <vt:lpstr>PowerPoint 演示文稿</vt:lpstr>
      <vt:lpstr>提前执行有红利资产美式看涨期权的合理性</vt:lpstr>
      <vt:lpstr>PowerPoint 演示文稿</vt:lpstr>
      <vt:lpstr>PowerPoint 演示文稿</vt:lpstr>
      <vt:lpstr>PowerPoint 演示文稿</vt:lpstr>
      <vt:lpstr>提前执行有红利资产美式看跌期权的合理性</vt:lpstr>
      <vt:lpstr>目录</vt:lpstr>
      <vt:lpstr> 无红利资产 欧式看涨期权价格曲线</vt:lpstr>
      <vt:lpstr>无红利资产 欧式看跌期权价格曲线</vt:lpstr>
      <vt:lpstr>目录</vt:lpstr>
      <vt:lpstr>欧式期权PCP平价 （假设标的资产不付红利）</vt:lpstr>
      <vt:lpstr>有红利资产欧式期权PCP</vt:lpstr>
      <vt:lpstr>用F表示PCP</vt:lpstr>
      <vt:lpstr>无红利资产美式期权PCP</vt:lpstr>
      <vt:lpstr>PowerPoint 演示文稿</vt:lpstr>
      <vt:lpstr>有红利资产美式期权PCP</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风险管理 Risk Management</dc:title>
  <dc:creator>aronge</dc:creator>
  <cp:lastModifiedBy>zlzheng</cp:lastModifiedBy>
  <cp:revision>871</cp:revision>
  <cp:lastPrinted>2015-11-16T05:39:43Z</cp:lastPrinted>
  <dcterms:created xsi:type="dcterms:W3CDTF">2007-10-06T10:41:32Z</dcterms:created>
  <dcterms:modified xsi:type="dcterms:W3CDTF">2018-04-01T11:42:54Z</dcterms:modified>
</cp:coreProperties>
</file>