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2149" r:id="rId1"/>
  </p:sldMasterIdLst>
  <p:notesMasterIdLst>
    <p:notesMasterId r:id="rId50"/>
  </p:notesMasterIdLst>
  <p:handoutMasterIdLst>
    <p:handoutMasterId r:id="rId51"/>
  </p:handoutMasterIdLst>
  <p:sldIdLst>
    <p:sldId id="2363" r:id="rId2"/>
    <p:sldId id="2661" r:id="rId3"/>
    <p:sldId id="2662" r:id="rId4"/>
    <p:sldId id="2663" r:id="rId5"/>
    <p:sldId id="2664" r:id="rId6"/>
    <p:sldId id="2665" r:id="rId7"/>
    <p:sldId id="2666" r:id="rId8"/>
    <p:sldId id="2667" r:id="rId9"/>
    <p:sldId id="2668" r:id="rId10"/>
    <p:sldId id="2669" r:id="rId11"/>
    <p:sldId id="2670" r:id="rId12"/>
    <p:sldId id="2671" r:id="rId13"/>
    <p:sldId id="2672" r:id="rId14"/>
    <p:sldId id="2673" r:id="rId15"/>
    <p:sldId id="2674" r:id="rId16"/>
    <p:sldId id="2675" r:id="rId17"/>
    <p:sldId id="2676" r:id="rId18"/>
    <p:sldId id="2677" r:id="rId19"/>
    <p:sldId id="2678" r:id="rId20"/>
    <p:sldId id="2679" r:id="rId21"/>
    <p:sldId id="2680" r:id="rId22"/>
    <p:sldId id="2681" r:id="rId23"/>
    <p:sldId id="2682" r:id="rId24"/>
    <p:sldId id="2691" r:id="rId25"/>
    <p:sldId id="2692" r:id="rId26"/>
    <p:sldId id="2693" r:id="rId27"/>
    <p:sldId id="2694" r:id="rId28"/>
    <p:sldId id="2695" r:id="rId29"/>
    <p:sldId id="2696" r:id="rId30"/>
    <p:sldId id="2697" r:id="rId31"/>
    <p:sldId id="2698" r:id="rId32"/>
    <p:sldId id="2699" r:id="rId33"/>
    <p:sldId id="2700" r:id="rId34"/>
    <p:sldId id="2701" r:id="rId35"/>
    <p:sldId id="2702" r:id="rId36"/>
    <p:sldId id="2703" r:id="rId37"/>
    <p:sldId id="2704" r:id="rId38"/>
    <p:sldId id="2705" r:id="rId39"/>
    <p:sldId id="2706" r:id="rId40"/>
    <p:sldId id="2707" r:id="rId41"/>
    <p:sldId id="2708" r:id="rId42"/>
    <p:sldId id="2709" r:id="rId43"/>
    <p:sldId id="2710" r:id="rId44"/>
    <p:sldId id="2711" r:id="rId45"/>
    <p:sldId id="2712" r:id="rId46"/>
    <p:sldId id="2713" r:id="rId47"/>
    <p:sldId id="2714" r:id="rId48"/>
    <p:sldId id="2715" r:id="rId49"/>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Tahoma" pitchFamily="34" charset="0"/>
        <a:ea typeface="宋体" charset="-122"/>
        <a:cs typeface="+mn-cs"/>
      </a:defRPr>
    </a:lvl1pPr>
    <a:lvl2pPr marL="457200" algn="l" rtl="0" fontAlgn="base">
      <a:spcBef>
        <a:spcPct val="0"/>
      </a:spcBef>
      <a:spcAft>
        <a:spcPct val="0"/>
      </a:spcAft>
      <a:defRPr kern="1200">
        <a:solidFill>
          <a:schemeClr val="tx1"/>
        </a:solidFill>
        <a:latin typeface="Tahoma" pitchFamily="34" charset="0"/>
        <a:ea typeface="宋体" charset="-122"/>
        <a:cs typeface="+mn-cs"/>
      </a:defRPr>
    </a:lvl2pPr>
    <a:lvl3pPr marL="914400" algn="l" rtl="0" fontAlgn="base">
      <a:spcBef>
        <a:spcPct val="0"/>
      </a:spcBef>
      <a:spcAft>
        <a:spcPct val="0"/>
      </a:spcAft>
      <a:defRPr kern="1200">
        <a:solidFill>
          <a:schemeClr val="tx1"/>
        </a:solidFill>
        <a:latin typeface="Tahoma" pitchFamily="34" charset="0"/>
        <a:ea typeface="宋体" charset="-122"/>
        <a:cs typeface="+mn-cs"/>
      </a:defRPr>
    </a:lvl3pPr>
    <a:lvl4pPr marL="1371600" algn="l" rtl="0" fontAlgn="base">
      <a:spcBef>
        <a:spcPct val="0"/>
      </a:spcBef>
      <a:spcAft>
        <a:spcPct val="0"/>
      </a:spcAft>
      <a:defRPr kern="1200">
        <a:solidFill>
          <a:schemeClr val="tx1"/>
        </a:solidFill>
        <a:latin typeface="Tahoma" pitchFamily="34" charset="0"/>
        <a:ea typeface="宋体" charset="-122"/>
        <a:cs typeface="+mn-cs"/>
      </a:defRPr>
    </a:lvl4pPr>
    <a:lvl5pPr marL="1828800" algn="l" rtl="0" fontAlgn="base">
      <a:spcBef>
        <a:spcPct val="0"/>
      </a:spcBef>
      <a:spcAft>
        <a:spcPct val="0"/>
      </a:spcAft>
      <a:defRPr kern="1200">
        <a:solidFill>
          <a:schemeClr val="tx1"/>
        </a:solidFill>
        <a:latin typeface="Tahoma" pitchFamily="34" charset="0"/>
        <a:ea typeface="宋体" charset="-122"/>
        <a:cs typeface="+mn-cs"/>
      </a:defRPr>
    </a:lvl5pPr>
    <a:lvl6pPr marL="2286000" algn="l" defTabSz="914400" rtl="0" eaLnBrk="1" latinLnBrk="0" hangingPunct="1">
      <a:defRPr kern="1200">
        <a:solidFill>
          <a:schemeClr val="tx1"/>
        </a:solidFill>
        <a:latin typeface="Tahoma" pitchFamily="34" charset="0"/>
        <a:ea typeface="宋体" charset="-122"/>
        <a:cs typeface="+mn-cs"/>
      </a:defRPr>
    </a:lvl6pPr>
    <a:lvl7pPr marL="2743200" algn="l" defTabSz="914400" rtl="0" eaLnBrk="1" latinLnBrk="0" hangingPunct="1">
      <a:defRPr kern="1200">
        <a:solidFill>
          <a:schemeClr val="tx1"/>
        </a:solidFill>
        <a:latin typeface="Tahoma" pitchFamily="34" charset="0"/>
        <a:ea typeface="宋体" charset="-122"/>
        <a:cs typeface="+mn-cs"/>
      </a:defRPr>
    </a:lvl7pPr>
    <a:lvl8pPr marL="3200400" algn="l" defTabSz="914400" rtl="0" eaLnBrk="1" latinLnBrk="0" hangingPunct="1">
      <a:defRPr kern="1200">
        <a:solidFill>
          <a:schemeClr val="tx1"/>
        </a:solidFill>
        <a:latin typeface="Tahoma" pitchFamily="34" charset="0"/>
        <a:ea typeface="宋体" charset="-122"/>
        <a:cs typeface="+mn-cs"/>
      </a:defRPr>
    </a:lvl8pPr>
    <a:lvl9pPr marL="3657600" algn="l" defTabSz="914400" rtl="0" eaLnBrk="1" latinLnBrk="0" hangingPunct="1">
      <a:defRPr kern="1200">
        <a:solidFill>
          <a:schemeClr val="tx1"/>
        </a:solidFill>
        <a:latin typeface="Tahoma" pitchFamily="34" charset="0"/>
        <a:ea typeface="宋体"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onge" initials="Arong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0202"/>
    <a:srgbClr val="F92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606" autoAdjust="0"/>
    <p:restoredTop sz="85834" autoAdjust="0"/>
  </p:normalViewPr>
  <p:slideViewPr>
    <p:cSldViewPr>
      <p:cViewPr varScale="1">
        <p:scale>
          <a:sx n="102" d="100"/>
          <a:sy n="102" d="100"/>
        </p:scale>
        <p:origin x="-189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ea typeface="华文细黑" pitchFamily="2" charset="-122"/>
              </a:defRPr>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a:ea typeface="华文细黑" pitchFamily="2" charset="-122"/>
              </a:defRPr>
            </a:lvl1pPr>
          </a:lstStyle>
          <a:p>
            <a:pPr>
              <a:defRPr/>
            </a:pPr>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ea typeface="华文细黑" pitchFamily="2" charset="-122"/>
              </a:defRPr>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a:ea typeface="华文细黑" pitchFamily="2" charset="-122"/>
              </a:defRPr>
            </a:lvl1pPr>
          </a:lstStyle>
          <a:p>
            <a:pPr>
              <a:defRPr/>
            </a:pPr>
            <a:fld id="{A3B4F7A7-087A-4BD8-8229-0CE789C129B6}" type="slidenum">
              <a:rPr lang="zh-CN" altLang="en-US"/>
              <a:pPr>
                <a:defRPr/>
              </a:pPr>
              <a:t>‹#›</a:t>
            </a:fld>
            <a:endParaRPr lang="zh-CN" altLang="en-US"/>
          </a:p>
        </p:txBody>
      </p:sp>
    </p:spTree>
    <p:extLst>
      <p:ext uri="{BB962C8B-B14F-4D97-AF65-F5344CB8AC3E}">
        <p14:creationId xmlns:p14="http://schemas.microsoft.com/office/powerpoint/2010/main" val="118131859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zh-CN" altLang="en-US"/>
          </a:p>
        </p:txBody>
      </p:sp>
      <p:sp>
        <p:nvSpPr>
          <p:cNvPr id="3" name="日期占位符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zh-CN" altLang="en-US" noProof="0"/>
          </a:p>
        </p:txBody>
      </p:sp>
      <p:sp>
        <p:nvSpPr>
          <p:cNvPr id="5" name="备注占位符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ea typeface="+mn-ea"/>
              </a:defRPr>
            </a:lvl1pPr>
          </a:lstStyle>
          <a:p>
            <a:pPr>
              <a:defRPr/>
            </a:pPr>
            <a:fld id="{593E4DF9-40FF-476F-8A8E-E1023749C23B}" type="slidenum">
              <a:rPr lang="zh-CN" altLang="en-US"/>
              <a:pPr>
                <a:defRPr/>
              </a:pPr>
              <a:t>‹#›</a:t>
            </a:fld>
            <a:endParaRPr lang="zh-CN" altLang="en-US"/>
          </a:p>
        </p:txBody>
      </p:sp>
    </p:spTree>
    <p:extLst>
      <p:ext uri="{BB962C8B-B14F-4D97-AF65-F5344CB8AC3E}">
        <p14:creationId xmlns:p14="http://schemas.microsoft.com/office/powerpoint/2010/main" val="1784818806"/>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2</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2019/2/15</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3</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2019/2/15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日期占位符 3"/>
          <p:cNvSpPr>
            <a:spLocks noGrp="1"/>
          </p:cNvSpPr>
          <p:nvPr>
            <p:ph type="dt" idx="10"/>
          </p:nvPr>
        </p:nvSpPr>
        <p:spPr/>
        <p:txBody>
          <a:bodyPr/>
          <a:lstStyle/>
          <a:p>
            <a:fld id="{94AE7387-618B-47F8-94A6-4B8A0E94FC83}" type="datetimeFigureOut">
              <a:rPr lang="zh-CN" altLang="en-US" smtClean="0"/>
              <a:pPr/>
              <a:t>2019/2/15</a:t>
            </a:fld>
            <a:endParaRPr lang="zh-CN" altLang="en-US"/>
          </a:p>
        </p:txBody>
      </p:sp>
      <p:sp>
        <p:nvSpPr>
          <p:cNvPr id="5" name="灯片编号占位符 4"/>
          <p:cNvSpPr>
            <a:spLocks noGrp="1"/>
          </p:cNvSpPr>
          <p:nvPr>
            <p:ph type="sldNum" sz="quarter" idx="11"/>
          </p:nvPr>
        </p:nvSpPr>
        <p:spPr/>
        <p:txBody>
          <a:bodyPr/>
          <a:lstStyle/>
          <a:p>
            <a:fld id="{B75D4912-9744-409D-8085-B97C9A000F49}" type="slidenum">
              <a:rPr lang="zh-CN" altLang="en-US" smtClean="0"/>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44376" y="1052736"/>
            <a:ext cx="8229600" cy="1584176"/>
          </a:xfrm>
        </p:spPr>
        <p:txBody>
          <a:bodyPr/>
          <a:lstStyle>
            <a:lvl1pPr algn="ctr" defTabSz="0">
              <a:defRPr sz="3600" b="1">
                <a:solidFill>
                  <a:srgbClr val="006600"/>
                </a:solidFill>
                <a:latin typeface="Adobe Jenson Pro Capt" pitchFamily="18" charset="0"/>
                <a:ea typeface="楷体" pitchFamily="49" charset="-122"/>
              </a:defRPr>
            </a:lvl1pPr>
          </a:lstStyle>
          <a:p>
            <a:r>
              <a:rPr lang="en-US" altLang="zh-CN" dirty="0"/>
              <a:t/>
            </a:r>
            <a:br>
              <a:rPr lang="en-US" altLang="zh-CN" dirty="0"/>
            </a:br>
            <a:r>
              <a:rPr lang="zh-CN" altLang="en-US" dirty="0"/>
              <a:t>单击此处编辑章节标题</a:t>
            </a:r>
            <a:r>
              <a:rPr lang="en-US" altLang="zh-CN" dirty="0"/>
              <a:t/>
            </a:r>
            <a:br>
              <a:rPr lang="en-US" altLang="zh-CN" dirty="0"/>
            </a:br>
            <a:endParaRPr lang="zh-CN" altLang="en-US" dirty="0"/>
          </a:p>
        </p:txBody>
      </p:sp>
      <p:cxnSp>
        <p:nvCxnSpPr>
          <p:cNvPr id="12" name="直接连接符 11"/>
          <p:cNvCxnSpPr/>
          <p:nvPr/>
        </p:nvCxnSpPr>
        <p:spPr>
          <a:xfrm>
            <a:off x="13692" y="6525344"/>
            <a:ext cx="9144000"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14" name="标题 1"/>
          <p:cNvSpPr txBox="1">
            <a:spLocks/>
          </p:cNvSpPr>
          <p:nvPr/>
        </p:nvSpPr>
        <p:spPr bwMode="auto">
          <a:xfrm>
            <a:off x="457200" y="2852936"/>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3600" b="1">
                <a:latin typeface="楷体" pitchFamily="49" charset="-122"/>
                <a:ea typeface="楷体" pitchFamily="49" charset="-122"/>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smtClean="0">
                <a:solidFill>
                  <a:srgbClr val="2A0015"/>
                </a:solidFill>
                <a:latin typeface="Adobe 楷体 Std R" pitchFamily="18" charset="-122"/>
                <a:ea typeface="Adobe 楷体 Std R" pitchFamily="18" charset="-122"/>
                <a:cs typeface="Arial" pitchFamily="34" charset="0"/>
              </a:rPr>
              <a:t>厦门大学</a:t>
            </a:r>
            <a:r>
              <a:rPr lang="zh-CN" altLang="en-US" sz="1800" b="0" dirty="0" smtClean="0">
                <a:solidFill>
                  <a:srgbClr val="2A0015"/>
                </a:solidFill>
                <a:latin typeface="Adobe 楷体 Std R" pitchFamily="18" charset="-122"/>
                <a:ea typeface="Adobe 楷体 Std R" pitchFamily="18" charset="-122"/>
                <a:cs typeface="Arial" pitchFamily="34" charset="0"/>
              </a:rPr>
              <a:t>财务学系</a:t>
            </a:r>
            <a:endParaRPr lang="en-US" altLang="zh-CN" sz="1800" b="0" dirty="0">
              <a:solidFill>
                <a:srgbClr val="2A0015"/>
              </a:solidFill>
              <a:latin typeface="Adobe 楷体 Std R" pitchFamily="18" charset="-122"/>
              <a:ea typeface="Adobe 楷体 Std R" pitchFamily="18" charset="-12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kern="1200" dirty="0">
                <a:solidFill>
                  <a:srgbClr val="2A0015"/>
                </a:solidFill>
                <a:latin typeface="Adobe 楷体 Std R" pitchFamily="18" charset="-122"/>
                <a:ea typeface="Adobe 楷体 Std R" pitchFamily="18" charset="-122"/>
                <a:cs typeface="Arial" pitchFamily="34" charset="0"/>
              </a:rPr>
              <a:t>郑振</a:t>
            </a:r>
            <a:r>
              <a:rPr lang="zh-CN" altLang="en-US" sz="1800" b="0" kern="1200" dirty="0" smtClean="0">
                <a:solidFill>
                  <a:srgbClr val="2A0015"/>
                </a:solidFill>
                <a:latin typeface="Adobe 楷体 Std R" pitchFamily="18" charset="-122"/>
                <a:ea typeface="Adobe 楷体 Std R" pitchFamily="18" charset="-122"/>
                <a:cs typeface="Arial" pitchFamily="34" charset="0"/>
              </a:rPr>
              <a:t>龙</a:t>
            </a:r>
            <a:endParaRPr lang="en-US" altLang="zh-CN" sz="1800" b="0" kern="1200" dirty="0">
              <a:solidFill>
                <a:srgbClr val="2A0015"/>
              </a:solidFill>
              <a:latin typeface="Adobe 楷体 Std R" pitchFamily="18" charset="-122"/>
              <a:ea typeface="Adobe 楷体 Std R" pitchFamily="18" charset="-12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baseline="0" dirty="0">
              <a:solidFill>
                <a:srgbClr val="2A0015"/>
              </a:solidFill>
              <a:latin typeface="Adobe Jenson Pro Capt" pitchFamily="18"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2A0015"/>
                </a:solidFill>
                <a:latin typeface="Adobe Jenson Pro Capt" pitchFamily="18" charset="0"/>
                <a:cs typeface="Arial" pitchFamily="34" charset="0"/>
              </a:rPr>
              <a:t>http:// </a:t>
            </a:r>
            <a:r>
              <a:rPr lang="en-US" altLang="zh-CN" sz="1800" b="1" dirty="0" err="1">
                <a:solidFill>
                  <a:srgbClr val="2A0015"/>
                </a:solidFill>
                <a:latin typeface="Adobe Jenson Pro Capt" pitchFamily="18" charset="0"/>
                <a:cs typeface="Arial" pitchFamily="34" charset="0"/>
              </a:rPr>
              <a:t>efinance.org.cn</a:t>
            </a:r>
            <a:endParaRPr lang="en-US" altLang="zh-CN" sz="1800" b="1" dirty="0">
              <a:solidFill>
                <a:srgbClr val="2A0015"/>
              </a:solidFill>
              <a:latin typeface="Adobe Jenson Pro Capt" pitchFamily="18"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2A0015"/>
                </a:solidFill>
                <a:latin typeface="Adobe Jenson Pro Capt" pitchFamily="18" charset="0"/>
                <a:cs typeface="Arial" pitchFamily="34" charset="0"/>
              </a:rPr>
              <a:t>http://</a:t>
            </a:r>
            <a:r>
              <a:rPr lang="en-US" altLang="zh-CN" sz="1800" b="1" baseline="0" dirty="0">
                <a:solidFill>
                  <a:srgbClr val="2A0015"/>
                </a:solidFill>
                <a:latin typeface="Adobe Jenson Pro Capt" pitchFamily="18" charset="0"/>
                <a:cs typeface="Arial" pitchFamily="34" charset="0"/>
              </a:rPr>
              <a:t> </a:t>
            </a:r>
            <a:r>
              <a:rPr lang="en-US" altLang="zh-CN" sz="1800" b="1" baseline="0" dirty="0" err="1">
                <a:solidFill>
                  <a:srgbClr val="2A0015"/>
                </a:solidFill>
                <a:latin typeface="Adobe Jenson Pro Capt" pitchFamily="18" charset="0"/>
                <a:cs typeface="Arial" pitchFamily="34" charset="0"/>
              </a:rPr>
              <a:t>aronge.net</a:t>
            </a:r>
            <a:r>
              <a:rPr lang="en-US" altLang="zh-CN" sz="1800" b="1" baseline="0" dirty="0">
                <a:solidFill>
                  <a:srgbClr val="2A0015"/>
                </a:solidFill>
                <a:latin typeface="Adobe Jenson Pro Capt" pitchFamily="18" charset="0"/>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dirty="0">
              <a:solidFill>
                <a:srgbClr val="2A0015"/>
              </a:solidFill>
              <a:latin typeface="Adobe Jenson Pro Capt" pitchFamily="18"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dirty="0">
              <a:solidFill>
                <a:srgbClr val="2A0015"/>
              </a:solidFill>
              <a:latin typeface="Adobe Jenson Pro Capt" pitchFamily="18" charset="0"/>
              <a:cs typeface="Arial" pitchFamily="34" charset="0"/>
            </a:endParaRPr>
          </a:p>
          <a:p>
            <a:pPr>
              <a:defRPr/>
            </a:pPr>
            <a:endParaRPr lang="en-US" altLang="zh-CN" sz="1800" b="1" dirty="0">
              <a:solidFill>
                <a:srgbClr val="2A0015"/>
              </a:solidFill>
              <a:latin typeface="Adobe Jenson Pro Capt" pitchFamily="18" charset="0"/>
              <a:cs typeface="Arial" pitchFamily="34" charset="0"/>
            </a:endParaRPr>
          </a:p>
          <a:p>
            <a:pPr>
              <a:defRPr/>
            </a:pPr>
            <a:endParaRPr lang="en-US" altLang="zh-CN" sz="1800" b="1" dirty="0">
              <a:solidFill>
                <a:srgbClr val="2A0015"/>
              </a:solidFill>
              <a:latin typeface="Adobe Jenson Pro Capt" pitchFamily="18" charset="0"/>
              <a:cs typeface="Arial" pitchFamily="34" charset="0"/>
            </a:endParaRPr>
          </a:p>
          <a:p>
            <a:pPr>
              <a:defRPr/>
            </a:pPr>
            <a:endParaRPr lang="en-US" altLang="zh-CN" sz="1800" b="1" dirty="0">
              <a:solidFill>
                <a:schemeClr val="tx1">
                  <a:lumMod val="75000"/>
                  <a:lumOff val="25000"/>
                </a:schemeClr>
              </a:solidFill>
              <a:latin typeface="Adobe Jenson Pro Capt"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schemeClr val="tx2"/>
              </a:solidFill>
              <a:effectLst/>
              <a:uLnTx/>
              <a:uFillTx/>
              <a:latin typeface="Adobe Jenson Pro" pitchFamily="18" charset="0"/>
              <a:ea typeface="Adobe 黑体 Std R"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schemeClr val="tx2"/>
              </a:solidFill>
              <a:effectLst/>
              <a:uLnTx/>
              <a:uFillTx/>
              <a:latin typeface="楷体" pitchFamily="49" charset="-122"/>
              <a:ea typeface="楷体" pitchFamily="49" charset="-122"/>
              <a:cs typeface="+mj-cs"/>
            </a:endParaRPr>
          </a:p>
        </p:txBody>
      </p:sp>
      <p:pic>
        <p:nvPicPr>
          <p:cNvPr id="29" name="图片 28" descr="11824837100.jpg"/>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sharpenSoften amount="50000"/>
                    </a14:imgEffect>
                    <a14:imgEffect>
                      <a14:saturation sat="400000"/>
                    </a14:imgEffect>
                  </a14:imgLayer>
                </a14:imgProps>
              </a:ext>
            </a:extLst>
          </a:blip>
          <a:stretch>
            <a:fillRect/>
          </a:stretch>
        </p:blipFill>
        <p:spPr>
          <a:xfrm>
            <a:off x="3851920" y="4653136"/>
            <a:ext cx="1556792" cy="1556792"/>
          </a:xfrm>
          <a:prstGeom prst="rect">
            <a:avLst/>
          </a:prstGeom>
          <a:ln>
            <a:noFill/>
          </a:ln>
        </p:spPr>
      </p:pic>
      <p:sp>
        <p:nvSpPr>
          <p:cNvPr id="30" name="TextBox 29"/>
          <p:cNvSpPr txBox="1"/>
          <p:nvPr userDrawn="1"/>
        </p:nvSpPr>
        <p:spPr>
          <a:xfrm>
            <a:off x="2019168" y="6577607"/>
            <a:ext cx="5217128" cy="307777"/>
          </a:xfrm>
          <a:prstGeom prst="rect">
            <a:avLst/>
          </a:prstGeom>
          <a:noFill/>
        </p:spPr>
        <p:txBody>
          <a:bodyPr wrap="square" rtlCol="0">
            <a:spAutoFit/>
          </a:bodyPr>
          <a:lstStyle/>
          <a:p>
            <a:pPr algn="ctr"/>
            <a:r>
              <a:rPr lang="en-US" altLang="zh-CN" sz="1400" dirty="0">
                <a:latin typeface="Adobe Jenson Pro Capt" pitchFamily="18" charset="0"/>
                <a:ea typeface="Adobe 黑体 Std R" pitchFamily="34" charset="-122"/>
              </a:rPr>
              <a:t>Copyright © </a:t>
            </a:r>
            <a:r>
              <a:rPr lang="en-US" altLang="zh-CN" sz="1400" dirty="0" smtClean="0">
                <a:latin typeface="Adobe Jenson Pro Capt" pitchFamily="18" charset="0"/>
                <a:ea typeface="Adobe 黑体 Std R" pitchFamily="34" charset="-122"/>
              </a:rPr>
              <a:t>2019 </a:t>
            </a:r>
            <a:r>
              <a:rPr lang="en-US" altLang="zh-CN" sz="1400" dirty="0">
                <a:latin typeface="Adobe Jenson Pro Capt" pitchFamily="18" charset="0"/>
                <a:ea typeface="Adobe 黑体 Std R" pitchFamily="34" charset="-122"/>
              </a:rPr>
              <a:t>Zheng, </a:t>
            </a:r>
            <a:r>
              <a:rPr lang="en-US" altLang="zh-CN" sz="1400" dirty="0" err="1" smtClean="0">
                <a:latin typeface="Adobe Jenson Pro Capt" pitchFamily="18" charset="0"/>
                <a:ea typeface="Adobe 黑体 Std R" pitchFamily="34" charset="-122"/>
              </a:rPr>
              <a:t>Zhenlong</a:t>
            </a:r>
            <a:r>
              <a:rPr lang="en-US" altLang="zh-CN" sz="1400" dirty="0" smtClean="0">
                <a:latin typeface="Adobe Jenson Pro Capt" pitchFamily="18" charset="0"/>
                <a:ea typeface="Adobe 黑体 Std R" pitchFamily="34" charset="-122"/>
              </a:rPr>
              <a:t>,</a:t>
            </a:r>
            <a:r>
              <a:rPr lang="en-US" altLang="zh-CN" sz="1400" baseline="0" dirty="0" smtClean="0">
                <a:latin typeface="Adobe Jenson Pro Capt" pitchFamily="18" charset="0"/>
                <a:ea typeface="Adobe 黑体 Std R" pitchFamily="34" charset="-122"/>
              </a:rPr>
              <a:t> </a:t>
            </a:r>
            <a:r>
              <a:rPr lang="en-US" altLang="zh-CN" sz="1400" baseline="0" dirty="0">
                <a:latin typeface="Adobe Jenson Pro Capt" pitchFamily="18" charset="0"/>
                <a:ea typeface="Adobe 黑体 Std R" pitchFamily="34" charset="-122"/>
              </a:rPr>
              <a:t>XMU</a:t>
            </a:r>
            <a:endParaRPr lang="en-US" altLang="zh-CN" sz="1400" dirty="0">
              <a:latin typeface="Adobe Jenson Pro Capt" pitchFamily="18" charset="0"/>
              <a:ea typeface="Adobe 黑体 Std R" pitchFamily="34" charset="-122"/>
            </a:endParaRPr>
          </a:p>
        </p:txBody>
      </p:sp>
    </p:spTree>
    <p:extLst>
      <p:ext uri="{BB962C8B-B14F-4D97-AF65-F5344CB8AC3E}">
        <p14:creationId xmlns:p14="http://schemas.microsoft.com/office/powerpoint/2010/main" val="23068884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3"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4"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93788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466741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213259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221480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069228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0867" y="14520"/>
            <a:ext cx="2565366" cy="113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83894"/>
            <a:ext cx="9144000" cy="22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a:xfrm>
            <a:off x="2051720" y="2636912"/>
            <a:ext cx="5688631" cy="1569660"/>
          </a:xfrm>
          <a:prstGeom prst="rect">
            <a:avLst/>
          </a:prstGeom>
          <a:noFill/>
        </p:spPr>
        <p:txBody>
          <a:bodyPr wrap="square" rtlCol="0">
            <a:spAutoFit/>
          </a:bodyPr>
          <a:lstStyle/>
          <a:p>
            <a:r>
              <a:rPr lang="en-US" altLang="zh-CN" sz="9600" dirty="0">
                <a:latin typeface="Bradley Hand ITC" pitchFamily="66" charset="0"/>
                <a:ea typeface="Adobe 仿宋 Std R" pitchFamily="18" charset="-122"/>
                <a:cs typeface="Arial Unicode MS" pitchFamily="34" charset="-122"/>
              </a:rPr>
              <a:t>The End.</a:t>
            </a:r>
            <a:endParaRPr lang="zh-CN" altLang="en-US" sz="9600" dirty="0">
              <a:latin typeface="Bradley Hand ITC" pitchFamily="66" charset="0"/>
              <a:ea typeface="Adobe 仿宋 Std R" pitchFamily="18" charset="-122"/>
              <a:cs typeface="Arial Unicode MS" pitchFamily="34" charset="-122"/>
            </a:endParaRPr>
          </a:p>
        </p:txBody>
      </p:sp>
      <p:sp>
        <p:nvSpPr>
          <p:cNvPr id="18" name="矩形 17"/>
          <p:cNvSpPr/>
          <p:nvPr userDrawn="1"/>
        </p:nvSpPr>
        <p:spPr>
          <a:xfrm>
            <a:off x="395536" y="1052736"/>
            <a:ext cx="83529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8172400" y="6394471"/>
            <a:ext cx="973833" cy="463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881681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谢谢">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pic>
        <p:nvPicPr>
          <p:cNvPr id="410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 y="260648"/>
            <a:ext cx="872490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4666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谢谢">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pic>
        <p:nvPicPr>
          <p:cNvPr id="410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 y="260648"/>
            <a:ext cx="872490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2843808" y="3700264"/>
            <a:ext cx="3744416" cy="707886"/>
          </a:xfrm>
          <a:prstGeom prst="rect">
            <a:avLst/>
          </a:prstGeom>
          <a:noFill/>
        </p:spPr>
        <p:txBody>
          <a:bodyPr wrap="square" rtlCol="0">
            <a:spAutoFit/>
          </a:bodyPr>
          <a:lstStyle/>
          <a:p>
            <a:r>
              <a:rPr lang="en-US" altLang="zh-CN" sz="2000" b="1" dirty="0">
                <a:latin typeface="Adobe Jenson Pro Capt" pitchFamily="18" charset="0"/>
              </a:rPr>
              <a:t>Email: zlzheng@xmu.edu.cn</a:t>
            </a:r>
          </a:p>
          <a:p>
            <a:r>
              <a:rPr lang="en-US" altLang="zh-CN" sz="2000" b="1" dirty="0">
                <a:latin typeface="Adobe Jenson Pro Capt" pitchFamily="18" charset="0"/>
              </a:rPr>
              <a:t>              aronge@xmu.edu.cn</a:t>
            </a:r>
            <a:endParaRPr lang="zh-CN" altLang="en-US" sz="2000" b="1" dirty="0">
              <a:latin typeface="Adobe Jenson Pro Capt" pitchFamily="18" charset="0"/>
            </a:endParaRPr>
          </a:p>
        </p:txBody>
      </p:sp>
    </p:spTree>
    <p:extLst>
      <p:ext uri="{BB962C8B-B14F-4D97-AF65-F5344CB8AC3E}">
        <p14:creationId xmlns:p14="http://schemas.microsoft.com/office/powerpoint/2010/main" val="3153500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301625" y="1600200"/>
            <a:ext cx="4194175" cy="4498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194175" cy="4498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301625" y="6245225"/>
            <a:ext cx="2289175" cy="476250"/>
          </a:xfrm>
          <a:prstGeom prst="rect">
            <a:avLst/>
          </a:prstGeom>
        </p:spPr>
        <p:txBody>
          <a:bodyPr/>
          <a:lstStyle>
            <a:lvl1pPr>
              <a:defRPr>
                <a:ea typeface="宋体" pitchFamily="2" charset="-122"/>
              </a:defRPr>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lvl1pPr>
          </a:lstStyle>
          <a:p>
            <a:pPr>
              <a:defRPr/>
            </a:pPr>
            <a:r>
              <a:rPr lang="en-US" altLang="zh-CN"/>
              <a:t>Copyright © 2012 Zheng, Zhenlong &amp; Chen, Rong</a:t>
            </a:r>
            <a:endParaRPr lang="zh-CN" altLang="en-US" dirty="0"/>
          </a:p>
        </p:txBody>
      </p:sp>
      <p:sp>
        <p:nvSpPr>
          <p:cNvPr id="7" name="灯片编号占位符 6"/>
          <p:cNvSpPr>
            <a:spLocks noGrp="1"/>
          </p:cNvSpPr>
          <p:nvPr>
            <p:ph type="sldNum" sz="quarter" idx="12"/>
          </p:nvPr>
        </p:nvSpPr>
        <p:spPr>
          <a:xfrm>
            <a:off x="6553200" y="6245225"/>
            <a:ext cx="2289175" cy="476250"/>
          </a:xfrm>
        </p:spPr>
        <p:txBody>
          <a:bodyPr/>
          <a:lstStyle>
            <a:lvl1pPr>
              <a:defRPr/>
            </a:lvl1pPr>
          </a:lstStyle>
          <a:p>
            <a:pPr>
              <a:defRPr/>
            </a:pPr>
            <a:fld id="{5CC2B108-31DF-4FE0-8872-C4A8491C00B8}" type="slidenum">
              <a:rPr lang="en-US" altLang="zh-CN"/>
              <a:pPr>
                <a:defRPr/>
              </a:pPr>
              <a:t>‹#›</a:t>
            </a:fld>
            <a:endParaRPr lang="en-US" altLang="zh-CN"/>
          </a:p>
        </p:txBody>
      </p:sp>
    </p:spTree>
    <p:extLst>
      <p:ext uri="{BB962C8B-B14F-4D97-AF65-F5344CB8AC3E}">
        <p14:creationId xmlns:p14="http://schemas.microsoft.com/office/powerpoint/2010/main" val="21470136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7544" y="908720"/>
            <a:ext cx="8229600" cy="1656183"/>
          </a:xfrm>
        </p:spPr>
        <p:txBody>
          <a:bodyPr/>
          <a:lstStyle>
            <a:lvl1pPr algn="ctr">
              <a:defRPr sz="3600" b="1">
                <a:solidFill>
                  <a:srgbClr val="006633"/>
                </a:solidFill>
                <a:latin typeface="Adobe Jenson Pro Capt" pitchFamily="18" charset="0"/>
                <a:ea typeface="楷体" pitchFamily="49" charset="-122"/>
              </a:defRPr>
            </a:lvl1pPr>
          </a:lstStyle>
          <a:p>
            <a:r>
              <a:rPr lang="zh-CN" altLang="en-US" dirty="0"/>
              <a:t>单击此处编辑母版标题样式</a:t>
            </a:r>
            <a:r>
              <a:rPr lang="en-US" altLang="zh-CN" dirty="0"/>
              <a:t/>
            </a:r>
            <a:br>
              <a:rPr lang="en-US" altLang="zh-CN" dirty="0"/>
            </a:br>
            <a:endParaRPr lang="zh-CN" altLang="en-US" dirty="0"/>
          </a:p>
        </p:txBody>
      </p:sp>
    </p:spTree>
    <p:extLst>
      <p:ext uri="{BB962C8B-B14F-4D97-AF65-F5344CB8AC3E}">
        <p14:creationId xmlns:p14="http://schemas.microsoft.com/office/powerpoint/2010/main" val="3217242720"/>
      </p:ext>
    </p:extLst>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7544" y="332656"/>
            <a:ext cx="8229600" cy="846931"/>
          </a:xfrm>
        </p:spPr>
        <p:txBody>
          <a:bodyPr bIns="36000" anchor="b"/>
          <a:lstStyle>
            <a:lvl1pPr>
              <a:defRPr>
                <a:solidFill>
                  <a:srgbClr val="006600"/>
                </a:solidFill>
                <a:latin typeface="Adobe Jenson Pro Capt" pitchFamily="18" charset="0"/>
                <a:ea typeface="Adobe 黑体 Std R" pitchFamily="34" charset="-122"/>
              </a:defRPr>
            </a:lvl1pPr>
          </a:lstStyle>
          <a:p>
            <a:r>
              <a:rPr lang="zh-TW" altLang="en-US" dirty="0"/>
              <a:t>按一下此處編輯母版標題樣式</a:t>
            </a:r>
            <a:endParaRPr lang="zh-CN" altLang="en-US" dirty="0"/>
          </a:p>
        </p:txBody>
      </p:sp>
      <p:sp>
        <p:nvSpPr>
          <p:cNvPr id="3" name="内容占位符 2"/>
          <p:cNvSpPr>
            <a:spLocks noGrp="1"/>
          </p:cNvSpPr>
          <p:nvPr>
            <p:ph idx="1" hasCustomPrompt="1"/>
          </p:nvPr>
        </p:nvSpPr>
        <p:spPr>
          <a:xfrm>
            <a:off x="457200" y="1340768"/>
            <a:ext cx="8229600" cy="5184576"/>
          </a:xfrm>
        </p:spPr>
        <p:txBody>
          <a:bodyPr/>
          <a:lstStyle>
            <a:lvl1pPr marL="342900" indent="-342900">
              <a:spcBef>
                <a:spcPts val="800"/>
              </a:spcBef>
              <a:buClr>
                <a:schemeClr val="accent6">
                  <a:lumMod val="75000"/>
                </a:schemeClr>
              </a:buClr>
              <a:buFontTx/>
              <a:buBlip>
                <a:blip r:embed="rId2"/>
              </a:buBlip>
              <a:defRPr baseline="0">
                <a:latin typeface="Adobe Jenson Pro" pitchFamily="18" charset="0"/>
                <a:ea typeface="Adobe 楷体 Std R" pitchFamily="18" charset="-122"/>
              </a:defRPr>
            </a:lvl1pPr>
            <a:lvl2pPr marL="669925" indent="-325438">
              <a:spcBef>
                <a:spcPts val="800"/>
              </a:spcBef>
              <a:buFontTx/>
              <a:buBlip>
                <a:blip r:embed="rId2"/>
              </a:buBlip>
              <a:defRPr baseline="0">
                <a:latin typeface="Adobe Jenson Pro" pitchFamily="18" charset="0"/>
                <a:ea typeface="Adobe 楷体 Std R" pitchFamily="18" charset="-122"/>
              </a:defRPr>
            </a:lvl2pPr>
            <a:lvl3pPr marL="1022350" indent="-350838">
              <a:spcBef>
                <a:spcPts val="800"/>
              </a:spcBef>
              <a:buFontTx/>
              <a:buBlip>
                <a:blip r:embed="rId2"/>
              </a:buBlip>
              <a:defRPr baseline="0">
                <a:latin typeface="Adobe Jenson Pro" pitchFamily="18" charset="0"/>
                <a:ea typeface="Adobe 楷体 Std R" pitchFamily="18" charset="-122"/>
              </a:defRPr>
            </a:lvl3pPr>
            <a:lvl4pPr marL="1339850" indent="-315913">
              <a:spcBef>
                <a:spcPts val="800"/>
              </a:spcBef>
              <a:buFontTx/>
              <a:buBlip>
                <a:blip r:embed="rId2"/>
              </a:buBlip>
              <a:defRPr baseline="0">
                <a:latin typeface="Adobe Jenson Pro" pitchFamily="18" charset="0"/>
                <a:ea typeface="Adobe 楷体 Std R" pitchFamily="18" charset="-122"/>
              </a:defRPr>
            </a:lvl4pPr>
            <a:lvl5pPr marL="1681163" indent="-339725">
              <a:spcBef>
                <a:spcPts val="800"/>
              </a:spcBef>
              <a:buFontTx/>
              <a:buBlip>
                <a:blip r:embed="rId2"/>
              </a:buBlip>
              <a:defRPr baseline="0">
                <a:latin typeface="Adobe Jenson Pro" pitchFamily="18" charset="0"/>
                <a:ea typeface="Adobe 楷体 Std R" pitchFamily="18" charset="-122"/>
              </a:defRPr>
            </a:lvl5pPr>
          </a:lstStyle>
          <a:p>
            <a:pPr lvl="0"/>
            <a:r>
              <a:rPr lang="zh-TW" altLang="en-US" dirty="0"/>
              <a:t>按一下此處編輯母版文本樣式</a:t>
            </a:r>
            <a:endParaRPr lang="zh-CN" altLang="en-US" dirty="0"/>
          </a:p>
          <a:p>
            <a:pPr lvl="1"/>
            <a:r>
              <a:rPr lang="zh-CN" altLang="en-US" dirty="0"/>
              <a:t>第二級</a:t>
            </a:r>
          </a:p>
          <a:p>
            <a:pPr lvl="2"/>
            <a:r>
              <a:rPr lang="zh-CN" altLang="en-US" dirty="0"/>
              <a:t>第三級</a:t>
            </a:r>
          </a:p>
          <a:p>
            <a:pPr lvl="3"/>
            <a:r>
              <a:rPr lang="zh-CN" altLang="en-US" dirty="0"/>
              <a:t>第四級</a:t>
            </a:r>
          </a:p>
          <a:p>
            <a:pPr lvl="4"/>
            <a:r>
              <a:rPr lang="zh-CN" altLang="en-US" dirty="0"/>
              <a:t>第五級</a:t>
            </a:r>
          </a:p>
        </p:txBody>
      </p:sp>
      <p:sp>
        <p:nvSpPr>
          <p:cNvPr id="6" name="Rectangle 6"/>
          <p:cNvSpPr>
            <a:spLocks noGrp="1" noChangeArrowheads="1"/>
          </p:cNvSpPr>
          <p:nvPr>
            <p:ph type="sldNum" sz="quarter" idx="12"/>
          </p:nvPr>
        </p:nvSpPr>
        <p:spPr>
          <a:ln/>
        </p:spPr>
        <p:txBody>
          <a:bodyPr/>
          <a:lstStyle>
            <a:lvl1pPr>
              <a:defRPr>
                <a:solidFill>
                  <a:schemeClr val="tx1">
                    <a:lumMod val="50000"/>
                    <a:lumOff val="50000"/>
                  </a:schemeClr>
                </a:solidFill>
                <a:latin typeface="Adobe Jenson Pro Capt" pitchFamily="18"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8382755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640" y="1340767"/>
            <a:ext cx="6408712" cy="5046860"/>
          </a:xfrm>
          <a:prstGeom prst="rect">
            <a:avLst/>
          </a:prstGeom>
        </p:spPr>
      </p:pic>
      <p:sp>
        <p:nvSpPr>
          <p:cNvPr id="6" name="TextBox 5"/>
          <p:cNvSpPr txBox="1"/>
          <p:nvPr userDrawn="1"/>
        </p:nvSpPr>
        <p:spPr>
          <a:xfrm>
            <a:off x="467544" y="404664"/>
            <a:ext cx="8280920" cy="738664"/>
          </a:xfrm>
          <a:prstGeom prst="rect">
            <a:avLst/>
          </a:prstGeom>
          <a:noFill/>
        </p:spPr>
        <p:txBody>
          <a:bodyPr wrap="square" rtlCol="0">
            <a:spAutoFit/>
          </a:bodyPr>
          <a:lstStyle/>
          <a:p>
            <a:r>
              <a:rPr lang="en-US" altLang="zh-CN" sz="4200" dirty="0">
                <a:solidFill>
                  <a:srgbClr val="006600"/>
                </a:solidFill>
                <a:latin typeface="Adobe Jenson Pro Capt" pitchFamily="18" charset="0"/>
              </a:rPr>
              <a:t>Any Questions</a:t>
            </a:r>
            <a:r>
              <a:rPr lang="zh-CN" altLang="en-US" sz="4200" dirty="0">
                <a:solidFill>
                  <a:schemeClr val="accent2">
                    <a:lumMod val="75000"/>
                  </a:schemeClr>
                </a:solidFill>
                <a:latin typeface="GungsuhChe" pitchFamily="49" charset="-127"/>
                <a:ea typeface="GungsuhChe" pitchFamily="49" charset="-127"/>
                <a:cs typeface="Ebrima" pitchFamily="2" charset="0"/>
              </a:rPr>
              <a:t>？</a:t>
            </a:r>
            <a:endParaRPr lang="zh-CN" altLang="en-US" sz="4200" dirty="0">
              <a:solidFill>
                <a:schemeClr val="accent2">
                  <a:lumMod val="75000"/>
                </a:schemeClr>
              </a:solidFill>
            </a:endParaRPr>
          </a:p>
        </p:txBody>
      </p:sp>
    </p:spTree>
    <p:extLst>
      <p:ext uri="{BB962C8B-B14F-4D97-AF65-F5344CB8AC3E}">
        <p14:creationId xmlns:p14="http://schemas.microsoft.com/office/powerpoint/2010/main" val="355933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83568" y="2492896"/>
            <a:ext cx="7772400" cy="1362075"/>
          </a:xfrm>
        </p:spPr>
        <p:txBody>
          <a:bodyPr/>
          <a:lstStyle>
            <a:lvl1pPr algn="l">
              <a:defRPr sz="4000" b="0" cap="all" baseline="0">
                <a:solidFill>
                  <a:srgbClr val="002060"/>
                </a:solidFill>
                <a:latin typeface="Adobe Jenson Pro" pitchFamily="18" charset="0"/>
              </a:defRPr>
            </a:lvl1pPr>
          </a:lstStyle>
          <a:p>
            <a:r>
              <a:rPr lang="zh-CN" altLang="en-US" dirty="0"/>
              <a:t>    单击此处编辑母版标题样式</a:t>
            </a:r>
          </a:p>
        </p:txBody>
      </p:sp>
      <p:sp>
        <p:nvSpPr>
          <p:cNvPr id="3" name="文本占位符 2"/>
          <p:cNvSpPr>
            <a:spLocks noGrp="1"/>
          </p:cNvSpPr>
          <p:nvPr>
            <p:ph type="body" idx="1"/>
          </p:nvPr>
        </p:nvSpPr>
        <p:spPr>
          <a:xfrm>
            <a:off x="683568" y="4077072"/>
            <a:ext cx="7772400" cy="1500187"/>
          </a:xfrm>
        </p:spPr>
        <p:txBody>
          <a:bodyPr anchor="t"/>
          <a:lstStyle>
            <a:lvl1pPr marL="0" indent="0">
              <a:buNone/>
              <a:defRPr sz="3600" b="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a:t>单击此处编辑母版文本样式</a:t>
            </a:r>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24993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388746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8"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9"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078848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4"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5"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34675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65298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010903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846931"/>
          </a:xfrm>
          <a:prstGeom prst="rect">
            <a:avLst/>
          </a:prstGeom>
          <a:noFill/>
          <a:ln w="9525">
            <a:noFill/>
            <a:miter lim="800000"/>
            <a:headEnd/>
            <a:tailEnd/>
          </a:ln>
        </p:spPr>
        <p:txBody>
          <a:bodyPr vert="horz" wrap="square" lIns="91440" tIns="45720" rIns="91440" bIns="36000" numCol="1" anchor="b" anchorCtr="0" compatLnSpc="1">
            <a:prstTxWarp prst="textNoShape">
              <a:avLst/>
            </a:prstTxWarp>
          </a:bodyPr>
          <a:lstStyle/>
          <a:p>
            <a:pPr lvl="0"/>
            <a:r>
              <a:rPr lang="zh-TW" altLang="en-US" dirty="0"/>
              <a:t>按一下此處編輯母版標題樣式</a:t>
            </a:r>
            <a:endParaRPr lang="zh-CN" altLang="en-US" dirty="0"/>
          </a:p>
        </p:txBody>
      </p:sp>
      <p:sp>
        <p:nvSpPr>
          <p:cNvPr id="15363" name="Rectangle 3"/>
          <p:cNvSpPr>
            <a:spLocks noGrp="1" noChangeArrowheads="1"/>
          </p:cNvSpPr>
          <p:nvPr>
            <p:ph type="body" idx="1"/>
          </p:nvPr>
        </p:nvSpPr>
        <p:spPr bwMode="auto">
          <a:xfrm>
            <a:off x="457200" y="1340768"/>
            <a:ext cx="82296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按一下此處編輯母版文本樣式</a:t>
            </a:r>
            <a:endParaRPr lang="zh-CN" altLang="en-US" dirty="0"/>
          </a:p>
          <a:p>
            <a:pPr lvl="1"/>
            <a:r>
              <a:rPr lang="zh-CN" altLang="en-US" dirty="0"/>
              <a:t>第二級</a:t>
            </a:r>
          </a:p>
          <a:p>
            <a:pPr lvl="2"/>
            <a:r>
              <a:rPr lang="zh-CN" altLang="en-US" dirty="0"/>
              <a:t>第三級</a:t>
            </a:r>
          </a:p>
          <a:p>
            <a:pPr lvl="3"/>
            <a:r>
              <a:rPr lang="zh-CN" altLang="en-US" dirty="0"/>
              <a:t>第四級</a:t>
            </a:r>
          </a:p>
          <a:p>
            <a:pPr lvl="4"/>
            <a:r>
              <a:rPr lang="zh-CN" altLang="en-US" dirty="0"/>
              <a:t>第五級</a:t>
            </a:r>
          </a:p>
        </p:txBody>
      </p:sp>
      <p:sp>
        <p:nvSpPr>
          <p:cNvPr id="26630" name="Rectangle 6"/>
          <p:cNvSpPr>
            <a:spLocks noGrp="1" noChangeArrowheads="1"/>
          </p:cNvSpPr>
          <p:nvPr>
            <p:ph type="sldNum" sz="quarter" idx="4"/>
          </p:nvPr>
        </p:nvSpPr>
        <p:spPr bwMode="auto">
          <a:xfrm>
            <a:off x="6588224" y="6525344"/>
            <a:ext cx="2133600"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solidFill>
                  <a:srgbClr val="2A0015"/>
                </a:solidFill>
                <a:latin typeface="Adobe Jenson Pro Capt" pitchFamily="18" charset="0"/>
                <a:ea typeface="+mn-ea"/>
              </a:defRPr>
            </a:lvl1pPr>
          </a:lstStyle>
          <a:p>
            <a:fld id="{0C913308-F349-4B6D-A68A-DD1791B4A57B}" type="slidenum">
              <a:rPr lang="zh-CN" altLang="en-US" smtClean="0"/>
              <a:pPr/>
              <a:t>‹#›</a:t>
            </a:fld>
            <a:endParaRPr lang="zh-CN" altLang="en-US" dirty="0"/>
          </a:p>
        </p:txBody>
      </p:sp>
      <p:cxnSp>
        <p:nvCxnSpPr>
          <p:cNvPr id="7" name="直接连接符 6"/>
          <p:cNvCxnSpPr/>
          <p:nvPr userDrawn="1"/>
        </p:nvCxnSpPr>
        <p:spPr>
          <a:xfrm>
            <a:off x="0" y="6525344"/>
            <a:ext cx="9144000" cy="0"/>
          </a:xfrm>
          <a:prstGeom prst="line">
            <a:avLst/>
          </a:prstGeom>
          <a:ln w="12700">
            <a:solidFill>
              <a:schemeClr val="accent6">
                <a:lumMod val="75000"/>
              </a:schemeClr>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467544" y="1196752"/>
            <a:ext cx="8208912"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9" name="Rectangle 6"/>
          <p:cNvSpPr txBox="1">
            <a:spLocks noChangeArrowheads="1"/>
          </p:cNvSpPr>
          <p:nvPr userDrawn="1"/>
        </p:nvSpPr>
        <p:spPr bwMode="auto">
          <a:xfrm>
            <a:off x="2555776" y="6569968"/>
            <a:ext cx="4248472"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zh-CN"/>
            </a:defPPr>
            <a:lvl1pPr marL="0" algn="r" defTabSz="914400" rtl="0" eaLnBrk="1" fontAlgn="auto" latinLnBrk="0" hangingPunct="1">
              <a:spcBef>
                <a:spcPts val="0"/>
              </a:spcBef>
              <a:spcAft>
                <a:spcPts val="0"/>
              </a:spcAft>
              <a:defRPr sz="1200" kern="1200">
                <a:solidFill>
                  <a:srgbClr val="2A0015"/>
                </a:solidFill>
                <a:latin typeface="Adobe Jenson Pro Capt"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latin typeface="Adobe Jenson Pro Capt" pitchFamily="18" charset="0"/>
                <a:ea typeface="Adobe 黑体 Std R" pitchFamily="34" charset="-122"/>
              </a:rPr>
              <a:t>Copyright © </a:t>
            </a:r>
            <a:r>
              <a:rPr lang="en-US" altLang="zh-CN" dirty="0" smtClean="0">
                <a:latin typeface="Adobe Jenson Pro Capt" pitchFamily="18" charset="0"/>
                <a:ea typeface="Adobe 黑体 Std R" pitchFamily="34" charset="-122"/>
              </a:rPr>
              <a:t>2019 </a:t>
            </a:r>
            <a:r>
              <a:rPr lang="en-US" altLang="zh-CN" dirty="0">
                <a:latin typeface="Adobe Jenson Pro Capt" pitchFamily="18" charset="0"/>
                <a:ea typeface="Adobe 黑体 Std R" pitchFamily="34" charset="-122"/>
              </a:rPr>
              <a:t>Zheng, </a:t>
            </a:r>
            <a:r>
              <a:rPr lang="en-US" altLang="zh-CN" dirty="0" err="1" smtClean="0">
                <a:latin typeface="Adobe Jenson Pro Capt" pitchFamily="18" charset="0"/>
                <a:ea typeface="Adobe 黑体 Std R" pitchFamily="34" charset="-122"/>
              </a:rPr>
              <a:t>Zhenlong</a:t>
            </a:r>
            <a:r>
              <a:rPr lang="zh-CN" altLang="en-US" dirty="0" smtClean="0">
                <a:latin typeface="Adobe Jenson Pro Capt" pitchFamily="18" charset="0"/>
                <a:ea typeface="Adobe 黑体 Std R" pitchFamily="34" charset="-122"/>
              </a:rPr>
              <a:t>，</a:t>
            </a:r>
            <a:r>
              <a:rPr lang="en-US" altLang="zh-CN" dirty="0" err="1">
                <a:latin typeface="Adobe Jenson Pro Capt" pitchFamily="18" charset="0"/>
                <a:ea typeface="Adobe 黑体 Std R" pitchFamily="34" charset="-122"/>
              </a:rPr>
              <a:t>XMU</a:t>
            </a:r>
            <a:endParaRPr lang="en-US" altLang="zh-CN" dirty="0">
              <a:latin typeface="Adobe Jenson Pro Capt" pitchFamily="18" charset="0"/>
              <a:ea typeface="Adobe 黑体 Std R" pitchFamily="34" charset="-122"/>
            </a:endParaRPr>
          </a:p>
        </p:txBody>
      </p:sp>
    </p:spTree>
    <p:extLst>
      <p:ext uri="{BB962C8B-B14F-4D97-AF65-F5344CB8AC3E}">
        <p14:creationId xmlns:p14="http://schemas.microsoft.com/office/powerpoint/2010/main" val="4239475090"/>
      </p:ext>
    </p:extLst>
  </p:cSld>
  <p:clrMap bg1="lt1" tx1="dk1" bg2="lt2" tx2="dk2" accent1="accent1" accent2="accent2" accent3="accent3" accent4="accent4" accent5="accent5" accent6="accent6" hlink="hlink" folHlink="folHlink"/>
  <p:sldLayoutIdLst>
    <p:sldLayoutId id="2147492150" r:id="rId1"/>
    <p:sldLayoutId id="2147492151" r:id="rId2"/>
    <p:sldLayoutId id="2147492152" r:id="rId3"/>
    <p:sldLayoutId id="2147492153" r:id="rId4"/>
    <p:sldLayoutId id="2147492154" r:id="rId5"/>
    <p:sldLayoutId id="2147492155" r:id="rId6"/>
    <p:sldLayoutId id="2147492156" r:id="rId7"/>
    <p:sldLayoutId id="2147492157" r:id="rId8"/>
    <p:sldLayoutId id="2147492158" r:id="rId9"/>
    <p:sldLayoutId id="2147492159" r:id="rId10"/>
    <p:sldLayoutId id="2147492160" r:id="rId11"/>
    <p:sldLayoutId id="2147492161" r:id="rId12"/>
    <p:sldLayoutId id="2147492162" r:id="rId13"/>
    <p:sldLayoutId id="2147492163" r:id="rId14"/>
    <p:sldLayoutId id="2147492164" r:id="rId15"/>
    <p:sldLayoutId id="2147492165" r:id="rId16"/>
    <p:sldLayoutId id="2147492166" r:id="rId17"/>
    <p:sldLayoutId id="2147492167" r:id="rId18"/>
    <p:sldLayoutId id="2147492168" r:id="rId19"/>
  </p:sldLayoutIdLst>
  <p:hf hdr="0" ftr="0" dt="0"/>
  <p:txStyles>
    <p:titleStyle>
      <a:lvl1pPr algn="l" rtl="0" eaLnBrk="0" fontAlgn="base" hangingPunct="0">
        <a:spcBef>
          <a:spcPct val="0"/>
        </a:spcBef>
        <a:spcAft>
          <a:spcPct val="0"/>
        </a:spcAft>
        <a:defRPr sz="4200" b="0">
          <a:solidFill>
            <a:srgbClr val="006600"/>
          </a:solidFill>
          <a:latin typeface="Adobe Jenson Pro Capt" pitchFamily="18" charset="0"/>
          <a:ea typeface="Adobe 黑体 Std R" pitchFamily="34" charset="-122"/>
          <a:cs typeface="+mj-cs"/>
        </a:defRPr>
      </a:lvl1pPr>
      <a:lvl2pPr algn="l" rtl="0" eaLnBrk="0" fontAlgn="base" hangingPunct="0">
        <a:spcBef>
          <a:spcPct val="0"/>
        </a:spcBef>
        <a:spcAft>
          <a:spcPct val="0"/>
        </a:spcAft>
        <a:defRPr sz="4200">
          <a:solidFill>
            <a:schemeClr val="tx2"/>
          </a:solidFill>
          <a:latin typeface="Garamond" pitchFamily="18" charset="0"/>
          <a:ea typeface="宋体" charset="-122"/>
        </a:defRPr>
      </a:lvl2pPr>
      <a:lvl3pPr algn="l" rtl="0" eaLnBrk="0" fontAlgn="base" hangingPunct="0">
        <a:spcBef>
          <a:spcPct val="0"/>
        </a:spcBef>
        <a:spcAft>
          <a:spcPct val="0"/>
        </a:spcAft>
        <a:defRPr sz="4200">
          <a:solidFill>
            <a:schemeClr val="tx2"/>
          </a:solidFill>
          <a:latin typeface="Garamond" pitchFamily="18" charset="0"/>
          <a:ea typeface="宋体" charset="-122"/>
        </a:defRPr>
      </a:lvl3pPr>
      <a:lvl4pPr algn="l" rtl="0" eaLnBrk="0" fontAlgn="base" hangingPunct="0">
        <a:spcBef>
          <a:spcPct val="0"/>
        </a:spcBef>
        <a:spcAft>
          <a:spcPct val="0"/>
        </a:spcAft>
        <a:defRPr sz="4200">
          <a:solidFill>
            <a:schemeClr val="tx2"/>
          </a:solidFill>
          <a:latin typeface="Garamond" pitchFamily="18" charset="0"/>
          <a:ea typeface="宋体" charset="-122"/>
        </a:defRPr>
      </a:lvl4pPr>
      <a:lvl5pPr algn="l" rtl="0" eaLnBrk="0" fontAlgn="base" hangingPunct="0">
        <a:spcBef>
          <a:spcPct val="0"/>
        </a:spcBef>
        <a:spcAft>
          <a:spcPct val="0"/>
        </a:spcAft>
        <a:defRPr sz="4200">
          <a:solidFill>
            <a:schemeClr val="tx2"/>
          </a:solidFill>
          <a:latin typeface="Garamond" pitchFamily="18" charset="0"/>
          <a:ea typeface="宋体" charset="-122"/>
        </a:defRPr>
      </a:lvl5pPr>
      <a:lvl6pPr marL="457200" algn="l" rtl="0" fontAlgn="base">
        <a:spcBef>
          <a:spcPct val="0"/>
        </a:spcBef>
        <a:spcAft>
          <a:spcPct val="0"/>
        </a:spcAft>
        <a:defRPr sz="4200">
          <a:solidFill>
            <a:schemeClr val="tx2"/>
          </a:solidFill>
          <a:latin typeface="Garamond" pitchFamily="18" charset="0"/>
          <a:ea typeface="宋体" charset="-122"/>
        </a:defRPr>
      </a:lvl6pPr>
      <a:lvl7pPr marL="914400" algn="l" rtl="0" fontAlgn="base">
        <a:spcBef>
          <a:spcPct val="0"/>
        </a:spcBef>
        <a:spcAft>
          <a:spcPct val="0"/>
        </a:spcAft>
        <a:defRPr sz="4200">
          <a:solidFill>
            <a:schemeClr val="tx2"/>
          </a:solidFill>
          <a:latin typeface="Garamond" pitchFamily="18" charset="0"/>
          <a:ea typeface="宋体" charset="-122"/>
        </a:defRPr>
      </a:lvl7pPr>
      <a:lvl8pPr marL="1371600" algn="l" rtl="0" fontAlgn="base">
        <a:spcBef>
          <a:spcPct val="0"/>
        </a:spcBef>
        <a:spcAft>
          <a:spcPct val="0"/>
        </a:spcAft>
        <a:defRPr sz="4200">
          <a:solidFill>
            <a:schemeClr val="tx2"/>
          </a:solidFill>
          <a:latin typeface="Garamond" pitchFamily="18" charset="0"/>
          <a:ea typeface="宋体" charset="-122"/>
        </a:defRPr>
      </a:lvl8pPr>
      <a:lvl9pPr marL="1828800" algn="l" rtl="0" fontAlgn="base">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0" fontAlgn="base" hangingPunct="0">
        <a:lnSpc>
          <a:spcPct val="100000"/>
        </a:lnSpc>
        <a:spcBef>
          <a:spcPts val="1200"/>
        </a:spcBef>
        <a:spcAft>
          <a:spcPct val="0"/>
        </a:spcAft>
        <a:buClr>
          <a:schemeClr val="accent6">
            <a:lumMod val="75000"/>
          </a:schemeClr>
        </a:buClr>
        <a:buSzPct val="65000"/>
        <a:buFontTx/>
        <a:buBlip>
          <a:blip r:embed="rId21"/>
        </a:buBlip>
        <a:defRPr sz="3000" b="0" baseline="0">
          <a:solidFill>
            <a:schemeClr val="tx1">
              <a:lumMod val="85000"/>
              <a:lumOff val="15000"/>
            </a:schemeClr>
          </a:solidFill>
          <a:latin typeface="Adobe Jenson Pro" pitchFamily="18" charset="0"/>
          <a:ea typeface="Adobe 楷体 Std R" pitchFamily="18" charset="-122"/>
          <a:cs typeface="+mn-cs"/>
        </a:defRPr>
      </a:lvl1pPr>
      <a:lvl2pPr marL="669925" indent="-325438" algn="l" rtl="0" eaLnBrk="0" fontAlgn="base" hangingPunct="0">
        <a:lnSpc>
          <a:spcPct val="100000"/>
        </a:lnSpc>
        <a:spcBef>
          <a:spcPts val="1200"/>
        </a:spcBef>
        <a:spcAft>
          <a:spcPct val="0"/>
        </a:spcAft>
        <a:buClr>
          <a:srgbClr val="000066"/>
        </a:buClr>
        <a:buSzPct val="60000"/>
        <a:buFontTx/>
        <a:buBlip>
          <a:blip r:embed="rId21"/>
        </a:buBlip>
        <a:defRPr sz="2600" b="0" baseline="0">
          <a:solidFill>
            <a:schemeClr val="tx1">
              <a:lumMod val="85000"/>
              <a:lumOff val="15000"/>
            </a:schemeClr>
          </a:solidFill>
          <a:latin typeface="Adobe Jenson Pro" pitchFamily="18" charset="0"/>
          <a:ea typeface="Adobe 楷体 Std R" pitchFamily="18" charset="-122"/>
        </a:defRPr>
      </a:lvl2pPr>
      <a:lvl3pPr marL="1022350" indent="-350838" algn="l" rtl="0" eaLnBrk="0" fontAlgn="base" hangingPunct="0">
        <a:lnSpc>
          <a:spcPct val="100000"/>
        </a:lnSpc>
        <a:spcBef>
          <a:spcPts val="1200"/>
        </a:spcBef>
        <a:spcAft>
          <a:spcPct val="0"/>
        </a:spcAft>
        <a:buClr>
          <a:schemeClr val="accent6">
            <a:lumMod val="75000"/>
          </a:schemeClr>
        </a:buClr>
        <a:buSzPct val="65000"/>
        <a:buFontTx/>
        <a:buBlip>
          <a:blip r:embed="rId21"/>
        </a:buBlip>
        <a:defRPr sz="2200" b="0" baseline="0">
          <a:solidFill>
            <a:schemeClr val="tx1">
              <a:lumMod val="85000"/>
              <a:lumOff val="15000"/>
            </a:schemeClr>
          </a:solidFill>
          <a:latin typeface="Adobe Jenson Pro" pitchFamily="18" charset="0"/>
          <a:ea typeface="Adobe 楷体 Std R" pitchFamily="18" charset="-122"/>
        </a:defRPr>
      </a:lvl3pPr>
      <a:lvl4pPr marL="1339850" indent="-315913" algn="l" rtl="0" eaLnBrk="0" fontAlgn="base" hangingPunct="0">
        <a:lnSpc>
          <a:spcPct val="100000"/>
        </a:lnSpc>
        <a:spcBef>
          <a:spcPts val="1200"/>
        </a:spcBef>
        <a:spcAft>
          <a:spcPct val="0"/>
        </a:spcAft>
        <a:buClr>
          <a:srgbClr val="000066"/>
        </a:buClr>
        <a:buSzPct val="70000"/>
        <a:buFontTx/>
        <a:buBlip>
          <a:blip r:embed="rId21"/>
        </a:buBlip>
        <a:defRPr sz="2000" b="0" baseline="0">
          <a:solidFill>
            <a:schemeClr val="tx1">
              <a:lumMod val="85000"/>
              <a:lumOff val="15000"/>
            </a:schemeClr>
          </a:solidFill>
          <a:latin typeface="Adobe Jenson Pro" pitchFamily="18" charset="0"/>
          <a:ea typeface="Adobe 楷体 Std R" pitchFamily="18" charset="-122"/>
        </a:defRPr>
      </a:lvl4pPr>
      <a:lvl5pPr marL="1681163" indent="-339725" algn="l" rtl="0" eaLnBrk="0" fontAlgn="base" hangingPunct="0">
        <a:lnSpc>
          <a:spcPct val="100000"/>
        </a:lnSpc>
        <a:spcBef>
          <a:spcPts val="1200"/>
        </a:spcBef>
        <a:spcAft>
          <a:spcPct val="0"/>
        </a:spcAft>
        <a:buClr>
          <a:schemeClr val="accent6">
            <a:lumMod val="75000"/>
          </a:schemeClr>
        </a:buClr>
        <a:buSzPct val="75000"/>
        <a:buFontTx/>
        <a:buBlip>
          <a:blip r:embed="rId21"/>
        </a:buBlip>
        <a:defRPr sz="2000" b="0" baseline="0">
          <a:solidFill>
            <a:schemeClr val="tx1">
              <a:lumMod val="85000"/>
              <a:lumOff val="15000"/>
            </a:schemeClr>
          </a:solidFill>
          <a:latin typeface="Adobe Jenson Pro" pitchFamily="18" charset="0"/>
          <a:ea typeface="Adobe 楷体 Std R" pitchFamily="18" charset="-122"/>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2.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4.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13.w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1.bin"/><Relationship Id="rId4" Type="http://schemas.openxmlformats.org/officeDocument/2006/relationships/image" Target="../media/image19.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4.pn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image" Target="../media/image21.wmf"/><Relationship Id="rId4" Type="http://schemas.openxmlformats.org/officeDocument/2006/relationships/oleObject" Target="../embeddings/oleObject12.bin"/><Relationship Id="rId9" Type="http://schemas.openxmlformats.org/officeDocument/2006/relationships/image" Target="../media/image23.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27.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9.wmf"/><Relationship Id="rId4" Type="http://schemas.openxmlformats.org/officeDocument/2006/relationships/image" Target="../media/image26.wmf"/><Relationship Id="rId9" Type="http://schemas.openxmlformats.org/officeDocument/2006/relationships/oleObject" Target="../embeddings/oleObject18.bin"/><Relationship Id="rId14" Type="http://schemas.openxmlformats.org/officeDocument/2006/relationships/image" Target="../media/image31.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3.wmf"/><Relationship Id="rId5" Type="http://schemas.openxmlformats.org/officeDocument/2006/relationships/oleObject" Target="../embeddings/oleObject22.bin"/><Relationship Id="rId4" Type="http://schemas.openxmlformats.org/officeDocument/2006/relationships/image" Target="../media/image32.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5.wmf"/><Relationship Id="rId5" Type="http://schemas.openxmlformats.org/officeDocument/2006/relationships/oleObject" Target="../embeddings/oleObject24.bin"/><Relationship Id="rId4" Type="http://schemas.openxmlformats.org/officeDocument/2006/relationships/image" Target="../media/image34.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36.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38.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40.wmf"/><Relationship Id="rId5" Type="http://schemas.openxmlformats.org/officeDocument/2006/relationships/oleObject" Target="../embeddings/oleObject29.bin"/><Relationship Id="rId4" Type="http://schemas.openxmlformats.org/officeDocument/2006/relationships/image" Target="../media/image39.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algn="ctr" eaLnBrk="1" hangingPunct="1"/>
            <a:r>
              <a:rPr lang="en-US" altLang="zh-CN" sz="4000" dirty="0"/>
              <a:t/>
            </a:r>
            <a:br>
              <a:rPr lang="en-US" altLang="zh-CN" sz="4000" dirty="0"/>
            </a:br>
            <a:r>
              <a:rPr lang="zh-CN" altLang="en-US" sz="4000" dirty="0"/>
              <a:t>第七章  互换的定价与风险分析</a:t>
            </a:r>
            <a:r>
              <a:rPr lang="en-US" altLang="zh-CN" dirty="0"/>
              <a:t/>
            </a:r>
            <a:br>
              <a:rPr lang="en-US" altLang="zh-CN" dirty="0"/>
            </a:br>
            <a:endParaRPr lang="zh-CN" altLang="en-US" dirty="0"/>
          </a:p>
        </p:txBody>
      </p:sp>
    </p:spTree>
    <p:extLst>
      <p:ext uri="{BB962C8B-B14F-4D97-AF65-F5344CB8AC3E}">
        <p14:creationId xmlns:p14="http://schemas.microsoft.com/office/powerpoint/2010/main" val="20317700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67544" y="1268760"/>
            <a:ext cx="8229600" cy="4530725"/>
          </a:xfrm>
        </p:spPr>
        <p:txBody>
          <a:bodyPr/>
          <a:lstStyle/>
          <a:p>
            <a:endParaRPr lang="en-US" altLang="zh-CN" dirty="0"/>
          </a:p>
          <a:p>
            <a:r>
              <a:rPr lang="zh-CN" altLang="en-US" dirty="0"/>
              <a:t>头寸分解 </a:t>
            </a:r>
            <a:r>
              <a:rPr lang="en-US" altLang="zh-CN" dirty="0"/>
              <a:t>(II)</a:t>
            </a:r>
          </a:p>
          <a:p>
            <a:pPr lvl="1"/>
            <a:r>
              <a:rPr lang="zh-CN" altLang="en-US" dirty="0"/>
              <a:t>列（ </a:t>
            </a:r>
            <a:r>
              <a:rPr lang="en-US" altLang="zh-CN" dirty="0"/>
              <a:t>4 </a:t>
            </a:r>
            <a:r>
              <a:rPr lang="zh-CN" altLang="en-US" dirty="0"/>
              <a:t>）</a:t>
            </a:r>
            <a:r>
              <a:rPr lang="en-US" altLang="zh-CN" dirty="0"/>
              <a:t>= </a:t>
            </a:r>
            <a:r>
              <a:rPr lang="zh-CN" altLang="en-US" dirty="0"/>
              <a:t>行（ </a:t>
            </a:r>
            <a:r>
              <a:rPr lang="en-US" altLang="zh-CN" dirty="0"/>
              <a:t>I </a:t>
            </a:r>
            <a:r>
              <a:rPr lang="zh-CN" altLang="en-US" dirty="0"/>
              <a:t>）＋</a:t>
            </a:r>
            <a:r>
              <a:rPr lang="en-US" altLang="zh-CN" dirty="0"/>
              <a:t>…</a:t>
            </a:r>
            <a:r>
              <a:rPr lang="zh-CN" altLang="en-US" dirty="0"/>
              <a:t>＋行（ </a:t>
            </a:r>
            <a:r>
              <a:rPr lang="en-US" altLang="zh-CN" dirty="0"/>
              <a:t>VIII </a:t>
            </a:r>
            <a:r>
              <a:rPr lang="zh-CN" altLang="en-US" dirty="0"/>
              <a:t>）</a:t>
            </a:r>
          </a:p>
          <a:p>
            <a:pPr lvl="1"/>
            <a:r>
              <a:rPr lang="zh-CN" altLang="en-US" dirty="0"/>
              <a:t>除了行（ </a:t>
            </a:r>
            <a:r>
              <a:rPr lang="en-US" altLang="zh-CN" dirty="0"/>
              <a:t>I </a:t>
            </a:r>
            <a:r>
              <a:rPr lang="zh-CN" altLang="en-US" dirty="0"/>
              <a:t>）的现金流在互换签订时就已确定，其他各行现金流都类似远期利率协议（ </a:t>
            </a:r>
            <a:r>
              <a:rPr lang="en-US" altLang="zh-CN" dirty="0"/>
              <a:t>FRA </a:t>
            </a:r>
            <a:r>
              <a:rPr lang="zh-CN" altLang="en-US" dirty="0"/>
              <a:t>）的现金流。</a:t>
            </a:r>
          </a:p>
          <a:p>
            <a:endParaRPr lang="zh-CN" altLang="en-US" dirty="0"/>
          </a:p>
          <a:p>
            <a:r>
              <a:rPr lang="zh-CN" altLang="en-US" dirty="0">
                <a:solidFill>
                  <a:srgbClr val="FF0000"/>
                </a:solidFill>
              </a:rPr>
              <a:t>利率互换可以分解为一系列 </a:t>
            </a:r>
            <a:r>
              <a:rPr lang="en-US" altLang="zh-CN" dirty="0">
                <a:solidFill>
                  <a:srgbClr val="FF0000"/>
                </a:solidFill>
              </a:rPr>
              <a:t>FRA </a:t>
            </a:r>
            <a:r>
              <a:rPr lang="zh-CN" altLang="en-US" dirty="0">
                <a:solidFill>
                  <a:srgbClr val="FF0000"/>
                </a:solidFill>
              </a:rPr>
              <a:t>的组合</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10</a:t>
            </a:fld>
            <a:endParaRPr lang="zh-CN" altLang="en-US" dirty="0"/>
          </a:p>
        </p:txBody>
      </p:sp>
    </p:spTree>
    <p:extLst>
      <p:ext uri="{BB962C8B-B14F-4D97-AF65-F5344CB8AC3E}">
        <p14:creationId xmlns:p14="http://schemas.microsoft.com/office/powerpoint/2010/main" val="79038650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理解利率互换的定价 </a:t>
            </a:r>
          </a:p>
        </p:txBody>
      </p:sp>
      <p:sp>
        <p:nvSpPr>
          <p:cNvPr id="3" name="内容占位符 2"/>
          <p:cNvSpPr>
            <a:spLocks noGrp="1"/>
          </p:cNvSpPr>
          <p:nvPr>
            <p:ph idx="1"/>
          </p:nvPr>
        </p:nvSpPr>
        <p:spPr>
          <a:xfrm>
            <a:off x="467544" y="1124744"/>
            <a:ext cx="8229600" cy="4530725"/>
          </a:xfrm>
        </p:spPr>
        <p:txBody>
          <a:bodyPr/>
          <a:lstStyle/>
          <a:p>
            <a:endParaRPr lang="en-US" altLang="zh-CN" dirty="0"/>
          </a:p>
          <a:p>
            <a:r>
              <a:rPr lang="zh-CN" altLang="en-US" dirty="0"/>
              <a:t>利率互换的定价，等价于计算债券组合的价值，也等价于计算 </a:t>
            </a:r>
            <a:r>
              <a:rPr lang="en-US" altLang="zh-CN" dirty="0"/>
              <a:t>FRA </a:t>
            </a:r>
            <a:r>
              <a:rPr lang="zh-CN" altLang="en-US" dirty="0"/>
              <a:t>组合的价值。</a:t>
            </a:r>
            <a:endParaRPr lang="en-US" altLang="zh-CN" dirty="0"/>
          </a:p>
          <a:p>
            <a:pPr>
              <a:buNone/>
            </a:pPr>
            <a:endParaRPr lang="zh-CN" altLang="en-US" dirty="0"/>
          </a:p>
          <a:p>
            <a:r>
              <a:rPr lang="zh-CN" altLang="en-US" dirty="0"/>
              <a:t> 由于都是列（ </a:t>
            </a:r>
            <a:r>
              <a:rPr lang="en-US" altLang="zh-CN" dirty="0"/>
              <a:t>4 </a:t>
            </a:r>
            <a:r>
              <a:rPr lang="zh-CN" altLang="en-US" dirty="0"/>
              <a:t>）现金流的不同分解，这两种定价结果必然是等价的。</a:t>
            </a:r>
            <a:endParaRPr lang="en-US" altLang="zh-CN" dirty="0"/>
          </a:p>
          <a:p>
            <a:pPr>
              <a:buNone/>
            </a:pPr>
            <a:endParaRPr lang="zh-CN" altLang="en-US" dirty="0"/>
          </a:p>
          <a:p>
            <a:r>
              <a:rPr lang="zh-CN" altLang="en-US" dirty="0"/>
              <a:t> </a:t>
            </a:r>
            <a:r>
              <a:rPr lang="zh-CN" altLang="en-US" dirty="0">
                <a:solidFill>
                  <a:srgbClr val="FF0000"/>
                </a:solidFill>
              </a:rPr>
              <a:t>注意</a:t>
            </a:r>
            <a:r>
              <a:rPr lang="zh-CN" altLang="en-US" dirty="0"/>
              <a:t>这种等价未考虑信用风险和流动性风险的差异。</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11</a:t>
            </a:fld>
            <a:endParaRPr lang="zh-CN" altLang="en-US" dirty="0"/>
          </a:p>
        </p:txBody>
      </p:sp>
    </p:spTree>
    <p:extLst>
      <p:ext uri="{BB962C8B-B14F-4D97-AF65-F5344CB8AC3E}">
        <p14:creationId xmlns:p14="http://schemas.microsoft.com/office/powerpoint/2010/main" val="230753351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buNone/>
            </a:pPr>
            <a:r>
              <a:rPr lang="zh-CN" altLang="en-US" dirty="0"/>
              <a:t>与远期合约相似，利率互换的定价有两种情形</a:t>
            </a:r>
            <a:endParaRPr lang="en-US" altLang="zh-CN" dirty="0"/>
          </a:p>
          <a:p>
            <a:pPr>
              <a:buNone/>
            </a:pPr>
            <a:endParaRPr lang="en-US" altLang="zh-CN" dirty="0"/>
          </a:p>
          <a:p>
            <a:pPr>
              <a:buNone/>
            </a:pPr>
            <a:r>
              <a:rPr lang="en-US" altLang="zh-CN" dirty="0"/>
              <a:t>		1. </a:t>
            </a:r>
            <a:r>
              <a:rPr lang="zh-CN" altLang="en-US" dirty="0"/>
              <a:t>在协议签订后的互换定价，是根据协议内容与市场利率水平确定利率互换合约的价值，可能为正，也可能为负。</a:t>
            </a:r>
          </a:p>
          <a:p>
            <a:pPr>
              <a:buNone/>
            </a:pPr>
            <a:endParaRPr lang="zh-CN" altLang="en-US" dirty="0"/>
          </a:p>
          <a:p>
            <a:pPr>
              <a:buNone/>
            </a:pPr>
            <a:r>
              <a:rPr lang="en-US" altLang="zh-CN" dirty="0"/>
              <a:t>		2. </a:t>
            </a:r>
            <a:r>
              <a:rPr lang="zh-CN" altLang="en-US" dirty="0"/>
              <a:t>在协议签订时，一个公平的利率互换协议应使得双方的互换价值相等。因此协议签订时的互换定价，就是选择一个使得互换的初始价值为零的互换利率。</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12</a:t>
            </a:fld>
            <a:endParaRPr lang="zh-CN" altLang="en-US" dirty="0"/>
          </a:p>
        </p:txBody>
      </p:sp>
      <p:sp>
        <p:nvSpPr>
          <p:cNvPr id="4" name="标题 3"/>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2254809455"/>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800" dirty="0"/>
              <a:t>计算利率互换价值：债券组合定价法</a:t>
            </a:r>
          </a:p>
        </p:txBody>
      </p:sp>
      <p:sp>
        <p:nvSpPr>
          <p:cNvPr id="3" name="内容占位符 2"/>
          <p:cNvSpPr>
            <a:spLocks noGrp="1"/>
          </p:cNvSpPr>
          <p:nvPr>
            <p:ph idx="1"/>
          </p:nvPr>
        </p:nvSpPr>
        <p:spPr/>
        <p:txBody>
          <a:bodyPr/>
          <a:lstStyle/>
          <a:p>
            <a:r>
              <a:rPr lang="zh-CN" altLang="en-US" dirty="0"/>
              <a:t>互换多头 </a:t>
            </a:r>
            <a:endParaRPr lang="en-US" altLang="zh-CN" dirty="0"/>
          </a:p>
          <a:p>
            <a:endParaRPr lang="en-US" altLang="zh-CN" dirty="0"/>
          </a:p>
          <a:p>
            <a:r>
              <a:rPr lang="zh-CN" altLang="en-US" dirty="0"/>
              <a:t>互换空头                 </a:t>
            </a:r>
            <a:endParaRPr lang="en-US" altLang="zh-CN" dirty="0"/>
          </a:p>
          <a:p>
            <a:endParaRPr lang="en-US" altLang="zh-CN" dirty="0"/>
          </a:p>
          <a:p>
            <a:r>
              <a:rPr lang="zh-CN" altLang="en-US" dirty="0"/>
              <a:t>固定利率债券定价       </a:t>
            </a:r>
            <a:endParaRPr lang="en-US" altLang="zh-CN" dirty="0"/>
          </a:p>
          <a:p>
            <a:endParaRPr lang="en-US" altLang="zh-CN" dirty="0"/>
          </a:p>
          <a:p>
            <a:r>
              <a:rPr lang="zh-CN" altLang="en-US" dirty="0"/>
              <a:t>浮动利率债券定价       </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13</a:t>
            </a:fld>
            <a:endParaRPr lang="zh-CN" altLang="en-US" dirty="0"/>
          </a:p>
        </p:txBody>
      </p:sp>
      <p:grpSp>
        <p:nvGrpSpPr>
          <p:cNvPr id="10" name="组合 9"/>
          <p:cNvGrpSpPr/>
          <p:nvPr/>
        </p:nvGrpSpPr>
        <p:grpSpPr>
          <a:xfrm>
            <a:off x="3151188" y="1371600"/>
            <a:ext cx="4921250" cy="4113213"/>
            <a:chOff x="3151188" y="1371600"/>
            <a:chExt cx="4921250" cy="4113213"/>
          </a:xfrm>
        </p:grpSpPr>
        <p:graphicFrame>
          <p:nvGraphicFramePr>
            <p:cNvPr id="4" name="对象 3"/>
            <p:cNvGraphicFramePr>
              <a:graphicFrameLocks noChangeAspect="1"/>
            </p:cNvGraphicFramePr>
            <p:nvPr>
              <p:extLst>
                <p:ext uri="{D42A27DB-BD31-4B8C-83A1-F6EECF244321}">
                  <p14:modId xmlns:p14="http://schemas.microsoft.com/office/powerpoint/2010/main" val="4019853150"/>
                </p:ext>
              </p:extLst>
            </p:nvPr>
          </p:nvGraphicFramePr>
          <p:xfrm>
            <a:off x="3151188" y="1371600"/>
            <a:ext cx="2286000" cy="585788"/>
          </p:xfrm>
          <a:graphic>
            <a:graphicData uri="http://schemas.openxmlformats.org/presentationml/2006/ole">
              <mc:AlternateContent xmlns:mc="http://schemas.openxmlformats.org/markup-compatibility/2006">
                <mc:Choice xmlns:v="urn:schemas-microsoft-com:vml" Requires="v">
                  <p:oleObj spid="_x0000_s75884" name="Equation" r:id="rId3" imgW="939600" imgH="241200" progId="Equation.DSMT4">
                    <p:embed/>
                  </p:oleObj>
                </mc:Choice>
                <mc:Fallback>
                  <p:oleObj name="Equation" r:id="rId3" imgW="939600" imgH="241200" progId="Equation.DSMT4">
                    <p:embed/>
                    <p:pic>
                      <p:nvPicPr>
                        <p:cNvPr id="0" name=""/>
                        <p:cNvPicPr/>
                        <p:nvPr/>
                      </p:nvPicPr>
                      <p:blipFill>
                        <a:blip r:embed="rId4"/>
                        <a:stretch>
                          <a:fillRect/>
                        </a:stretch>
                      </p:blipFill>
                      <p:spPr>
                        <a:xfrm>
                          <a:off x="3151188" y="1371600"/>
                          <a:ext cx="2286000" cy="585788"/>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3976692201"/>
                </p:ext>
              </p:extLst>
            </p:nvPr>
          </p:nvGraphicFramePr>
          <p:xfrm>
            <a:off x="3151188" y="2451100"/>
            <a:ext cx="2286000" cy="585788"/>
          </p:xfrm>
          <a:graphic>
            <a:graphicData uri="http://schemas.openxmlformats.org/presentationml/2006/ole">
              <mc:AlternateContent xmlns:mc="http://schemas.openxmlformats.org/markup-compatibility/2006">
                <mc:Choice xmlns:v="urn:schemas-microsoft-com:vml" Requires="v">
                  <p:oleObj spid="_x0000_s75885" name="Equation" r:id="rId5" imgW="939600" imgH="241200" progId="Equation.DSMT4">
                    <p:embed/>
                  </p:oleObj>
                </mc:Choice>
                <mc:Fallback>
                  <p:oleObj name="Equation" r:id="rId5" imgW="939600" imgH="241200" progId="Equation.DSMT4">
                    <p:embed/>
                    <p:pic>
                      <p:nvPicPr>
                        <p:cNvPr id="0" name="对象 3"/>
                        <p:cNvPicPr>
                          <a:picLocks noChangeAspect="1" noChangeArrowheads="1"/>
                        </p:cNvPicPr>
                        <p:nvPr/>
                      </p:nvPicPr>
                      <p:blipFill>
                        <a:blip r:embed="rId6"/>
                        <a:srcRect/>
                        <a:stretch>
                          <a:fillRect/>
                        </a:stretch>
                      </p:blipFill>
                      <p:spPr bwMode="auto">
                        <a:xfrm>
                          <a:off x="3151188" y="2451100"/>
                          <a:ext cx="2286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726981347"/>
                </p:ext>
              </p:extLst>
            </p:nvPr>
          </p:nvGraphicFramePr>
          <p:xfrm>
            <a:off x="4525963" y="3321050"/>
            <a:ext cx="3546475" cy="1127125"/>
          </p:xfrm>
          <a:graphic>
            <a:graphicData uri="http://schemas.openxmlformats.org/presentationml/2006/ole">
              <mc:AlternateContent xmlns:mc="http://schemas.openxmlformats.org/markup-compatibility/2006">
                <mc:Choice xmlns:v="urn:schemas-microsoft-com:vml" Requires="v">
                  <p:oleObj spid="_x0000_s75886" name="Equation" r:id="rId7" imgW="1358640" imgH="431640" progId="Equation.DSMT4">
                    <p:embed/>
                  </p:oleObj>
                </mc:Choice>
                <mc:Fallback>
                  <p:oleObj name="Equation" r:id="rId7" imgW="1358640" imgH="431640" progId="Equation.DSMT4">
                    <p:embed/>
                    <p:pic>
                      <p:nvPicPr>
                        <p:cNvPr id="0" name=""/>
                        <p:cNvPicPr/>
                        <p:nvPr/>
                      </p:nvPicPr>
                      <p:blipFill>
                        <a:blip r:embed="rId8"/>
                        <a:stretch>
                          <a:fillRect/>
                        </a:stretch>
                      </p:blipFill>
                      <p:spPr>
                        <a:xfrm>
                          <a:off x="4525963" y="3321050"/>
                          <a:ext cx="3546475" cy="1127125"/>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2479570068"/>
                </p:ext>
              </p:extLst>
            </p:nvPr>
          </p:nvGraphicFramePr>
          <p:xfrm>
            <a:off x="4657725" y="4792663"/>
            <a:ext cx="2741613" cy="692150"/>
          </p:xfrm>
          <a:graphic>
            <a:graphicData uri="http://schemas.openxmlformats.org/presentationml/2006/ole">
              <mc:AlternateContent xmlns:mc="http://schemas.openxmlformats.org/markup-compatibility/2006">
                <mc:Choice xmlns:v="urn:schemas-microsoft-com:vml" Requires="v">
                  <p:oleObj spid="_x0000_s75887" name="Equation" r:id="rId9" imgW="1104840" imgH="279360" progId="Equation.DSMT4">
                    <p:embed/>
                  </p:oleObj>
                </mc:Choice>
                <mc:Fallback>
                  <p:oleObj name="Equation" r:id="rId9" imgW="1104840" imgH="279360" progId="Equation.DSMT4">
                    <p:embed/>
                    <p:pic>
                      <p:nvPicPr>
                        <p:cNvPr id="0" name=""/>
                        <p:cNvPicPr/>
                        <p:nvPr/>
                      </p:nvPicPr>
                      <p:blipFill>
                        <a:blip r:embed="rId10"/>
                        <a:stretch>
                          <a:fillRect/>
                        </a:stretch>
                      </p:blipFill>
                      <p:spPr>
                        <a:xfrm>
                          <a:off x="4657725" y="4792663"/>
                          <a:ext cx="2741613" cy="692150"/>
                        </a:xfrm>
                        <a:prstGeom prst="rect">
                          <a:avLst/>
                        </a:prstGeom>
                      </p:spPr>
                    </p:pic>
                  </p:oleObj>
                </mc:Fallback>
              </mc:AlternateContent>
            </a:graphicData>
          </a:graphic>
        </p:graphicFrame>
      </p:grpSp>
    </p:spTree>
    <p:extLst>
      <p:ext uri="{BB962C8B-B14F-4D97-AF65-F5344CB8AC3E}">
        <p14:creationId xmlns:p14="http://schemas.microsoft.com/office/powerpoint/2010/main" val="34346628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 </a:t>
            </a:r>
            <a:r>
              <a:rPr lang="en-US" altLang="zh-CN" dirty="0"/>
              <a:t>7.1</a:t>
            </a:r>
            <a:endParaRPr lang="zh-CN" altLang="en-US" dirty="0"/>
          </a:p>
        </p:txBody>
      </p:sp>
      <p:sp>
        <p:nvSpPr>
          <p:cNvPr id="3" name="内容占位符 2"/>
          <p:cNvSpPr>
            <a:spLocks noGrp="1"/>
          </p:cNvSpPr>
          <p:nvPr>
            <p:ph idx="1"/>
          </p:nvPr>
        </p:nvSpPr>
        <p:spPr>
          <a:xfrm>
            <a:off x="323528" y="1196752"/>
            <a:ext cx="8373616" cy="4530725"/>
          </a:xfrm>
        </p:spPr>
        <p:txBody>
          <a:bodyPr>
            <a:normAutofit/>
          </a:bodyPr>
          <a:lstStyle/>
          <a:p>
            <a:endParaRPr lang="en-US" altLang="zh-CN" dirty="0"/>
          </a:p>
          <a:p>
            <a:pPr>
              <a:buNone/>
            </a:pPr>
            <a:r>
              <a:rPr lang="en-US" altLang="zh-CN" dirty="0"/>
              <a:t>		</a:t>
            </a:r>
            <a:r>
              <a:rPr lang="zh-CN" altLang="en-US" dirty="0"/>
              <a:t>假设在一笔利率互换协议中，某一金融机构支付 </a:t>
            </a:r>
            <a:r>
              <a:rPr lang="en-US" altLang="zh-CN" dirty="0"/>
              <a:t>3 </a:t>
            </a:r>
            <a:r>
              <a:rPr lang="zh-CN" altLang="en-US" dirty="0"/>
              <a:t>个月期的 </a:t>
            </a:r>
            <a:r>
              <a:rPr lang="en-US" altLang="zh-CN" dirty="0"/>
              <a:t>LIBOR </a:t>
            </a:r>
            <a:r>
              <a:rPr lang="zh-CN" altLang="en-US" dirty="0"/>
              <a:t>，同时收取 </a:t>
            </a:r>
            <a:r>
              <a:rPr lang="en-US" altLang="zh-CN" dirty="0"/>
              <a:t>4.8% </a:t>
            </a:r>
            <a:r>
              <a:rPr lang="zh-CN" altLang="en-US" dirty="0"/>
              <a:t>的年利率（ </a:t>
            </a:r>
            <a:r>
              <a:rPr lang="en-US" altLang="zh-CN" dirty="0"/>
              <a:t>3 </a:t>
            </a:r>
            <a:r>
              <a:rPr lang="zh-CN" altLang="en-US" dirty="0"/>
              <a:t>个月计一次复利），名义本金为 </a:t>
            </a:r>
            <a:r>
              <a:rPr lang="en-US" altLang="zh-CN" dirty="0"/>
              <a:t>1 </a:t>
            </a:r>
            <a:r>
              <a:rPr lang="zh-CN" altLang="en-US" dirty="0"/>
              <a:t>亿美元。互换还有 </a:t>
            </a:r>
            <a:r>
              <a:rPr lang="en-US" altLang="zh-CN" dirty="0"/>
              <a:t>9 </a:t>
            </a:r>
            <a:r>
              <a:rPr lang="zh-CN" altLang="en-US" dirty="0"/>
              <a:t>个月的期限。目前 </a:t>
            </a:r>
            <a:r>
              <a:rPr lang="en-US" altLang="zh-CN" dirty="0"/>
              <a:t>3 </a:t>
            </a:r>
            <a:r>
              <a:rPr lang="zh-CN" altLang="en-US" dirty="0"/>
              <a:t>个月、 </a:t>
            </a:r>
            <a:r>
              <a:rPr lang="en-US" altLang="zh-CN" dirty="0"/>
              <a:t>6 </a:t>
            </a:r>
            <a:r>
              <a:rPr lang="zh-CN" altLang="en-US" dirty="0"/>
              <a:t>个月和 </a:t>
            </a:r>
            <a:r>
              <a:rPr lang="en-US" altLang="zh-CN" dirty="0"/>
              <a:t>9 </a:t>
            </a:r>
            <a:r>
              <a:rPr lang="zh-CN" altLang="en-US" dirty="0"/>
              <a:t>个月的 </a:t>
            </a:r>
            <a:r>
              <a:rPr lang="en-US" altLang="zh-CN" dirty="0"/>
              <a:t>LIBOR </a:t>
            </a:r>
            <a:r>
              <a:rPr lang="zh-CN" altLang="en-US" dirty="0"/>
              <a:t>（连续复利）分别为 </a:t>
            </a:r>
            <a:r>
              <a:rPr lang="en-US" altLang="zh-CN" dirty="0"/>
              <a:t>4.8% </a:t>
            </a:r>
            <a:r>
              <a:rPr lang="zh-CN" altLang="en-US" dirty="0"/>
              <a:t>、 </a:t>
            </a:r>
            <a:r>
              <a:rPr lang="en-US" altLang="zh-CN" dirty="0"/>
              <a:t>5% </a:t>
            </a:r>
            <a:r>
              <a:rPr lang="zh-CN" altLang="en-US" dirty="0"/>
              <a:t>和 </a:t>
            </a:r>
            <a:r>
              <a:rPr lang="en-US" altLang="zh-CN" dirty="0"/>
              <a:t>5.1% </a:t>
            </a:r>
            <a:r>
              <a:rPr lang="zh-CN" altLang="en-US" dirty="0"/>
              <a:t>。试计算此笔利率互换对该金融机构的价值。</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14</a:t>
            </a:fld>
            <a:endParaRPr lang="zh-CN" altLang="en-US" dirty="0"/>
          </a:p>
        </p:txBody>
      </p:sp>
    </p:spTree>
    <p:extLst>
      <p:ext uri="{BB962C8B-B14F-4D97-AF65-F5344CB8AC3E}">
        <p14:creationId xmlns:p14="http://schemas.microsoft.com/office/powerpoint/2010/main" val="323929394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412776"/>
            <a:ext cx="8229600" cy="4718149"/>
          </a:xfrm>
        </p:spPr>
        <p:txBody>
          <a:bodyPr>
            <a:normAutofit fontScale="92500"/>
          </a:bodyPr>
          <a:lstStyle/>
          <a:p>
            <a:pPr>
              <a:buNone/>
            </a:pPr>
            <a:r>
              <a:rPr lang="zh-CN" altLang="en-US" dirty="0"/>
              <a:t>在这个例子中 </a:t>
            </a:r>
            <a:r>
              <a:rPr lang="en-US" altLang="zh-CN" dirty="0"/>
              <a:t>k = 120 </a:t>
            </a:r>
            <a:r>
              <a:rPr lang="zh-CN" altLang="en-US" dirty="0"/>
              <a:t>万美元，因此</a:t>
            </a:r>
            <a:endParaRPr lang="en-US" altLang="zh-CN" dirty="0"/>
          </a:p>
          <a:p>
            <a:pPr>
              <a:buNone/>
            </a:pPr>
            <a:endParaRPr lang="en-US" altLang="zh-CN" dirty="0"/>
          </a:p>
          <a:p>
            <a:pPr>
              <a:buNone/>
            </a:pPr>
            <a:endParaRPr lang="en-US" altLang="zh-CN" dirty="0"/>
          </a:p>
          <a:p>
            <a:pPr>
              <a:buNone/>
            </a:pPr>
            <a:endParaRPr lang="en-US" altLang="zh-CN" dirty="0"/>
          </a:p>
          <a:p>
            <a:pPr>
              <a:buNone/>
            </a:pPr>
            <a:endParaRPr lang="en-US" altLang="zh-CN" dirty="0"/>
          </a:p>
          <a:p>
            <a:pPr marL="0" indent="0">
              <a:buNone/>
            </a:pPr>
            <a:r>
              <a:rPr lang="zh-CN" altLang="en-US" dirty="0"/>
              <a:t>因此，对于该金融机构而言，此利率互换的价值为</a:t>
            </a:r>
          </a:p>
          <a:p>
            <a:pPr>
              <a:buNone/>
            </a:pPr>
            <a:r>
              <a:rPr lang="zh-CN" altLang="en-US" dirty="0"/>
              <a:t>		</a:t>
            </a:r>
            <a:r>
              <a:rPr lang="en-US" altLang="zh-CN" dirty="0"/>
              <a:t>9975.825 − 10000 = −24.175</a:t>
            </a:r>
            <a:r>
              <a:rPr lang="zh-CN" altLang="en-US" dirty="0"/>
              <a:t>万美元</a:t>
            </a:r>
          </a:p>
          <a:p>
            <a:pPr marL="0" indent="0">
              <a:buNone/>
            </a:pPr>
            <a:r>
              <a:rPr lang="zh-CN" altLang="en-US" dirty="0"/>
              <a:t>对该金融机构的交易对手来说，此笔利率互换的价值为正，即 </a:t>
            </a:r>
            <a:r>
              <a:rPr lang="en-US" altLang="zh-CN" dirty="0"/>
              <a:t>24.175 </a:t>
            </a:r>
            <a:r>
              <a:rPr lang="zh-CN" altLang="en-US" dirty="0"/>
              <a:t>万美元。</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15</a:t>
            </a:fld>
            <a:endParaRPr lang="zh-CN" altLang="en-US" dirty="0"/>
          </a:p>
        </p:txBody>
      </p:sp>
      <p:graphicFrame>
        <p:nvGraphicFramePr>
          <p:cNvPr id="7" name="对象 6"/>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76856" name="Equation" r:id="rId4" imgW="114151" imgH="215619" progId="">
                  <p:embed/>
                </p:oleObj>
              </mc:Choice>
              <mc:Fallback>
                <p:oleObj name="Equation" r:id="rId4" imgW="114151" imgH="215619" progId="">
                  <p:embed/>
                  <p:pic>
                    <p:nvPicPr>
                      <p:cNvPr id="0"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233912466"/>
              </p:ext>
            </p:extLst>
          </p:nvPr>
        </p:nvGraphicFramePr>
        <p:xfrm>
          <a:off x="539552" y="2348880"/>
          <a:ext cx="8279719" cy="1052804"/>
        </p:xfrm>
        <a:graphic>
          <a:graphicData uri="http://schemas.openxmlformats.org/presentationml/2006/ole">
            <mc:AlternateContent xmlns:mc="http://schemas.openxmlformats.org/markup-compatibility/2006">
              <mc:Choice xmlns:v="urn:schemas-microsoft-com:vml" Requires="v">
                <p:oleObj spid="_x0000_s76857" name="Equation" r:id="rId6" imgW="4140000" imgH="533160" progId="Equation.DSMT4">
                  <p:embed/>
                </p:oleObj>
              </mc:Choice>
              <mc:Fallback>
                <p:oleObj name="Equation" r:id="rId6" imgW="4140000" imgH="533160" progId="Equation.DSMT4">
                  <p:embed/>
                  <p:pic>
                    <p:nvPicPr>
                      <p:cNvPr id="0" name="Object 30"/>
                      <p:cNvPicPr>
                        <a:picLocks noChangeAspect="1" noChangeArrowheads="1"/>
                      </p:cNvPicPr>
                      <p:nvPr/>
                    </p:nvPicPr>
                    <p:blipFill>
                      <a:blip r:embed="rId7"/>
                      <a:srcRect/>
                      <a:stretch>
                        <a:fillRect/>
                      </a:stretch>
                    </p:blipFill>
                    <p:spPr bwMode="auto">
                      <a:xfrm>
                        <a:off x="539552" y="2348880"/>
                        <a:ext cx="8279719" cy="1052804"/>
                      </a:xfrm>
                      <a:prstGeom prst="rect">
                        <a:avLst/>
                      </a:prstGeom>
                      <a:noFill/>
                    </p:spPr>
                  </p:pic>
                </p:oleObj>
              </mc:Fallback>
            </mc:AlternateContent>
          </a:graphicData>
        </a:graphic>
      </p:graphicFrame>
      <p:sp>
        <p:nvSpPr>
          <p:cNvPr id="8" name="标题 7"/>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54588870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计算利率互换价值： </a:t>
            </a:r>
            <a:r>
              <a:rPr lang="en-US" altLang="zh-CN" dirty="0"/>
              <a:t>FRA </a:t>
            </a:r>
            <a:r>
              <a:rPr lang="zh-CN" altLang="en-US" dirty="0"/>
              <a:t>定价法</a:t>
            </a:r>
          </a:p>
        </p:txBody>
      </p:sp>
      <p:sp>
        <p:nvSpPr>
          <p:cNvPr id="3" name="内容占位符 2"/>
          <p:cNvSpPr>
            <a:spLocks noGrp="1"/>
          </p:cNvSpPr>
          <p:nvPr>
            <p:ph idx="1"/>
          </p:nvPr>
        </p:nvSpPr>
        <p:spPr>
          <a:xfrm>
            <a:off x="457200" y="1268760"/>
            <a:ext cx="8229600" cy="4862165"/>
          </a:xfrm>
        </p:spPr>
        <p:txBody>
          <a:bodyPr/>
          <a:lstStyle/>
          <a:p>
            <a:endParaRPr lang="en-US" altLang="zh-CN" dirty="0"/>
          </a:p>
          <a:p>
            <a:r>
              <a:rPr lang="zh-CN" altLang="en-US" dirty="0"/>
              <a:t>运用 </a:t>
            </a:r>
            <a:r>
              <a:rPr lang="en-US" altLang="zh-CN" dirty="0"/>
              <a:t>FRA </a:t>
            </a:r>
            <a:r>
              <a:rPr lang="zh-CN" altLang="en-US" dirty="0"/>
              <a:t>给利率互换定价</a:t>
            </a:r>
            <a:endParaRPr lang="en-US" altLang="zh-CN" dirty="0"/>
          </a:p>
          <a:p>
            <a:pPr lvl="1"/>
            <a:r>
              <a:rPr lang="zh-CN" altLang="en-US" dirty="0"/>
              <a:t> </a:t>
            </a:r>
            <a:r>
              <a:rPr lang="en-US" altLang="zh-CN" dirty="0"/>
              <a:t>FRA </a:t>
            </a:r>
            <a:r>
              <a:rPr lang="zh-CN" altLang="en-US" dirty="0"/>
              <a:t>多头价值</a:t>
            </a:r>
            <a:endParaRPr lang="en-US" altLang="zh-CN" dirty="0"/>
          </a:p>
          <a:p>
            <a:pPr lvl="1"/>
            <a:endParaRPr lang="en-US" altLang="zh-CN" dirty="0"/>
          </a:p>
          <a:p>
            <a:pPr lvl="1"/>
            <a:endParaRPr lang="en-US" altLang="zh-CN" dirty="0"/>
          </a:p>
          <a:p>
            <a:pPr lvl="1"/>
            <a:endParaRPr lang="en-US" altLang="zh-CN" dirty="0"/>
          </a:p>
          <a:p>
            <a:pPr lvl="1"/>
            <a:r>
              <a:rPr lang="zh-CN" altLang="en-US" dirty="0"/>
              <a:t>从利率期限结构中估计出 </a:t>
            </a:r>
            <a:r>
              <a:rPr lang="en-US" altLang="zh-CN" dirty="0"/>
              <a:t>FRA </a:t>
            </a:r>
            <a:r>
              <a:rPr lang="zh-CN" altLang="en-US" dirty="0"/>
              <a:t>对应的远期利率，即可得到每笔 </a:t>
            </a:r>
            <a:r>
              <a:rPr lang="en-US" altLang="zh-CN" dirty="0"/>
              <a:t>FRA </a:t>
            </a:r>
            <a:r>
              <a:rPr lang="zh-CN" altLang="en-US" dirty="0"/>
              <a:t>的价值，加总即为利率互换多头的价值。</a:t>
            </a:r>
          </a:p>
          <a:p>
            <a:pPr lvl="1"/>
            <a:endParaRPr lang="en-US" altLang="zh-CN" dirty="0"/>
          </a:p>
          <a:p>
            <a:pPr lvl="1">
              <a:buNone/>
            </a:pPr>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16</a:t>
            </a:fld>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815102482"/>
              </p:ext>
            </p:extLst>
          </p:nvPr>
        </p:nvGraphicFramePr>
        <p:xfrm>
          <a:off x="2509838" y="3268663"/>
          <a:ext cx="4124325" cy="847725"/>
        </p:xfrm>
        <a:graphic>
          <a:graphicData uri="http://schemas.openxmlformats.org/presentationml/2006/ole">
            <mc:AlternateContent xmlns:mc="http://schemas.openxmlformats.org/markup-compatibility/2006">
              <mc:Choice xmlns:v="urn:schemas-microsoft-com:vml" Requires="v">
                <p:oleObj spid="_x0000_s77852" name="Equation" r:id="rId3" imgW="1854000" imgH="380880" progId="Equation.DSMT4">
                  <p:embed/>
                </p:oleObj>
              </mc:Choice>
              <mc:Fallback>
                <p:oleObj name="Equation" r:id="rId3" imgW="1854000" imgH="380880" progId="Equation.DSMT4">
                  <p:embed/>
                  <p:pic>
                    <p:nvPicPr>
                      <p:cNvPr id="0" name=""/>
                      <p:cNvPicPr/>
                      <p:nvPr/>
                    </p:nvPicPr>
                    <p:blipFill>
                      <a:blip r:embed="rId4"/>
                      <a:stretch>
                        <a:fillRect/>
                      </a:stretch>
                    </p:blipFill>
                    <p:spPr>
                      <a:xfrm>
                        <a:off x="2509838" y="3268663"/>
                        <a:ext cx="4124325" cy="847725"/>
                      </a:xfrm>
                      <a:prstGeom prst="rect">
                        <a:avLst/>
                      </a:prstGeom>
                    </p:spPr>
                  </p:pic>
                </p:oleObj>
              </mc:Fallback>
            </mc:AlternateContent>
          </a:graphicData>
        </a:graphic>
      </p:graphicFrame>
    </p:spTree>
    <p:extLst>
      <p:ext uri="{BB962C8B-B14F-4D97-AF65-F5344CB8AC3E}">
        <p14:creationId xmlns:p14="http://schemas.microsoft.com/office/powerpoint/2010/main" val="55201521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 </a:t>
            </a:r>
            <a:r>
              <a:rPr lang="en-US" altLang="zh-CN" dirty="0"/>
              <a:t>7.2 </a:t>
            </a:r>
            <a:endParaRPr lang="zh-CN" altLang="en-US" dirty="0"/>
          </a:p>
        </p:txBody>
      </p:sp>
      <p:sp>
        <p:nvSpPr>
          <p:cNvPr id="3" name="内容占位符 2"/>
          <p:cNvSpPr>
            <a:spLocks noGrp="1"/>
          </p:cNvSpPr>
          <p:nvPr>
            <p:ph idx="1"/>
          </p:nvPr>
        </p:nvSpPr>
        <p:spPr>
          <a:xfrm>
            <a:off x="323528" y="1340768"/>
            <a:ext cx="8363272" cy="4790157"/>
          </a:xfrm>
        </p:spPr>
        <p:txBody>
          <a:bodyPr>
            <a:normAutofit/>
          </a:bodyPr>
          <a:lstStyle/>
          <a:p>
            <a:pPr>
              <a:buNone/>
            </a:pPr>
            <a:r>
              <a:rPr lang="en-US" altLang="zh-CN" dirty="0"/>
              <a:t>		</a:t>
            </a:r>
            <a:r>
              <a:rPr lang="zh-CN" altLang="en-US" sz="2800" dirty="0"/>
              <a:t>假设在一笔利率互换协议中，某一金融机构支付 </a:t>
            </a:r>
            <a:r>
              <a:rPr lang="en-US" altLang="zh-CN" sz="2800" dirty="0"/>
              <a:t>3 </a:t>
            </a:r>
            <a:r>
              <a:rPr lang="zh-CN" altLang="en-US" sz="2800" dirty="0"/>
              <a:t>个月期的 </a:t>
            </a:r>
            <a:r>
              <a:rPr lang="en-US" altLang="zh-CN" sz="2800" dirty="0"/>
              <a:t>LIBOR </a:t>
            </a:r>
            <a:r>
              <a:rPr lang="zh-CN" altLang="en-US" sz="2800" dirty="0"/>
              <a:t>，同时收取 </a:t>
            </a:r>
            <a:r>
              <a:rPr lang="en-US" altLang="zh-CN" sz="2800" dirty="0"/>
              <a:t>4.8% </a:t>
            </a:r>
            <a:r>
              <a:rPr lang="zh-CN" altLang="en-US" sz="2800" dirty="0"/>
              <a:t>的年利率（ </a:t>
            </a:r>
            <a:r>
              <a:rPr lang="en-US" altLang="zh-CN" sz="2800" dirty="0"/>
              <a:t>3 </a:t>
            </a:r>
            <a:r>
              <a:rPr lang="zh-CN" altLang="en-US" sz="2800" dirty="0"/>
              <a:t>个月计一次复利），名义本金为 </a:t>
            </a:r>
            <a:r>
              <a:rPr lang="en-US" altLang="zh-CN" sz="2800" dirty="0"/>
              <a:t>1 </a:t>
            </a:r>
            <a:r>
              <a:rPr lang="zh-CN" altLang="en-US" sz="2800" dirty="0"/>
              <a:t>亿美元。互换还有 </a:t>
            </a:r>
            <a:r>
              <a:rPr lang="en-US" altLang="zh-CN" sz="2800" dirty="0"/>
              <a:t>9 </a:t>
            </a:r>
            <a:r>
              <a:rPr lang="zh-CN" altLang="en-US" sz="2800" dirty="0"/>
              <a:t>个月的期限。目前 </a:t>
            </a:r>
            <a:r>
              <a:rPr lang="en-US" altLang="zh-CN" sz="2800" dirty="0"/>
              <a:t>3 </a:t>
            </a:r>
            <a:r>
              <a:rPr lang="zh-CN" altLang="en-US" sz="2800" dirty="0"/>
              <a:t>个月、 </a:t>
            </a:r>
            <a:r>
              <a:rPr lang="en-US" altLang="zh-CN" sz="2800" dirty="0"/>
              <a:t>6 </a:t>
            </a:r>
            <a:r>
              <a:rPr lang="zh-CN" altLang="en-US" sz="2800" dirty="0"/>
              <a:t>个月和 </a:t>
            </a:r>
            <a:r>
              <a:rPr lang="en-US" altLang="zh-CN" sz="2800" dirty="0"/>
              <a:t>9 </a:t>
            </a:r>
            <a:r>
              <a:rPr lang="zh-CN" altLang="en-US" sz="2800" dirty="0"/>
              <a:t>个月的 </a:t>
            </a:r>
            <a:r>
              <a:rPr lang="en-US" altLang="zh-CN" sz="2800" dirty="0"/>
              <a:t>LIBOR </a:t>
            </a:r>
            <a:r>
              <a:rPr lang="zh-CN" altLang="en-US" sz="2800" dirty="0"/>
              <a:t>（连续复利）分别为 </a:t>
            </a:r>
            <a:r>
              <a:rPr lang="en-US" altLang="zh-CN" sz="2800" dirty="0"/>
              <a:t>4.8% </a:t>
            </a:r>
            <a:r>
              <a:rPr lang="zh-CN" altLang="en-US" sz="2800" dirty="0"/>
              <a:t>、 </a:t>
            </a:r>
            <a:r>
              <a:rPr lang="en-US" altLang="zh-CN" sz="2800" dirty="0"/>
              <a:t>5% </a:t>
            </a:r>
            <a:r>
              <a:rPr lang="zh-CN" altLang="en-US" sz="2800" dirty="0"/>
              <a:t>和 </a:t>
            </a:r>
            <a:r>
              <a:rPr lang="en-US" altLang="zh-CN" sz="2800" dirty="0"/>
              <a:t>5.1% </a:t>
            </a:r>
            <a:r>
              <a:rPr lang="zh-CN" altLang="en-US" sz="2800" dirty="0"/>
              <a:t>。试计算此笔利率互换对该金融机构的价值。</a:t>
            </a:r>
          </a:p>
          <a:p>
            <a:pPr>
              <a:buNone/>
            </a:pPr>
            <a:r>
              <a:rPr lang="zh-CN" altLang="en-US" sz="2800" dirty="0"/>
              <a:t>		首先可得 </a:t>
            </a:r>
            <a:r>
              <a:rPr lang="en-US" altLang="zh-CN" sz="2800" dirty="0"/>
              <a:t>3 </a:t>
            </a:r>
            <a:r>
              <a:rPr lang="zh-CN" altLang="en-US" sz="2800" dirty="0"/>
              <a:t>个月计一次复利的 </a:t>
            </a:r>
            <a:r>
              <a:rPr lang="en-US" altLang="zh-CN" sz="2800" dirty="0"/>
              <a:t>4.8% </a:t>
            </a:r>
            <a:r>
              <a:rPr lang="zh-CN" altLang="en-US" sz="2800" dirty="0"/>
              <a:t>对应的连续复利利率为</a:t>
            </a:r>
            <a:endParaRPr lang="en-US" altLang="zh-CN" sz="2800" dirty="0"/>
          </a:p>
          <a:p>
            <a:pPr>
              <a:buNone/>
            </a:pPr>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17</a:t>
            </a:fld>
            <a:endParaRPr lang="zh-CN" altLang="en-US" dirty="0"/>
          </a:p>
        </p:txBody>
      </p:sp>
      <p:sp>
        <p:nvSpPr>
          <p:cNvPr id="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4063139827"/>
              </p:ext>
            </p:extLst>
          </p:nvPr>
        </p:nvGraphicFramePr>
        <p:xfrm>
          <a:off x="2843808" y="5013176"/>
          <a:ext cx="3043088" cy="739190"/>
        </p:xfrm>
        <a:graphic>
          <a:graphicData uri="http://schemas.openxmlformats.org/presentationml/2006/ole">
            <mc:AlternateContent xmlns:mc="http://schemas.openxmlformats.org/markup-compatibility/2006">
              <mc:Choice xmlns:v="urn:schemas-microsoft-com:vml" Requires="v">
                <p:oleObj spid="_x0000_s78878" name="Equation" r:id="rId3" imgW="1790640" imgH="431640" progId="Equation.DSMT4">
                  <p:embed/>
                </p:oleObj>
              </mc:Choice>
              <mc:Fallback>
                <p:oleObj name="Equation" r:id="rId3" imgW="1790640" imgH="431640" progId="Equation.DSMT4">
                  <p:embed/>
                  <p:pic>
                    <p:nvPicPr>
                      <p:cNvPr id="0" name="Object 16"/>
                      <p:cNvPicPr>
                        <a:picLocks noChangeAspect="1" noChangeArrowheads="1"/>
                      </p:cNvPicPr>
                      <p:nvPr/>
                    </p:nvPicPr>
                    <p:blipFill>
                      <a:blip r:embed="rId4"/>
                      <a:srcRect/>
                      <a:stretch>
                        <a:fillRect/>
                      </a:stretch>
                    </p:blipFill>
                    <p:spPr bwMode="auto">
                      <a:xfrm>
                        <a:off x="2843808" y="5013176"/>
                        <a:ext cx="3043088" cy="739190"/>
                      </a:xfrm>
                      <a:prstGeom prst="rect">
                        <a:avLst/>
                      </a:prstGeom>
                      <a:noFill/>
                    </p:spPr>
                  </p:pic>
                </p:oleObj>
              </mc:Fallback>
            </mc:AlternateContent>
          </a:graphicData>
        </a:graphic>
      </p:graphicFrame>
    </p:spTree>
    <p:extLst>
      <p:ext uri="{BB962C8B-B14F-4D97-AF65-F5344CB8AC3E}">
        <p14:creationId xmlns:p14="http://schemas.microsoft.com/office/powerpoint/2010/main" val="29419602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18</a:t>
            </a:fld>
            <a:endParaRPr lang="zh-CN" altLang="en-US" dirty="0"/>
          </a:p>
        </p:txBody>
      </p:sp>
      <p:pic>
        <p:nvPicPr>
          <p:cNvPr id="921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67" y="1813352"/>
            <a:ext cx="8299450" cy="375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标题 3"/>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74773796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合理互换利率的确定</a:t>
            </a:r>
          </a:p>
        </p:txBody>
      </p:sp>
      <p:sp>
        <p:nvSpPr>
          <p:cNvPr id="3" name="内容占位符 2"/>
          <p:cNvSpPr>
            <a:spLocks noGrp="1"/>
          </p:cNvSpPr>
          <p:nvPr>
            <p:ph idx="1"/>
          </p:nvPr>
        </p:nvSpPr>
        <p:spPr>
          <a:xfrm>
            <a:off x="539552" y="1340768"/>
            <a:ext cx="8229600" cy="4530725"/>
          </a:xfrm>
        </p:spPr>
        <p:txBody>
          <a:bodyPr/>
          <a:lstStyle/>
          <a:p>
            <a:pPr marL="0" indent="0">
              <a:buNone/>
            </a:pPr>
            <a:endParaRPr lang="en-US" altLang="zh-CN" dirty="0"/>
          </a:p>
          <a:p>
            <a:r>
              <a:rPr lang="zh-CN" altLang="en-US" dirty="0"/>
              <a:t>合理的互换利率就是使得利率互换价值为零的固定利率，即</a:t>
            </a:r>
            <a:endParaRPr lang="en-US" altLang="zh-CN" dirty="0"/>
          </a:p>
          <a:p>
            <a:pPr>
              <a:buNone/>
            </a:pPr>
            <a:endParaRPr lang="zh-CN" altLang="en-US" dirty="0"/>
          </a:p>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19</a:t>
            </a:fld>
            <a:endParaRPr lang="zh-CN" altLang="en-US" dirty="0"/>
          </a:p>
        </p:txBody>
      </p:sp>
      <p:graphicFrame>
        <p:nvGraphicFramePr>
          <p:cNvPr id="4" name="对象 3"/>
          <p:cNvGraphicFramePr>
            <a:graphicFrameLocks noChangeAspect="1"/>
          </p:cNvGraphicFramePr>
          <p:nvPr>
            <p:extLst>
              <p:ext uri="{D42A27DB-BD31-4B8C-83A1-F6EECF244321}">
                <p14:modId xmlns:p14="http://schemas.microsoft.com/office/powerpoint/2010/main" val="3126016461"/>
              </p:ext>
            </p:extLst>
          </p:nvPr>
        </p:nvGraphicFramePr>
        <p:xfrm>
          <a:off x="3629025" y="3514725"/>
          <a:ext cx="1711325" cy="738188"/>
        </p:xfrm>
        <a:graphic>
          <a:graphicData uri="http://schemas.openxmlformats.org/presentationml/2006/ole">
            <mc:AlternateContent xmlns:mc="http://schemas.openxmlformats.org/markup-compatibility/2006">
              <mc:Choice xmlns:v="urn:schemas-microsoft-com:vml" Requires="v">
                <p:oleObj spid="_x0000_s79900" name="Equation" r:id="rId3" imgW="558720" imgH="241200" progId="Equation.DSMT4">
                  <p:embed/>
                </p:oleObj>
              </mc:Choice>
              <mc:Fallback>
                <p:oleObj name="Equation" r:id="rId3" imgW="558720" imgH="241200" progId="Equation.DSMT4">
                  <p:embed/>
                  <p:pic>
                    <p:nvPicPr>
                      <p:cNvPr id="0" name=""/>
                      <p:cNvPicPr/>
                      <p:nvPr/>
                    </p:nvPicPr>
                    <p:blipFill>
                      <a:blip r:embed="rId4"/>
                      <a:stretch>
                        <a:fillRect/>
                      </a:stretch>
                    </p:blipFill>
                    <p:spPr>
                      <a:xfrm>
                        <a:off x="3629025" y="3514725"/>
                        <a:ext cx="1711325" cy="738188"/>
                      </a:xfrm>
                      <a:prstGeom prst="rect">
                        <a:avLst/>
                      </a:prstGeom>
                    </p:spPr>
                  </p:pic>
                </p:oleObj>
              </mc:Fallback>
            </mc:AlternateContent>
          </a:graphicData>
        </a:graphic>
      </p:graphicFrame>
    </p:spTree>
    <p:extLst>
      <p:ext uri="{BB962C8B-B14F-4D97-AF65-F5344CB8AC3E}">
        <p14:creationId xmlns:p14="http://schemas.microsoft.com/office/powerpoint/2010/main" val="134298832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a:xfrm>
            <a:off x="457200" y="1196752"/>
            <a:ext cx="8229600" cy="4934173"/>
          </a:xfrm>
        </p:spPr>
        <p:txBody>
          <a:bodyPr>
            <a:normAutofit/>
          </a:bodyPr>
          <a:lstStyle/>
          <a:p>
            <a:pPr>
              <a:lnSpc>
                <a:spcPct val="150000"/>
              </a:lnSpc>
            </a:pPr>
            <a:endParaRPr lang="en-US" altLang="zh-CN" dirty="0"/>
          </a:p>
          <a:p>
            <a:pPr>
              <a:lnSpc>
                <a:spcPct val="150000"/>
              </a:lnSpc>
            </a:pPr>
            <a:r>
              <a:rPr lang="zh-CN" altLang="en-US" dirty="0">
                <a:solidFill>
                  <a:srgbClr val="002060"/>
                </a:solidFill>
              </a:rPr>
              <a:t>利率互换的定价</a:t>
            </a:r>
            <a:endParaRPr lang="en-US" altLang="zh-CN" dirty="0">
              <a:solidFill>
                <a:srgbClr val="002060"/>
              </a:solidFill>
            </a:endParaRPr>
          </a:p>
          <a:p>
            <a:pPr>
              <a:lnSpc>
                <a:spcPct val="150000"/>
              </a:lnSpc>
            </a:pPr>
            <a:r>
              <a:rPr lang="zh-CN" altLang="en-US" dirty="0">
                <a:solidFill>
                  <a:srgbClr val="002060"/>
                </a:solidFill>
              </a:rPr>
              <a:t>货币互换的定价</a:t>
            </a:r>
            <a:endParaRPr lang="en-US" altLang="zh-CN" dirty="0">
              <a:solidFill>
                <a:srgbClr val="002060"/>
              </a:solidFill>
            </a:endParaRPr>
          </a:p>
          <a:p>
            <a:pPr>
              <a:lnSpc>
                <a:spcPct val="150000"/>
              </a:lnSpc>
            </a:pPr>
            <a:r>
              <a:rPr lang="zh-CN" altLang="en-US" dirty="0">
                <a:solidFill>
                  <a:srgbClr val="002060"/>
                </a:solidFill>
              </a:rPr>
              <a:t>互换的风险</a:t>
            </a:r>
          </a:p>
        </p:txBody>
      </p:sp>
      <p:sp>
        <p:nvSpPr>
          <p:cNvPr id="8" name="灯片编号占位符 7"/>
          <p:cNvSpPr>
            <a:spLocks noGrp="1"/>
          </p:cNvSpPr>
          <p:nvPr>
            <p:ph type="sldNum" sz="quarter" idx="12"/>
          </p:nvPr>
        </p:nvSpPr>
        <p:spPr/>
        <p:txBody>
          <a:bodyPr/>
          <a:lstStyle/>
          <a:p>
            <a:fld id="{7A0B34B9-D817-47F5-9B8C-94F2D5E9BE68}" type="slidenum">
              <a:rPr lang="zh-CN" altLang="en-US" smtClean="0"/>
              <a:pPr/>
              <a:t>2</a:t>
            </a:fld>
            <a:endParaRPr lang="zh-CN" altLang="en-US" dirty="0"/>
          </a:p>
        </p:txBody>
      </p:sp>
    </p:spTree>
    <p:extLst>
      <p:ext uri="{BB962C8B-B14F-4D97-AF65-F5344CB8AC3E}">
        <p14:creationId xmlns:p14="http://schemas.microsoft.com/office/powerpoint/2010/main" val="238168745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6712" y="0"/>
            <a:ext cx="8507288" cy="1139825"/>
          </a:xfrm>
        </p:spPr>
        <p:txBody>
          <a:bodyPr/>
          <a:lstStyle/>
          <a:p>
            <a:r>
              <a:rPr lang="zh-CN" altLang="en-US" dirty="0"/>
              <a:t>案例 </a:t>
            </a:r>
            <a:r>
              <a:rPr lang="en-US" altLang="zh-CN" dirty="0"/>
              <a:t>7.3 </a:t>
            </a:r>
            <a:r>
              <a:rPr lang="zh-CN" altLang="en-US" dirty="0"/>
              <a:t>：合理互换利率的确定</a:t>
            </a:r>
          </a:p>
        </p:txBody>
      </p:sp>
      <p:sp>
        <p:nvSpPr>
          <p:cNvPr id="3" name="内容占位符 2"/>
          <p:cNvSpPr>
            <a:spLocks noGrp="1"/>
          </p:cNvSpPr>
          <p:nvPr>
            <p:ph idx="1"/>
          </p:nvPr>
        </p:nvSpPr>
        <p:spPr>
          <a:xfrm>
            <a:off x="32792" y="1484784"/>
            <a:ext cx="8715672" cy="4824000"/>
          </a:xfrm>
        </p:spPr>
        <p:txBody>
          <a:bodyPr>
            <a:normAutofit/>
          </a:bodyPr>
          <a:lstStyle/>
          <a:p>
            <a:pPr>
              <a:buNone/>
            </a:pPr>
            <a:r>
              <a:rPr lang="en-US" altLang="zh-CN" dirty="0"/>
              <a:t>		</a:t>
            </a:r>
            <a:r>
              <a:rPr lang="zh-CN" altLang="en-US" dirty="0"/>
              <a:t>假设在一笔 </a:t>
            </a:r>
            <a:r>
              <a:rPr lang="en-US" altLang="zh-CN" dirty="0"/>
              <a:t>2 </a:t>
            </a:r>
            <a:r>
              <a:rPr lang="zh-CN" altLang="en-US" dirty="0"/>
              <a:t>年期的利率互换协议中，某一金融机构支付 </a:t>
            </a:r>
            <a:r>
              <a:rPr lang="en-US" altLang="zh-CN" dirty="0"/>
              <a:t>3 </a:t>
            </a:r>
            <a:r>
              <a:rPr lang="zh-CN" altLang="en-US" dirty="0"/>
              <a:t>个月期的 </a:t>
            </a:r>
            <a:r>
              <a:rPr lang="en-US" altLang="zh-CN" dirty="0"/>
              <a:t>LIBOR </a:t>
            </a:r>
            <a:r>
              <a:rPr lang="zh-CN" altLang="en-US" dirty="0"/>
              <a:t>，同时每 </a:t>
            </a:r>
            <a:r>
              <a:rPr lang="en-US" altLang="zh-CN" dirty="0"/>
              <a:t>3 </a:t>
            </a:r>
            <a:r>
              <a:rPr lang="zh-CN" altLang="en-US" dirty="0"/>
              <a:t>个月收取固定利率（ </a:t>
            </a:r>
            <a:r>
              <a:rPr lang="en-US" altLang="zh-CN" dirty="0"/>
              <a:t>3 </a:t>
            </a:r>
            <a:r>
              <a:rPr lang="zh-CN" altLang="en-US" dirty="0"/>
              <a:t>个月计一次复利），名义本金为 </a:t>
            </a:r>
            <a:r>
              <a:rPr lang="en-US" altLang="zh-CN" dirty="0"/>
              <a:t>1 </a:t>
            </a:r>
            <a:r>
              <a:rPr lang="zh-CN" altLang="en-US" dirty="0"/>
              <a:t>亿美元。</a:t>
            </a:r>
            <a:endParaRPr lang="en-US" altLang="zh-CN" dirty="0"/>
          </a:p>
          <a:p>
            <a:pPr>
              <a:buNone/>
            </a:pPr>
            <a:r>
              <a:rPr lang="en-US" altLang="zh-CN" dirty="0"/>
              <a:t>		</a:t>
            </a:r>
            <a:r>
              <a:rPr lang="zh-CN" altLang="en-US" dirty="0"/>
              <a:t>目前 </a:t>
            </a:r>
            <a:r>
              <a:rPr lang="en-US" altLang="zh-CN" dirty="0"/>
              <a:t>3 </a:t>
            </a:r>
            <a:r>
              <a:rPr lang="zh-CN" altLang="en-US" dirty="0"/>
              <a:t>个月、</a:t>
            </a:r>
            <a:r>
              <a:rPr lang="en-US" altLang="zh-CN" dirty="0"/>
              <a:t>6 </a:t>
            </a:r>
            <a:r>
              <a:rPr lang="zh-CN" altLang="en-US" dirty="0"/>
              <a:t>个月、 </a:t>
            </a:r>
            <a:r>
              <a:rPr lang="en-US" altLang="zh-CN" dirty="0"/>
              <a:t>9 </a:t>
            </a:r>
            <a:r>
              <a:rPr lang="zh-CN" altLang="en-US" dirty="0"/>
              <a:t>个月、 </a:t>
            </a:r>
            <a:r>
              <a:rPr lang="en-US" altLang="zh-CN" dirty="0"/>
              <a:t>12 </a:t>
            </a:r>
            <a:r>
              <a:rPr lang="zh-CN" altLang="en-US" dirty="0"/>
              <a:t>个月、 </a:t>
            </a:r>
            <a:r>
              <a:rPr lang="en-US" altLang="zh-CN" dirty="0"/>
              <a:t>15 </a:t>
            </a:r>
            <a:r>
              <a:rPr lang="zh-CN" altLang="en-US" dirty="0"/>
              <a:t>个月、 </a:t>
            </a:r>
            <a:r>
              <a:rPr lang="en-US" altLang="zh-CN" dirty="0"/>
              <a:t>18 </a:t>
            </a:r>
            <a:r>
              <a:rPr lang="zh-CN" altLang="en-US" dirty="0"/>
              <a:t>个月、 </a:t>
            </a:r>
            <a:r>
              <a:rPr lang="en-US" altLang="zh-CN" dirty="0"/>
              <a:t>21 </a:t>
            </a:r>
            <a:r>
              <a:rPr lang="zh-CN" altLang="en-US" dirty="0"/>
              <a:t>个月与 </a:t>
            </a:r>
            <a:r>
              <a:rPr lang="en-US" altLang="zh-CN" dirty="0"/>
              <a:t>2 </a:t>
            </a:r>
            <a:r>
              <a:rPr lang="zh-CN" altLang="en-US" dirty="0"/>
              <a:t>年的贴现率（连续复利）分别为 </a:t>
            </a:r>
            <a:r>
              <a:rPr lang="en-US" altLang="zh-CN" dirty="0"/>
              <a:t>4.8% </a:t>
            </a:r>
            <a:r>
              <a:rPr lang="zh-CN" altLang="en-US" dirty="0"/>
              <a:t>、 </a:t>
            </a:r>
            <a:r>
              <a:rPr lang="en-US" altLang="zh-CN" dirty="0"/>
              <a:t>5% </a:t>
            </a:r>
            <a:r>
              <a:rPr lang="zh-CN" altLang="en-US" dirty="0"/>
              <a:t>、 </a:t>
            </a:r>
            <a:r>
              <a:rPr lang="en-US" altLang="zh-CN" dirty="0"/>
              <a:t>5.1% </a:t>
            </a:r>
            <a:r>
              <a:rPr lang="zh-CN" altLang="en-US" dirty="0"/>
              <a:t>、</a:t>
            </a:r>
            <a:r>
              <a:rPr lang="en-US" altLang="zh-CN" dirty="0"/>
              <a:t>5.2% </a:t>
            </a:r>
            <a:r>
              <a:rPr lang="zh-CN" altLang="en-US" dirty="0"/>
              <a:t>、 </a:t>
            </a:r>
            <a:r>
              <a:rPr lang="en-US" altLang="zh-CN" dirty="0"/>
              <a:t>5.15% </a:t>
            </a:r>
            <a:r>
              <a:rPr lang="zh-CN" altLang="en-US" dirty="0"/>
              <a:t>、 </a:t>
            </a:r>
            <a:r>
              <a:rPr lang="en-US" altLang="zh-CN" dirty="0"/>
              <a:t>5.3% </a:t>
            </a:r>
            <a:r>
              <a:rPr lang="zh-CN" altLang="en-US" dirty="0"/>
              <a:t>、 </a:t>
            </a:r>
            <a:r>
              <a:rPr lang="en-US" altLang="zh-CN" dirty="0"/>
              <a:t>5.3% </a:t>
            </a:r>
            <a:r>
              <a:rPr lang="zh-CN" altLang="en-US" dirty="0"/>
              <a:t>与 </a:t>
            </a:r>
            <a:r>
              <a:rPr lang="en-US" altLang="zh-CN" dirty="0"/>
              <a:t>5.4% </a:t>
            </a:r>
            <a:r>
              <a:rPr lang="zh-CN" altLang="en-US" dirty="0"/>
              <a:t>。第一次支付的浮动利率即为当前 </a:t>
            </a:r>
            <a:r>
              <a:rPr lang="en-US" altLang="zh-CN" dirty="0"/>
              <a:t>3 </a:t>
            </a:r>
            <a:r>
              <a:rPr lang="zh-CN" altLang="en-US" dirty="0"/>
              <a:t>个月期利率 </a:t>
            </a:r>
            <a:r>
              <a:rPr lang="en-US" altLang="zh-CN" dirty="0"/>
              <a:t>4.8% </a:t>
            </a:r>
            <a:r>
              <a:rPr lang="zh-CN" altLang="en-US" dirty="0"/>
              <a:t>（连续复利）。试确定此笔利率互换中合理的固定利率。</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20</a:t>
            </a:fld>
            <a:endParaRPr lang="zh-CN" altLang="en-US" dirty="0"/>
          </a:p>
        </p:txBody>
      </p:sp>
    </p:spTree>
    <p:extLst>
      <p:ext uri="{BB962C8B-B14F-4D97-AF65-F5344CB8AC3E}">
        <p14:creationId xmlns:p14="http://schemas.microsoft.com/office/powerpoint/2010/main" val="196861203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15616" y="1412776"/>
            <a:ext cx="7344816" cy="4827675"/>
          </a:xfrm>
        </p:spPr>
        <p:txBody>
          <a:bodyPr/>
          <a:lstStyle/>
          <a:p>
            <a:pPr>
              <a:buNone/>
            </a:pPr>
            <a:r>
              <a:rPr lang="en-US" altLang="zh-CN" dirty="0"/>
              <a:t>	</a:t>
            </a:r>
          </a:p>
          <a:p>
            <a:pPr>
              <a:buNone/>
            </a:pPr>
            <a:r>
              <a:rPr lang="zh-CN" altLang="en-US" dirty="0"/>
              <a:t>令</a:t>
            </a:r>
            <a:endParaRPr lang="en-US" altLang="zh-CN" dirty="0"/>
          </a:p>
          <a:p>
            <a:pPr>
              <a:buNone/>
            </a:pPr>
            <a:endParaRPr lang="en-US" altLang="zh-CN" dirty="0"/>
          </a:p>
          <a:p>
            <a:pPr>
              <a:buNone/>
            </a:pPr>
            <a:endParaRPr lang="en-US" altLang="zh-CN" dirty="0"/>
          </a:p>
          <a:p>
            <a:pPr>
              <a:buNone/>
            </a:pPr>
            <a:endParaRPr lang="en-US" altLang="zh-CN" dirty="0"/>
          </a:p>
          <a:p>
            <a:pPr marL="0" indent="0">
              <a:buNone/>
            </a:pPr>
            <a:endParaRPr lang="en-US" altLang="zh-CN" dirty="0"/>
          </a:p>
          <a:p>
            <a:pPr marL="0" indent="0">
              <a:buNone/>
            </a:pPr>
            <a:endParaRPr lang="en-US" altLang="zh-CN" dirty="0"/>
          </a:p>
          <a:p>
            <a:pPr marL="0" indent="0">
              <a:buNone/>
            </a:pPr>
            <a:r>
              <a:rPr lang="en-US" altLang="zh-CN" dirty="0"/>
              <a:t>k = 543 </a:t>
            </a:r>
            <a:r>
              <a:rPr lang="zh-CN" altLang="en-US" dirty="0"/>
              <a:t>美元，即固定利率水平应确定为 </a:t>
            </a:r>
            <a:r>
              <a:rPr lang="en-US" altLang="zh-CN" dirty="0"/>
              <a:t>5.43%</a:t>
            </a:r>
            <a:r>
              <a:rPr lang="zh-CN" altLang="en-US" dirty="0"/>
              <a:t>（</a:t>
            </a:r>
            <a:r>
              <a:rPr lang="en-US" altLang="zh-CN" dirty="0"/>
              <a:t>3</a:t>
            </a:r>
            <a:r>
              <a:rPr lang="zh-CN" altLang="en-US" dirty="0"/>
              <a:t>个月计一次复利）。</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21</a:t>
            </a:fld>
            <a:endParaRPr lang="zh-CN" altLang="en-US" dirty="0"/>
          </a:p>
        </p:txBody>
      </p:sp>
      <p:graphicFrame>
        <p:nvGraphicFramePr>
          <p:cNvPr id="9" name="对象 8"/>
          <p:cNvGraphicFramePr>
            <a:graphicFrameLocks noChangeAspect="1"/>
          </p:cNvGraphicFramePr>
          <p:nvPr>
            <p:extLst>
              <p:ext uri="{D42A27DB-BD31-4B8C-83A1-F6EECF244321}">
                <p14:modId xmlns:p14="http://schemas.microsoft.com/office/powerpoint/2010/main" val="2923591695"/>
              </p:ext>
            </p:extLst>
          </p:nvPr>
        </p:nvGraphicFramePr>
        <p:xfrm>
          <a:off x="1763688" y="1268760"/>
          <a:ext cx="2714644" cy="542928"/>
        </p:xfrm>
        <a:graphic>
          <a:graphicData uri="http://schemas.openxmlformats.org/presentationml/2006/ole">
            <mc:AlternateContent xmlns:mc="http://schemas.openxmlformats.org/markup-compatibility/2006">
              <mc:Choice xmlns:v="urn:schemas-microsoft-com:vml" Requires="v">
                <p:oleObj spid="_x0000_s80957" name="Equation" r:id="rId3" imgW="1206500" imgH="241300" progId="">
                  <p:embed/>
                </p:oleObj>
              </mc:Choice>
              <mc:Fallback>
                <p:oleObj name="Equation" r:id="rId3" imgW="1206500" imgH="241300" progId="">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688" y="1268760"/>
                        <a:ext cx="2714644" cy="54292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60118144"/>
              </p:ext>
            </p:extLst>
          </p:nvPr>
        </p:nvGraphicFramePr>
        <p:xfrm>
          <a:off x="1799692" y="1844824"/>
          <a:ext cx="5724636" cy="3456384"/>
        </p:xfrm>
        <a:graphic>
          <a:graphicData uri="http://schemas.openxmlformats.org/presentationml/2006/ole">
            <mc:AlternateContent xmlns:mc="http://schemas.openxmlformats.org/markup-compatibility/2006">
              <mc:Choice xmlns:v="urn:schemas-microsoft-com:vml" Requires="v">
                <p:oleObj spid="_x0000_s80958" name="Equation" r:id="rId5" imgW="2616120" imgH="1485720" progId="Equation.DSMT4">
                  <p:embed/>
                </p:oleObj>
              </mc:Choice>
              <mc:Fallback>
                <p:oleObj name="Equation" r:id="rId5" imgW="2616120" imgH="1485720" progId="Equation.DSMT4">
                  <p:embed/>
                  <p:pic>
                    <p:nvPicPr>
                      <p:cNvPr id="0" name="Object 34"/>
                      <p:cNvPicPr>
                        <a:picLocks noChangeAspect="1" noChangeArrowheads="1"/>
                      </p:cNvPicPr>
                      <p:nvPr/>
                    </p:nvPicPr>
                    <p:blipFill>
                      <a:blip r:embed="rId6"/>
                      <a:srcRect/>
                      <a:stretch>
                        <a:fillRect/>
                      </a:stretch>
                    </p:blipFill>
                    <p:spPr bwMode="auto">
                      <a:xfrm>
                        <a:off x="1799692" y="1844824"/>
                        <a:ext cx="5724636" cy="3456384"/>
                      </a:xfrm>
                      <a:prstGeom prst="rect">
                        <a:avLst/>
                      </a:prstGeom>
                      <a:noFill/>
                    </p:spPr>
                  </p:pic>
                </p:oleObj>
              </mc:Fallback>
            </mc:AlternateContent>
          </a:graphicData>
        </a:graphic>
      </p:graphicFrame>
      <p:sp>
        <p:nvSpPr>
          <p:cNvPr id="7" name="Rectangle 36"/>
          <p:cNvSpPr>
            <a:spLocks noChangeArrowheads="1"/>
          </p:cNvSpPr>
          <p:nvPr/>
        </p:nvSpPr>
        <p:spPr bwMode="auto">
          <a:xfrm>
            <a:off x="0" y="70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8" name="标题 7"/>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95895106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67544" y="1340768"/>
                <a:ext cx="8229600" cy="4824536"/>
              </a:xfrm>
            </p:spPr>
            <p:txBody>
              <a:bodyPr/>
              <a:lstStyle/>
              <a:p>
                <a:r>
                  <a:rPr lang="zh-CN" altLang="zh-CN" sz="2800" dirty="0"/>
                  <a:t>根据案例</a:t>
                </a:r>
                <a:r>
                  <a:rPr lang="en-US" altLang="zh-CN" sz="2800" dirty="0"/>
                  <a:t>7.3</a:t>
                </a:r>
                <a:r>
                  <a:rPr lang="zh-CN" altLang="zh-CN" sz="2800" dirty="0"/>
                  <a:t>，我们可以推导出互换利率的确定公式。假设利率互换的互换周期为每半年一次，互换利率为</a:t>
                </a:r>
                <a14:m>
                  <m:oMath xmlns:m="http://schemas.openxmlformats.org/officeDocument/2006/math">
                    <m:sSub>
                      <m:sSubPr>
                        <m:ctrlPr>
                          <a:rPr lang="en-US" altLang="zh-CN" sz="2800" i="1" smtClean="0">
                            <a:latin typeface="Cambria Math"/>
                          </a:rPr>
                        </m:ctrlPr>
                      </m:sSubPr>
                      <m:e>
                        <m:r>
                          <a:rPr lang="en-US" altLang="zh-CN" sz="2800" b="0" i="1" smtClean="0">
                            <a:latin typeface="Cambria Math"/>
                          </a:rPr>
                          <m:t>𝑟</m:t>
                        </m:r>
                      </m:e>
                      <m:sub>
                        <m:r>
                          <a:rPr lang="en-US" altLang="zh-CN" sz="2800" b="0" i="1" smtClean="0">
                            <a:latin typeface="Cambria Math"/>
                          </a:rPr>
                          <m:t>𝑠</m:t>
                        </m:r>
                      </m:sub>
                    </m:sSub>
                  </m:oMath>
                </a14:m>
                <a:r>
                  <a:rPr lang="en-US" altLang="zh-CN" sz="2800" dirty="0"/>
                  <a:t>,</a:t>
                </a:r>
                <a:r>
                  <a:rPr lang="zh-CN" altLang="zh-CN" sz="2800" dirty="0"/>
                  <a:t>在契约期间共互换</a:t>
                </a:r>
                <a:r>
                  <a:rPr lang="en-US" altLang="zh-CN" sz="2800" dirty="0"/>
                  <a:t>n</a:t>
                </a:r>
                <a:r>
                  <a:rPr lang="zh-CN" altLang="zh-CN" sz="2800" dirty="0"/>
                  <a:t>次。则契约到期日可视为</a:t>
                </a:r>
                <a:r>
                  <a:rPr lang="en-US" altLang="zh-CN" sz="2800" dirty="0"/>
                  <a:t>n/2</a:t>
                </a:r>
                <a:r>
                  <a:rPr lang="zh-CN" altLang="zh-CN" sz="2800" dirty="0"/>
                  <a:t>年，固定利率债券的价值</a:t>
                </a:r>
                <a14:m>
                  <m:oMath xmlns:m="http://schemas.openxmlformats.org/officeDocument/2006/math">
                    <m:sSub>
                      <m:sSubPr>
                        <m:ctrlPr>
                          <a:rPr lang="en-US" altLang="zh-CN" sz="2800" i="1">
                            <a:solidFill>
                              <a:srgbClr val="000000"/>
                            </a:solidFill>
                            <a:latin typeface="Cambria Math"/>
                          </a:rPr>
                        </m:ctrlPr>
                      </m:sSubPr>
                      <m:e>
                        <m:r>
                          <a:rPr lang="en-US" altLang="zh-CN" sz="2800" b="0" i="1" smtClean="0">
                            <a:solidFill>
                              <a:srgbClr val="000000"/>
                            </a:solidFill>
                            <a:latin typeface="Cambria Math"/>
                          </a:rPr>
                          <m:t>𝐵</m:t>
                        </m:r>
                      </m:e>
                      <m:sub>
                        <m:r>
                          <a:rPr lang="en-US" altLang="zh-CN" sz="2800" b="0" i="1" smtClean="0">
                            <a:solidFill>
                              <a:srgbClr val="000000"/>
                            </a:solidFill>
                            <a:latin typeface="Cambria Math"/>
                          </a:rPr>
                          <m:t>𝑓𝑖𝑥</m:t>
                        </m:r>
                      </m:sub>
                    </m:sSub>
                  </m:oMath>
                </a14:m>
                <a:r>
                  <a:rPr lang="zh-CN" altLang="zh-CN" sz="2800" dirty="0"/>
                  <a:t>在</a:t>
                </a:r>
                <a:r>
                  <a:rPr lang="en-US" altLang="zh-CN" sz="2800" dirty="0"/>
                  <a:t>t=0</a:t>
                </a:r>
                <a:r>
                  <a:rPr lang="zh-CN" altLang="zh-CN" sz="2800" dirty="0"/>
                  <a:t>时为</a:t>
                </a:r>
                <a:endParaRPr lang="en-US" altLang="zh-CN" sz="2800" dirty="0"/>
              </a:p>
              <a:p>
                <a:pPr marL="0" indent="0">
                  <a:buNone/>
                </a:pPr>
                <a:endParaRPr lang="en-US" altLang="zh-CN" sz="2800" dirty="0"/>
              </a:p>
              <a:p>
                <a:endParaRPr lang="en-US" altLang="zh-CN" sz="2800" dirty="0"/>
              </a:p>
              <a:p>
                <a:r>
                  <a:rPr lang="zh-CN" altLang="en-US" sz="2800" dirty="0"/>
                  <a:t>而              。令两者相等并整理可得</a:t>
                </a:r>
                <a:endParaRPr lang="en-US" altLang="zh-CN" sz="2800" dirty="0"/>
              </a:p>
              <a:p>
                <a:endParaRPr lang="en-US" altLang="zh-CN" sz="2800" dirty="0">
                  <a:latin typeface="Calibri"/>
                  <a:ea typeface="宋体"/>
                  <a:cs typeface="Times New Roman"/>
                </a:endParaRPr>
              </a:p>
              <a:p>
                <a:endParaRPr lang="en-US" altLang="zh-CN" sz="2800" dirty="0">
                  <a:latin typeface="Calibri"/>
                  <a:ea typeface="宋体"/>
                  <a:cs typeface="Times New Roman"/>
                </a:endParaRP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67544" y="1340768"/>
                <a:ext cx="8229600" cy="4824536"/>
              </a:xfrm>
              <a:blipFill rotWithShape="1">
                <a:blip r:embed="rId3"/>
                <a:stretch>
                  <a:fillRect t="-1517" r="-963"/>
                </a:stretch>
              </a:blipFill>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fld id="{7A0B34B9-D817-47F5-9B8C-94F2D5E9BE68}" type="slidenum">
              <a:rPr lang="zh-CN" altLang="en-US" smtClean="0"/>
              <a:pPr/>
              <a:t>22</a:t>
            </a:fld>
            <a:endParaRPr lang="zh-CN" altLang="en-US" dirty="0"/>
          </a:p>
        </p:txBody>
      </p:sp>
      <p:graphicFrame>
        <p:nvGraphicFramePr>
          <p:cNvPr id="7" name="对象 6"/>
          <p:cNvGraphicFramePr>
            <a:graphicFrameLocks noChangeAspect="1"/>
          </p:cNvGraphicFramePr>
          <p:nvPr>
            <p:extLst>
              <p:ext uri="{D42A27DB-BD31-4B8C-83A1-F6EECF244321}">
                <p14:modId xmlns:p14="http://schemas.microsoft.com/office/powerpoint/2010/main" val="3901212797"/>
              </p:ext>
            </p:extLst>
          </p:nvPr>
        </p:nvGraphicFramePr>
        <p:xfrm>
          <a:off x="1025525" y="3122613"/>
          <a:ext cx="7377113" cy="901700"/>
        </p:xfrm>
        <a:graphic>
          <a:graphicData uri="http://schemas.openxmlformats.org/presentationml/2006/ole">
            <mc:AlternateContent xmlns:mc="http://schemas.openxmlformats.org/markup-compatibility/2006">
              <mc:Choice xmlns:v="urn:schemas-microsoft-com:vml" Requires="v">
                <p:oleObj spid="_x0000_s91220" name="Equation" r:id="rId4" imgW="3517560" imgH="444240" progId="Equation.DSMT4">
                  <p:embed/>
                </p:oleObj>
              </mc:Choice>
              <mc:Fallback>
                <p:oleObj name="Equation" r:id="rId4" imgW="3517560" imgH="444240" progId="Equation.DSMT4">
                  <p:embed/>
                  <p:pic>
                    <p:nvPicPr>
                      <p:cNvPr id="0" name="Picture 36"/>
                      <p:cNvPicPr>
                        <a:picLocks noChangeAspect="1" noChangeArrowheads="1"/>
                      </p:cNvPicPr>
                      <p:nvPr/>
                    </p:nvPicPr>
                    <p:blipFill>
                      <a:blip r:embed="rId5"/>
                      <a:srcRect/>
                      <a:stretch>
                        <a:fillRect/>
                      </a:stretch>
                    </p:blipFill>
                    <p:spPr bwMode="auto">
                      <a:xfrm>
                        <a:off x="1025525" y="3122613"/>
                        <a:ext cx="7377113"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346803587"/>
              </p:ext>
            </p:extLst>
          </p:nvPr>
        </p:nvGraphicFramePr>
        <p:xfrm>
          <a:off x="1259632" y="4293096"/>
          <a:ext cx="1114230" cy="432049"/>
        </p:xfrm>
        <a:graphic>
          <a:graphicData uri="http://schemas.openxmlformats.org/presentationml/2006/ole">
            <mc:AlternateContent xmlns:mc="http://schemas.openxmlformats.org/markup-compatibility/2006">
              <mc:Choice xmlns:v="urn:schemas-microsoft-com:vml" Requires="v">
                <p:oleObj spid="_x0000_s91221" name="Equation" r:id="rId6" imgW="622080" imgH="241200" progId="Equation.DSMT4">
                  <p:embed/>
                </p:oleObj>
              </mc:Choice>
              <mc:Fallback>
                <p:oleObj name="Equation" r:id="rId6" imgW="622080" imgH="241200" progId="Equation.DSMT4">
                  <p:embed/>
                  <p:pic>
                    <p:nvPicPr>
                      <p:cNvPr id="0" name="Picture 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9632" y="4293096"/>
                        <a:ext cx="1114230" cy="432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928555165"/>
              </p:ext>
            </p:extLst>
          </p:nvPr>
        </p:nvGraphicFramePr>
        <p:xfrm>
          <a:off x="3167063" y="4581525"/>
          <a:ext cx="2952750" cy="1800225"/>
        </p:xfrm>
        <a:graphic>
          <a:graphicData uri="http://schemas.openxmlformats.org/presentationml/2006/ole">
            <mc:AlternateContent xmlns:mc="http://schemas.openxmlformats.org/markup-compatibility/2006">
              <mc:Choice xmlns:v="urn:schemas-microsoft-com:vml" Requires="v">
                <p:oleObj spid="_x0000_s91222" name="Equation" r:id="rId8" imgW="1041120" imgH="901440" progId="Equation.DSMT4">
                  <p:embed/>
                </p:oleObj>
              </mc:Choice>
              <mc:Fallback>
                <p:oleObj name="Equation" r:id="rId8" imgW="1041120" imgH="901440" progId="Equation.DSMT4">
                  <p:embed/>
                  <p:pic>
                    <p:nvPicPr>
                      <p:cNvPr id="0" name="Picture 38"/>
                      <p:cNvPicPr>
                        <a:picLocks noChangeAspect="1" noChangeArrowheads="1"/>
                      </p:cNvPicPr>
                      <p:nvPr/>
                    </p:nvPicPr>
                    <p:blipFill>
                      <a:blip r:embed="rId9"/>
                      <a:srcRect/>
                      <a:stretch>
                        <a:fillRect/>
                      </a:stretch>
                    </p:blipFill>
                    <p:spPr bwMode="auto">
                      <a:xfrm>
                        <a:off x="3167063" y="4581525"/>
                        <a:ext cx="2952750" cy="180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标题 3"/>
          <p:cNvSpPr>
            <a:spLocks noGrp="1"/>
          </p:cNvSpPr>
          <p:nvPr>
            <p:ph type="title"/>
          </p:nvPr>
        </p:nvSpPr>
        <p:spPr/>
        <p:txBody>
          <a:bodyPr/>
          <a:lstStyle/>
          <a:p>
            <a:endParaRPr lang="zh-CN" altLang="en-US"/>
          </a:p>
        </p:txBody>
      </p:sp>
    </p:spTree>
    <p:extLst>
      <p:ext uri="{BB962C8B-B14F-4D97-AF65-F5344CB8AC3E}">
        <p14:creationId xmlns:p14="http://schemas.microsoft.com/office/powerpoint/2010/main" val="35936056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互换利率</a:t>
            </a:r>
          </a:p>
        </p:txBody>
      </p:sp>
      <p:sp>
        <p:nvSpPr>
          <p:cNvPr id="3" name="内容占位符 2"/>
          <p:cNvSpPr>
            <a:spLocks noGrp="1"/>
          </p:cNvSpPr>
          <p:nvPr>
            <p:ph idx="1"/>
          </p:nvPr>
        </p:nvSpPr>
        <p:spPr>
          <a:xfrm>
            <a:off x="395536" y="1196752"/>
            <a:ext cx="8229600" cy="4530725"/>
          </a:xfrm>
        </p:spPr>
        <p:txBody>
          <a:bodyPr>
            <a:normAutofit lnSpcReduction="10000"/>
          </a:bodyPr>
          <a:lstStyle/>
          <a:p>
            <a:endParaRPr lang="en-US" altLang="zh-CN" dirty="0"/>
          </a:p>
          <a:p>
            <a:r>
              <a:rPr lang="zh-CN" altLang="en-US" dirty="0"/>
              <a:t>利率互换协议中合理的固定利率就是使得互换价值为零的利率水平，也就是我们通常所说的互换利率。</a:t>
            </a:r>
          </a:p>
          <a:p>
            <a:endParaRPr lang="zh-CN" altLang="en-US" dirty="0"/>
          </a:p>
          <a:p>
            <a:r>
              <a:rPr lang="zh-CN" altLang="en-US" dirty="0"/>
              <a:t>现实中的互换利率是市场以一定的计息频率为基础、就特定期限形成的互换中间利率。以美元为例，市场通常将每半年支付固定利息对 </a:t>
            </a:r>
            <a:r>
              <a:rPr lang="en-US" altLang="zh-CN" dirty="0"/>
              <a:t>3 </a:t>
            </a:r>
            <a:r>
              <a:rPr lang="zh-CN" altLang="en-US" dirty="0"/>
              <a:t>个月 </a:t>
            </a:r>
            <a:r>
              <a:rPr lang="en-US" altLang="zh-CN" dirty="0"/>
              <a:t>LIBOR </a:t>
            </a:r>
            <a:r>
              <a:rPr lang="zh-CN" altLang="en-US" dirty="0"/>
              <a:t>的互换中间利率作为美元互换利率。</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23</a:t>
            </a:fld>
            <a:endParaRPr lang="zh-CN" altLang="en-US" dirty="0"/>
          </a:p>
        </p:txBody>
      </p:sp>
    </p:spTree>
    <p:extLst>
      <p:ext uri="{BB962C8B-B14F-4D97-AF65-F5344CB8AC3E}">
        <p14:creationId xmlns:p14="http://schemas.microsoft.com/office/powerpoint/2010/main" val="1372612920"/>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p:txBody>
          <a:bodyPr/>
          <a:lstStyle/>
          <a:p>
            <a:pPr>
              <a:buNone/>
            </a:pPr>
            <a:endParaRPr lang="en-US" altLang="zh-CN" dirty="0"/>
          </a:p>
          <a:p>
            <a:pPr>
              <a:lnSpc>
                <a:spcPct val="150000"/>
              </a:lnSpc>
              <a:buNone/>
            </a:pPr>
            <a:r>
              <a:rPr lang="zh-CN" altLang="en-US" dirty="0">
                <a:solidFill>
                  <a:schemeClr val="bg1">
                    <a:lumMod val="75000"/>
                  </a:schemeClr>
                </a:solidFill>
              </a:rPr>
              <a:t>利率互换的定价</a:t>
            </a:r>
            <a:endParaRPr lang="en-US" altLang="zh-CN" dirty="0">
              <a:solidFill>
                <a:schemeClr val="bg1">
                  <a:lumMod val="75000"/>
                </a:schemeClr>
              </a:solidFill>
            </a:endParaRPr>
          </a:p>
          <a:p>
            <a:pPr>
              <a:lnSpc>
                <a:spcPct val="150000"/>
              </a:lnSpc>
              <a:buNone/>
            </a:pPr>
            <a:r>
              <a:rPr lang="zh-CN" altLang="en-US" dirty="0">
                <a:solidFill>
                  <a:srgbClr val="002060"/>
                </a:solidFill>
              </a:rPr>
              <a:t>货币互换的定价</a:t>
            </a:r>
            <a:endParaRPr lang="en-US" altLang="zh-CN" dirty="0">
              <a:solidFill>
                <a:srgbClr val="002060"/>
              </a:solidFill>
            </a:endParaRPr>
          </a:p>
          <a:p>
            <a:pPr>
              <a:lnSpc>
                <a:spcPct val="150000"/>
              </a:lnSpc>
              <a:buNone/>
            </a:pPr>
            <a:r>
              <a:rPr lang="zh-CN" altLang="en-US" dirty="0">
                <a:solidFill>
                  <a:schemeClr val="bg1">
                    <a:lumMod val="75000"/>
                  </a:schemeClr>
                </a:solidFill>
              </a:rPr>
              <a:t>互换的风险</a:t>
            </a:r>
          </a:p>
          <a:p>
            <a:pPr>
              <a:buNone/>
            </a:pPr>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24</a:t>
            </a:fld>
            <a:endParaRPr lang="zh-CN" altLang="en-US" dirty="0"/>
          </a:p>
        </p:txBody>
      </p:sp>
    </p:spTree>
    <p:extLst>
      <p:ext uri="{BB962C8B-B14F-4D97-AF65-F5344CB8AC3E}">
        <p14:creationId xmlns:p14="http://schemas.microsoft.com/office/powerpoint/2010/main" val="409540109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货币互换的分解</a:t>
            </a:r>
          </a:p>
        </p:txBody>
      </p:sp>
      <p:sp>
        <p:nvSpPr>
          <p:cNvPr id="3" name="内容占位符 2"/>
          <p:cNvSpPr>
            <a:spLocks noGrp="1"/>
          </p:cNvSpPr>
          <p:nvPr>
            <p:ph idx="1"/>
          </p:nvPr>
        </p:nvSpPr>
        <p:spPr/>
        <p:txBody>
          <a:bodyPr/>
          <a:lstStyle/>
          <a:p>
            <a:pPr marL="0" indent="0">
              <a:buNone/>
            </a:pPr>
            <a:endParaRPr lang="en-US" altLang="zh-CN" dirty="0"/>
          </a:p>
          <a:p>
            <a:r>
              <a:rPr lang="zh-CN" altLang="en-US" dirty="0"/>
              <a:t>货币互换也可以分解为债券的组合或远期协议的组合</a:t>
            </a:r>
            <a:endParaRPr lang="en-US" altLang="zh-CN" dirty="0"/>
          </a:p>
          <a:p>
            <a:pPr lvl="3"/>
            <a:endParaRPr lang="en-US" altLang="zh-CN" dirty="0"/>
          </a:p>
          <a:p>
            <a:pPr lvl="1"/>
            <a:r>
              <a:rPr lang="zh-CN" altLang="en-US" dirty="0"/>
              <a:t>一份外币债券和一份本币债券的组合</a:t>
            </a:r>
            <a:endParaRPr lang="en-US" altLang="zh-CN" dirty="0"/>
          </a:p>
          <a:p>
            <a:pPr lvl="1"/>
            <a:r>
              <a:rPr lang="zh-CN" altLang="en-US" dirty="0"/>
              <a:t> 远期外汇协议的组合</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25</a:t>
            </a:fld>
            <a:endParaRPr lang="zh-CN" altLang="en-US" dirty="0"/>
          </a:p>
        </p:txBody>
      </p:sp>
    </p:spTree>
    <p:extLst>
      <p:ext uri="{BB962C8B-B14F-4D97-AF65-F5344CB8AC3E}">
        <p14:creationId xmlns:p14="http://schemas.microsoft.com/office/powerpoint/2010/main" val="149097220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举例 </a:t>
            </a:r>
          </a:p>
        </p:txBody>
      </p:sp>
      <p:pic>
        <p:nvPicPr>
          <p:cNvPr id="8" name="内容占位符 7" descr="1.jpg"/>
          <p:cNvPicPr>
            <a:picLocks noGrp="1" noChangeAspect="1"/>
          </p:cNvPicPr>
          <p:nvPr>
            <p:ph idx="1"/>
          </p:nvPr>
        </p:nvPicPr>
        <p:blipFill>
          <a:blip r:embed="rId2" cstate="print"/>
          <a:stretch>
            <a:fillRect/>
          </a:stretch>
        </p:blipFill>
        <p:spPr>
          <a:xfrm>
            <a:off x="1331640" y="1412776"/>
            <a:ext cx="6667500" cy="4210050"/>
          </a:xfrm>
        </p:spPr>
      </p:pic>
      <p:sp>
        <p:nvSpPr>
          <p:cNvPr id="6" name="灯片编号占位符 5"/>
          <p:cNvSpPr>
            <a:spLocks noGrp="1"/>
          </p:cNvSpPr>
          <p:nvPr>
            <p:ph type="sldNum" sz="quarter" idx="12"/>
          </p:nvPr>
        </p:nvSpPr>
        <p:spPr/>
        <p:txBody>
          <a:bodyPr/>
          <a:lstStyle/>
          <a:p>
            <a:fld id="{7A0B34B9-D817-47F5-9B8C-94F2D5E9BE68}" type="slidenum">
              <a:rPr lang="zh-CN" altLang="en-US" smtClean="0"/>
              <a:pPr/>
              <a:t>26</a:t>
            </a:fld>
            <a:endParaRPr lang="zh-CN" altLang="en-US" dirty="0"/>
          </a:p>
        </p:txBody>
      </p:sp>
    </p:spTree>
    <p:extLst>
      <p:ext uri="{BB962C8B-B14F-4D97-AF65-F5344CB8AC3E}">
        <p14:creationId xmlns:p14="http://schemas.microsoft.com/office/powerpoint/2010/main" val="192645467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4" name="内容占位符 3"/>
          <p:cNvSpPr>
            <a:spLocks noGrp="1"/>
          </p:cNvSpPr>
          <p:nvPr>
            <p:ph idx="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27</a:t>
            </a:fld>
            <a:endParaRPr lang="zh-CN" altLang="en-US" dirty="0"/>
          </a:p>
        </p:txBody>
      </p:sp>
      <p:pic>
        <p:nvPicPr>
          <p:cNvPr id="921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208912"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51524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a:buNone/>
            </a:pPr>
            <a:endParaRPr lang="en-US" altLang="zh-CN" dirty="0"/>
          </a:p>
          <a:p>
            <a:r>
              <a:rPr lang="zh-CN" altLang="en-US" dirty="0"/>
              <a:t>对于甲银行</a:t>
            </a:r>
            <a:endParaRPr lang="en-US" altLang="zh-CN" dirty="0"/>
          </a:p>
          <a:p>
            <a:pPr lvl="3"/>
            <a:endParaRPr lang="en-US" altLang="zh-CN" dirty="0"/>
          </a:p>
          <a:p>
            <a:pPr lvl="1"/>
            <a:r>
              <a:rPr lang="zh-CN" altLang="en-US" dirty="0"/>
              <a:t> 美元固定利率债券多头与英镑固定利率债券空头组合</a:t>
            </a:r>
            <a:endParaRPr lang="en-US" altLang="zh-CN" dirty="0"/>
          </a:p>
          <a:p>
            <a:pPr lvl="1"/>
            <a:r>
              <a:rPr lang="zh-CN" altLang="en-US" dirty="0"/>
              <a:t>一系列 </a:t>
            </a:r>
            <a:r>
              <a:rPr lang="en-US" altLang="zh-CN" dirty="0"/>
              <a:t>FXA </a:t>
            </a:r>
            <a:r>
              <a:rPr lang="zh-CN" altLang="en-US" dirty="0"/>
              <a:t>的组合</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28</a:t>
            </a:fld>
            <a:endParaRPr lang="zh-CN" altLang="en-US" dirty="0"/>
          </a:p>
        </p:txBody>
      </p:sp>
    </p:spTree>
    <p:extLst>
      <p:ext uri="{BB962C8B-B14F-4D97-AF65-F5344CB8AC3E}">
        <p14:creationId xmlns:p14="http://schemas.microsoft.com/office/powerpoint/2010/main" val="255626096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运用债券组合为货币互换定价</a:t>
            </a:r>
          </a:p>
        </p:txBody>
      </p:sp>
      <p:sp>
        <p:nvSpPr>
          <p:cNvPr id="3" name="内容占位符 2"/>
          <p:cNvSpPr>
            <a:spLocks noGrp="1"/>
          </p:cNvSpPr>
          <p:nvPr>
            <p:ph idx="1"/>
          </p:nvPr>
        </p:nvSpPr>
        <p:spPr>
          <a:xfrm>
            <a:off x="457200" y="1214422"/>
            <a:ext cx="8229600" cy="5078189"/>
          </a:xfrm>
        </p:spPr>
        <p:txBody>
          <a:bodyPr>
            <a:normAutofit/>
          </a:bodyPr>
          <a:lstStyle/>
          <a:p>
            <a:r>
              <a:rPr lang="zh-CN" altLang="en-US" dirty="0"/>
              <a:t>定义</a:t>
            </a:r>
            <a:endParaRPr lang="en-US" altLang="zh-CN" dirty="0"/>
          </a:p>
          <a:p>
            <a:pPr lvl="1"/>
            <a:r>
              <a:rPr lang="en-US" altLang="zh-CN" dirty="0"/>
              <a:t>          : </a:t>
            </a:r>
            <a:r>
              <a:rPr lang="zh-CN" altLang="en-US" dirty="0"/>
              <a:t>货币互换的价值</a:t>
            </a:r>
            <a:endParaRPr lang="en-US" altLang="zh-CN" dirty="0"/>
          </a:p>
          <a:p>
            <a:pPr lvl="1"/>
            <a:r>
              <a:rPr lang="en-US" altLang="zh-CN" dirty="0"/>
              <a:t>       : </a:t>
            </a:r>
            <a:r>
              <a:rPr lang="zh-CN" altLang="en-US" dirty="0"/>
              <a:t>用外币表示的从互换中分解出来的外币债券的价值</a:t>
            </a:r>
            <a:endParaRPr lang="en-US" altLang="zh-CN" dirty="0"/>
          </a:p>
          <a:p>
            <a:pPr lvl="1"/>
            <a:r>
              <a:rPr lang="en-US" altLang="zh-CN" dirty="0"/>
              <a:t>        : </a:t>
            </a:r>
            <a:r>
              <a:rPr lang="zh-CN" altLang="en-US" dirty="0"/>
              <a:t>从互换中分解出来的本币债券的价值</a:t>
            </a:r>
            <a:endParaRPr lang="en-US" altLang="zh-CN" dirty="0"/>
          </a:p>
          <a:p>
            <a:pPr lvl="1"/>
            <a:r>
              <a:rPr lang="en-US" altLang="zh-CN" dirty="0"/>
              <a:t>        : </a:t>
            </a:r>
            <a:r>
              <a:rPr lang="zh-CN" altLang="en-US" dirty="0"/>
              <a:t>即期汇率（直接标价法）</a:t>
            </a:r>
          </a:p>
          <a:p>
            <a:r>
              <a:rPr lang="zh-CN" altLang="en-US" dirty="0"/>
              <a:t>对于收入本币利息、付出外币利息的一方：</a:t>
            </a:r>
            <a:endParaRPr lang="en-US" altLang="zh-CN" dirty="0"/>
          </a:p>
          <a:p>
            <a:endParaRPr lang="en-US" altLang="zh-CN" dirty="0"/>
          </a:p>
          <a:p>
            <a:r>
              <a:rPr lang="zh-CN" altLang="en-US" dirty="0"/>
              <a:t>对付出本币利息、收入外币利息的一方：</a:t>
            </a:r>
            <a:endParaRPr lang="en-US" altLang="zh-CN" dirty="0"/>
          </a:p>
          <a:p>
            <a:endParaRPr lang="zh-CN" altLang="en-US" dirty="0"/>
          </a:p>
          <a:p>
            <a:pPr>
              <a:buNone/>
            </a:pPr>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29</a:t>
            </a:fld>
            <a:endParaRPr lang="zh-CN" altLang="en-US" dirty="0"/>
          </a:p>
        </p:txBody>
      </p:sp>
      <p:grpSp>
        <p:nvGrpSpPr>
          <p:cNvPr id="18" name="组合 17"/>
          <p:cNvGrpSpPr/>
          <p:nvPr/>
        </p:nvGrpSpPr>
        <p:grpSpPr>
          <a:xfrm>
            <a:off x="1187624" y="1772816"/>
            <a:ext cx="4177828" cy="4543623"/>
            <a:chOff x="1187624" y="1772816"/>
            <a:chExt cx="4177828" cy="4543623"/>
          </a:xfrm>
        </p:grpSpPr>
        <p:graphicFrame>
          <p:nvGraphicFramePr>
            <p:cNvPr id="4" name="对象 3"/>
            <p:cNvGraphicFramePr>
              <a:graphicFrameLocks noChangeAspect="1"/>
            </p:cNvGraphicFramePr>
            <p:nvPr>
              <p:extLst>
                <p:ext uri="{D42A27DB-BD31-4B8C-83A1-F6EECF244321}">
                  <p14:modId xmlns:p14="http://schemas.microsoft.com/office/powerpoint/2010/main" val="185128329"/>
                </p:ext>
              </p:extLst>
            </p:nvPr>
          </p:nvGraphicFramePr>
          <p:xfrm>
            <a:off x="3059832" y="4725144"/>
            <a:ext cx="2232248" cy="510996"/>
          </p:xfrm>
          <a:graphic>
            <a:graphicData uri="http://schemas.openxmlformats.org/presentationml/2006/ole">
              <mc:AlternateContent xmlns:mc="http://schemas.openxmlformats.org/markup-compatibility/2006">
                <mc:Choice xmlns:v="urn:schemas-microsoft-com:vml" Requires="v">
                  <p:oleObj spid="_x0000_s83110" name="Equation" r:id="rId3" imgW="1054080" imgH="241200" progId="Equation.DSMT4">
                    <p:embed/>
                  </p:oleObj>
                </mc:Choice>
                <mc:Fallback>
                  <p:oleObj name="Equation" r:id="rId3" imgW="1054080" imgH="241200" progId="Equation.DSMT4">
                    <p:embed/>
                    <p:pic>
                      <p:nvPicPr>
                        <p:cNvPr id="0" name=""/>
                        <p:cNvPicPr/>
                        <p:nvPr/>
                      </p:nvPicPr>
                      <p:blipFill>
                        <a:blip r:embed="rId4"/>
                        <a:stretch>
                          <a:fillRect/>
                        </a:stretch>
                      </p:blipFill>
                      <p:spPr>
                        <a:xfrm>
                          <a:off x="3059832" y="4725144"/>
                          <a:ext cx="2232248" cy="510996"/>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1677182069"/>
                </p:ext>
              </p:extLst>
            </p:nvPr>
          </p:nvGraphicFramePr>
          <p:xfrm>
            <a:off x="3131840" y="5805264"/>
            <a:ext cx="2233612" cy="511175"/>
          </p:xfrm>
          <a:graphic>
            <a:graphicData uri="http://schemas.openxmlformats.org/presentationml/2006/ole">
              <mc:AlternateContent xmlns:mc="http://schemas.openxmlformats.org/markup-compatibility/2006">
                <mc:Choice xmlns:v="urn:schemas-microsoft-com:vml" Requires="v">
                  <p:oleObj spid="_x0000_s83111" name="Equation" r:id="rId5" imgW="1054080" imgH="241200" progId="Equation.DSMT4">
                    <p:embed/>
                  </p:oleObj>
                </mc:Choice>
                <mc:Fallback>
                  <p:oleObj name="Equation" r:id="rId5" imgW="1054080" imgH="241200" progId="Equation.DSMT4">
                    <p:embed/>
                    <p:pic>
                      <p:nvPicPr>
                        <p:cNvPr id="0" name="对象 3"/>
                        <p:cNvPicPr>
                          <a:picLocks noChangeAspect="1" noChangeArrowheads="1"/>
                        </p:cNvPicPr>
                        <p:nvPr/>
                      </p:nvPicPr>
                      <p:blipFill>
                        <a:blip r:embed="rId6"/>
                        <a:srcRect/>
                        <a:stretch>
                          <a:fillRect/>
                        </a:stretch>
                      </p:blipFill>
                      <p:spPr bwMode="auto">
                        <a:xfrm>
                          <a:off x="3131840" y="5805264"/>
                          <a:ext cx="223361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878425247"/>
                </p:ext>
              </p:extLst>
            </p:nvPr>
          </p:nvGraphicFramePr>
          <p:xfrm>
            <a:off x="1187624" y="1772816"/>
            <a:ext cx="576064" cy="456051"/>
          </p:xfrm>
          <a:graphic>
            <a:graphicData uri="http://schemas.openxmlformats.org/presentationml/2006/ole">
              <mc:AlternateContent xmlns:mc="http://schemas.openxmlformats.org/markup-compatibility/2006">
                <mc:Choice xmlns:v="urn:schemas-microsoft-com:vml" Requires="v">
                  <p:oleObj spid="_x0000_s83112" name="Equation" r:id="rId7" imgW="304560" imgH="241200" progId="Equation.DSMT4">
                    <p:embed/>
                  </p:oleObj>
                </mc:Choice>
                <mc:Fallback>
                  <p:oleObj name="Equation" r:id="rId7" imgW="304560" imgH="241200" progId="Equation.DSMT4">
                    <p:embed/>
                    <p:pic>
                      <p:nvPicPr>
                        <p:cNvPr id="0" name=""/>
                        <p:cNvPicPr/>
                        <p:nvPr/>
                      </p:nvPicPr>
                      <p:blipFill>
                        <a:blip r:embed="rId8"/>
                        <a:stretch>
                          <a:fillRect/>
                        </a:stretch>
                      </p:blipFill>
                      <p:spPr>
                        <a:xfrm>
                          <a:off x="1187624" y="1772816"/>
                          <a:ext cx="576064" cy="456051"/>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2813927035"/>
                </p:ext>
              </p:extLst>
            </p:nvPr>
          </p:nvGraphicFramePr>
          <p:xfrm>
            <a:off x="1259632" y="2276872"/>
            <a:ext cx="360040" cy="432048"/>
          </p:xfrm>
          <a:graphic>
            <a:graphicData uri="http://schemas.openxmlformats.org/presentationml/2006/ole">
              <mc:AlternateContent xmlns:mc="http://schemas.openxmlformats.org/markup-compatibility/2006">
                <mc:Choice xmlns:v="urn:schemas-microsoft-com:vml" Requires="v">
                  <p:oleObj spid="_x0000_s83113" name="Equation" r:id="rId9" imgW="190440" imgH="228600" progId="Equation.DSMT4">
                    <p:embed/>
                  </p:oleObj>
                </mc:Choice>
                <mc:Fallback>
                  <p:oleObj name="Equation" r:id="rId9" imgW="190440" imgH="228600" progId="Equation.DSMT4">
                    <p:embed/>
                    <p:pic>
                      <p:nvPicPr>
                        <p:cNvPr id="0" name=""/>
                        <p:cNvPicPr/>
                        <p:nvPr/>
                      </p:nvPicPr>
                      <p:blipFill>
                        <a:blip r:embed="rId10"/>
                        <a:stretch>
                          <a:fillRect/>
                        </a:stretch>
                      </p:blipFill>
                      <p:spPr>
                        <a:xfrm>
                          <a:off x="1259632" y="2276872"/>
                          <a:ext cx="360040" cy="432048"/>
                        </a:xfrm>
                        <a:prstGeom prst="rect">
                          <a:avLst/>
                        </a:prstGeom>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580053095"/>
                </p:ext>
              </p:extLst>
            </p:nvPr>
          </p:nvGraphicFramePr>
          <p:xfrm>
            <a:off x="1259632" y="3212976"/>
            <a:ext cx="384043" cy="432048"/>
          </p:xfrm>
          <a:graphic>
            <a:graphicData uri="http://schemas.openxmlformats.org/presentationml/2006/ole">
              <mc:AlternateContent xmlns:mc="http://schemas.openxmlformats.org/markup-compatibility/2006">
                <mc:Choice xmlns:v="urn:schemas-microsoft-com:vml" Requires="v">
                  <p:oleObj spid="_x0000_s83114" name="Equation" r:id="rId11" imgW="203040" imgH="228600" progId="Equation.DSMT4">
                    <p:embed/>
                  </p:oleObj>
                </mc:Choice>
                <mc:Fallback>
                  <p:oleObj name="Equation" r:id="rId11" imgW="203040" imgH="228600" progId="Equation.DSMT4">
                    <p:embed/>
                    <p:pic>
                      <p:nvPicPr>
                        <p:cNvPr id="0" name=""/>
                        <p:cNvPicPr/>
                        <p:nvPr/>
                      </p:nvPicPr>
                      <p:blipFill>
                        <a:blip r:embed="rId12"/>
                        <a:stretch>
                          <a:fillRect/>
                        </a:stretch>
                      </p:blipFill>
                      <p:spPr>
                        <a:xfrm>
                          <a:off x="1259632" y="3212976"/>
                          <a:ext cx="384043" cy="432048"/>
                        </a:xfrm>
                        <a:prstGeom prst="rect">
                          <a:avLst/>
                        </a:prstGeom>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2542636098"/>
                </p:ext>
              </p:extLst>
            </p:nvPr>
          </p:nvGraphicFramePr>
          <p:xfrm>
            <a:off x="1331640" y="3717031"/>
            <a:ext cx="360040" cy="498517"/>
          </p:xfrm>
          <a:graphic>
            <a:graphicData uri="http://schemas.openxmlformats.org/presentationml/2006/ole">
              <mc:AlternateContent xmlns:mc="http://schemas.openxmlformats.org/markup-compatibility/2006">
                <mc:Choice xmlns:v="urn:schemas-microsoft-com:vml" Requires="v">
                  <p:oleObj spid="_x0000_s83115" name="Equation" r:id="rId13" imgW="164880" imgH="228600" progId="Equation.DSMT4">
                    <p:embed/>
                  </p:oleObj>
                </mc:Choice>
                <mc:Fallback>
                  <p:oleObj name="Equation" r:id="rId13" imgW="164880" imgH="228600" progId="Equation.DSMT4">
                    <p:embed/>
                    <p:pic>
                      <p:nvPicPr>
                        <p:cNvPr id="0" name=""/>
                        <p:cNvPicPr/>
                        <p:nvPr/>
                      </p:nvPicPr>
                      <p:blipFill>
                        <a:blip r:embed="rId14"/>
                        <a:stretch>
                          <a:fillRect/>
                        </a:stretch>
                      </p:blipFill>
                      <p:spPr>
                        <a:xfrm>
                          <a:off x="1331640" y="3717031"/>
                          <a:ext cx="360040" cy="498517"/>
                        </a:xfrm>
                        <a:prstGeom prst="rect">
                          <a:avLst/>
                        </a:prstGeom>
                      </p:spPr>
                    </p:pic>
                  </p:oleObj>
                </mc:Fallback>
              </mc:AlternateContent>
            </a:graphicData>
          </a:graphic>
        </p:graphicFrame>
      </p:grpSp>
    </p:spTree>
    <p:extLst>
      <p:ext uri="{BB962C8B-B14F-4D97-AF65-F5344CB8AC3E}">
        <p14:creationId xmlns:p14="http://schemas.microsoft.com/office/powerpoint/2010/main" val="144404185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a:xfrm>
            <a:off x="827584" y="1600200"/>
            <a:ext cx="7859216" cy="4530725"/>
          </a:xfrm>
        </p:spPr>
        <p:txBody>
          <a:bodyPr>
            <a:normAutofit/>
          </a:bodyPr>
          <a:lstStyle/>
          <a:p>
            <a:pPr>
              <a:lnSpc>
                <a:spcPct val="150000"/>
              </a:lnSpc>
            </a:pPr>
            <a:endParaRPr lang="en-US" altLang="zh-CN" dirty="0"/>
          </a:p>
          <a:p>
            <a:pPr>
              <a:lnSpc>
                <a:spcPct val="150000"/>
              </a:lnSpc>
              <a:buNone/>
            </a:pPr>
            <a:r>
              <a:rPr lang="zh-CN" altLang="en-US" dirty="0">
                <a:solidFill>
                  <a:srgbClr val="002060"/>
                </a:solidFill>
              </a:rPr>
              <a:t>利率互换的定价</a:t>
            </a:r>
            <a:endParaRPr lang="en-US" altLang="zh-CN" dirty="0">
              <a:solidFill>
                <a:srgbClr val="002060"/>
              </a:solidFill>
            </a:endParaRPr>
          </a:p>
          <a:p>
            <a:pPr>
              <a:lnSpc>
                <a:spcPct val="150000"/>
              </a:lnSpc>
              <a:buNone/>
            </a:pPr>
            <a:r>
              <a:rPr lang="zh-CN" altLang="en-US" dirty="0">
                <a:solidFill>
                  <a:schemeClr val="bg1">
                    <a:lumMod val="75000"/>
                  </a:schemeClr>
                </a:solidFill>
              </a:rPr>
              <a:t>货币互换的定价</a:t>
            </a:r>
            <a:endParaRPr lang="en-US" altLang="zh-CN" dirty="0">
              <a:solidFill>
                <a:schemeClr val="bg1">
                  <a:lumMod val="75000"/>
                </a:schemeClr>
              </a:solidFill>
            </a:endParaRPr>
          </a:p>
          <a:p>
            <a:pPr>
              <a:lnSpc>
                <a:spcPct val="150000"/>
              </a:lnSpc>
              <a:buNone/>
            </a:pPr>
            <a:r>
              <a:rPr lang="zh-CN" altLang="en-US" dirty="0">
                <a:solidFill>
                  <a:schemeClr val="bg1">
                    <a:lumMod val="75000"/>
                  </a:schemeClr>
                </a:solidFill>
              </a:rPr>
              <a:t>互换的风险</a:t>
            </a:r>
          </a:p>
        </p:txBody>
      </p:sp>
      <p:sp>
        <p:nvSpPr>
          <p:cNvPr id="8" name="灯片编号占位符 7"/>
          <p:cNvSpPr>
            <a:spLocks noGrp="1"/>
          </p:cNvSpPr>
          <p:nvPr>
            <p:ph type="sldNum" sz="quarter" idx="12"/>
          </p:nvPr>
        </p:nvSpPr>
        <p:spPr/>
        <p:txBody>
          <a:bodyPr/>
          <a:lstStyle/>
          <a:p>
            <a:fld id="{7A0B34B9-D817-47F5-9B8C-94F2D5E9BE68}" type="slidenum">
              <a:rPr lang="zh-CN" altLang="en-US" smtClean="0"/>
              <a:pPr/>
              <a:t>3</a:t>
            </a:fld>
            <a:endParaRPr lang="zh-CN" altLang="en-US" dirty="0"/>
          </a:p>
        </p:txBody>
      </p:sp>
    </p:spTree>
    <p:extLst>
      <p:ext uri="{BB962C8B-B14F-4D97-AF65-F5344CB8AC3E}">
        <p14:creationId xmlns:p14="http://schemas.microsoft.com/office/powerpoint/2010/main" val="182248223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运用 </a:t>
            </a:r>
            <a:r>
              <a:rPr lang="en-US" altLang="zh-CN" dirty="0"/>
              <a:t>FXA </a:t>
            </a:r>
            <a:r>
              <a:rPr lang="zh-CN" altLang="en-US" dirty="0"/>
              <a:t>组合为货币互换定价</a:t>
            </a:r>
          </a:p>
        </p:txBody>
      </p:sp>
      <p:sp>
        <p:nvSpPr>
          <p:cNvPr id="3" name="内容占位符 2"/>
          <p:cNvSpPr>
            <a:spLocks noGrp="1"/>
          </p:cNvSpPr>
          <p:nvPr>
            <p:ph idx="1"/>
          </p:nvPr>
        </p:nvSpPr>
        <p:spPr/>
        <p:txBody>
          <a:bodyPr/>
          <a:lstStyle/>
          <a:p>
            <a:pPr marL="0" indent="0">
              <a:buNone/>
            </a:pPr>
            <a:endParaRPr lang="en-US" altLang="zh-CN" dirty="0"/>
          </a:p>
          <a:p>
            <a:r>
              <a:rPr lang="zh-CN" altLang="en-US" dirty="0"/>
              <a:t>计算并加总货币互换中分解出来的每笔 </a:t>
            </a:r>
            <a:r>
              <a:rPr lang="en-US" altLang="zh-CN" dirty="0"/>
              <a:t>FXA </a:t>
            </a:r>
            <a:r>
              <a:rPr lang="zh-CN" altLang="en-US" dirty="0"/>
              <a:t>的价值， 就可得到相应货币互换的价值。</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30</a:t>
            </a:fld>
            <a:endParaRPr lang="zh-CN" altLang="en-US" dirty="0"/>
          </a:p>
        </p:txBody>
      </p:sp>
    </p:spTree>
    <p:extLst>
      <p:ext uri="{BB962C8B-B14F-4D97-AF65-F5344CB8AC3E}">
        <p14:creationId xmlns:p14="http://schemas.microsoft.com/office/powerpoint/2010/main" val="25610280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案例 </a:t>
            </a:r>
            <a:r>
              <a:rPr lang="en-US" altLang="zh-CN" dirty="0"/>
              <a:t>7.4 &amp; 7.5</a:t>
            </a:r>
            <a:endParaRPr lang="zh-CN" altLang="en-US" dirty="0"/>
          </a:p>
        </p:txBody>
      </p:sp>
      <p:sp>
        <p:nvSpPr>
          <p:cNvPr id="3" name="内容占位符 2"/>
          <p:cNvSpPr>
            <a:spLocks noGrp="1"/>
          </p:cNvSpPr>
          <p:nvPr>
            <p:ph idx="1"/>
          </p:nvPr>
        </p:nvSpPr>
        <p:spPr>
          <a:xfrm>
            <a:off x="467544" y="1052736"/>
            <a:ext cx="8229600" cy="4530725"/>
          </a:xfrm>
        </p:spPr>
        <p:txBody>
          <a:bodyPr>
            <a:normAutofit/>
          </a:bodyPr>
          <a:lstStyle/>
          <a:p>
            <a:pPr>
              <a:buNone/>
            </a:pPr>
            <a:endParaRPr lang="en-US" altLang="zh-CN" dirty="0"/>
          </a:p>
          <a:p>
            <a:pPr>
              <a:buNone/>
            </a:pPr>
            <a:r>
              <a:rPr lang="en-US" altLang="zh-CN" dirty="0"/>
              <a:t>		</a:t>
            </a:r>
            <a:r>
              <a:rPr lang="zh-CN" altLang="en-US" sz="2800" dirty="0"/>
              <a:t>假设美元和日元的 </a:t>
            </a:r>
            <a:r>
              <a:rPr lang="en-US" altLang="zh-CN" sz="2800" dirty="0"/>
              <a:t>LIBOR </a:t>
            </a:r>
            <a:r>
              <a:rPr lang="zh-CN" altLang="en-US" sz="2800" dirty="0"/>
              <a:t>利率的期限结构是平的，在日本是 </a:t>
            </a:r>
            <a:r>
              <a:rPr lang="en-US" altLang="zh-CN" sz="2800" dirty="0"/>
              <a:t>2% </a:t>
            </a:r>
            <a:r>
              <a:rPr lang="zh-CN" altLang="en-US" sz="2800" dirty="0"/>
              <a:t>而在美国是 </a:t>
            </a:r>
            <a:r>
              <a:rPr lang="en-US" altLang="zh-CN" sz="2800" dirty="0"/>
              <a:t>6% </a:t>
            </a:r>
            <a:r>
              <a:rPr lang="zh-CN" altLang="en-US" sz="2800" dirty="0"/>
              <a:t>（均为连续复利）。某一金融机构在一笔货币互换中每年收入日元，利率为 </a:t>
            </a:r>
            <a:r>
              <a:rPr lang="en-US" altLang="zh-CN" sz="2800" dirty="0"/>
              <a:t>3% </a:t>
            </a:r>
            <a:r>
              <a:rPr lang="zh-CN" altLang="en-US" sz="2800" dirty="0"/>
              <a:t>（每年计一次复利），同时付出美元，利率为 </a:t>
            </a:r>
            <a:r>
              <a:rPr lang="en-US" altLang="zh-CN" sz="2800" dirty="0"/>
              <a:t>6.5% </a:t>
            </a:r>
            <a:r>
              <a:rPr lang="zh-CN" altLang="en-US" sz="2800" dirty="0"/>
              <a:t>（每年计一次复利）。两种货币的本金分别为 </a:t>
            </a:r>
            <a:r>
              <a:rPr lang="en-US" altLang="zh-CN" sz="2800" dirty="0"/>
              <a:t>1000 </a:t>
            </a:r>
            <a:r>
              <a:rPr lang="zh-CN" altLang="en-US" sz="2800" dirty="0"/>
              <a:t>万美元和 </a:t>
            </a:r>
            <a:r>
              <a:rPr lang="en-US" altLang="zh-CN" sz="2800" dirty="0"/>
              <a:t>120 000 </a:t>
            </a:r>
            <a:r>
              <a:rPr lang="zh-CN" altLang="en-US" sz="2800" dirty="0"/>
              <a:t>万日元。这笔互换还有 </a:t>
            </a:r>
            <a:r>
              <a:rPr lang="en-US" altLang="zh-CN" sz="2800" dirty="0"/>
              <a:t>3 </a:t>
            </a:r>
            <a:r>
              <a:rPr lang="zh-CN" altLang="en-US" sz="2800" dirty="0"/>
              <a:t>年的期限，每年交换一次利息，即期汇率为 </a:t>
            </a:r>
            <a:r>
              <a:rPr lang="en-US" altLang="zh-CN" sz="2800" dirty="0"/>
              <a:t>1 </a:t>
            </a:r>
            <a:r>
              <a:rPr lang="zh-CN" altLang="en-US" sz="2800" dirty="0"/>
              <a:t>美元 </a:t>
            </a:r>
            <a:r>
              <a:rPr lang="en-US" altLang="zh-CN" sz="2800" dirty="0"/>
              <a:t>= 110 </a:t>
            </a:r>
            <a:r>
              <a:rPr lang="zh-CN" altLang="en-US" sz="2800" dirty="0"/>
              <a:t>日元。如何确定该笔货币互换的价值？</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31</a:t>
            </a:fld>
            <a:endParaRPr lang="zh-CN" altLang="en-US" dirty="0"/>
          </a:p>
        </p:txBody>
      </p:sp>
    </p:spTree>
    <p:extLst>
      <p:ext uri="{BB962C8B-B14F-4D97-AF65-F5344CB8AC3E}">
        <p14:creationId xmlns:p14="http://schemas.microsoft.com/office/powerpoint/2010/main" val="124687303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债券组合定价法</a:t>
            </a:r>
          </a:p>
        </p:txBody>
      </p:sp>
      <p:sp>
        <p:nvSpPr>
          <p:cNvPr id="3" name="内容占位符 2"/>
          <p:cNvSpPr>
            <a:spLocks noGrp="1"/>
          </p:cNvSpPr>
          <p:nvPr>
            <p:ph idx="1"/>
          </p:nvPr>
        </p:nvSpPr>
        <p:spPr>
          <a:xfrm>
            <a:off x="457200" y="1268760"/>
            <a:ext cx="8229600" cy="4862165"/>
          </a:xfrm>
        </p:spPr>
        <p:txBody>
          <a:bodyPr>
            <a:normAutofit fontScale="92500" lnSpcReduction="20000"/>
          </a:bodyPr>
          <a:lstStyle/>
          <a:p>
            <a:pPr>
              <a:buNone/>
            </a:pPr>
            <a:r>
              <a:rPr lang="zh-CN" altLang="en-US" dirty="0"/>
              <a:t>如果以美元为本币，那么</a:t>
            </a:r>
          </a:p>
          <a:p>
            <a:pPr>
              <a:buNone/>
            </a:pPr>
            <a:endParaRPr lang="zh-CN" altLang="en-US" dirty="0"/>
          </a:p>
          <a:p>
            <a:pPr>
              <a:buNone/>
            </a:pPr>
            <a:r>
              <a:rPr lang="zh-CN" altLang="en-US" dirty="0"/>
              <a:t>				</a:t>
            </a:r>
            <a:endParaRPr lang="en-US" altLang="zh-CN" dirty="0"/>
          </a:p>
          <a:p>
            <a:pPr>
              <a:buNone/>
            </a:pPr>
            <a:endParaRPr lang="en-US" altLang="zh-CN" dirty="0"/>
          </a:p>
          <a:p>
            <a:pPr>
              <a:buNone/>
            </a:pPr>
            <a:endParaRPr lang="zh-CN" altLang="en-US" dirty="0"/>
          </a:p>
          <a:p>
            <a:pPr>
              <a:buNone/>
            </a:pPr>
            <a:endParaRPr lang="zh-CN" altLang="en-US" dirty="0"/>
          </a:p>
          <a:p>
            <a:pPr>
              <a:buNone/>
            </a:pPr>
            <a:r>
              <a:rPr lang="zh-CN" altLang="en-US" dirty="0"/>
              <a:t>对该金融机构而言，货币互换的价值为</a:t>
            </a:r>
          </a:p>
          <a:p>
            <a:pPr>
              <a:buNone/>
            </a:pPr>
            <a:endParaRPr lang="zh-CN" altLang="en-US" dirty="0"/>
          </a:p>
          <a:p>
            <a:pPr>
              <a:buNone/>
            </a:pPr>
            <a:endParaRPr lang="zh-CN" altLang="en-US" dirty="0"/>
          </a:p>
          <a:p>
            <a:pPr marL="0" indent="0">
              <a:buNone/>
            </a:pPr>
            <a:r>
              <a:rPr lang="zh-CN" altLang="en-US" dirty="0"/>
              <a:t>对于支付日元收入美元的一方，货币互换的价值为−</a:t>
            </a:r>
            <a:r>
              <a:rPr lang="en-US" altLang="zh-CN" dirty="0"/>
              <a:t>113.30 </a:t>
            </a:r>
            <a:r>
              <a:rPr lang="zh-CN" altLang="en-US" dirty="0"/>
              <a:t>万美元。</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32</a:t>
            </a:fld>
            <a:endParaRPr lang="zh-CN" altLang="en-US" dirty="0"/>
          </a:p>
        </p:txBody>
      </p:sp>
      <p:sp>
        <p:nvSpPr>
          <p:cNvPr id="5"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9" name="对象 8"/>
          <p:cNvGraphicFramePr>
            <a:graphicFrameLocks noChangeAspect="1"/>
          </p:cNvGraphicFramePr>
          <p:nvPr>
            <p:extLst>
              <p:ext uri="{D42A27DB-BD31-4B8C-83A1-F6EECF244321}">
                <p14:modId xmlns:p14="http://schemas.microsoft.com/office/powerpoint/2010/main" val="4160182871"/>
              </p:ext>
            </p:extLst>
          </p:nvPr>
        </p:nvGraphicFramePr>
        <p:xfrm>
          <a:off x="1835696" y="1772816"/>
          <a:ext cx="5882655" cy="2068184"/>
        </p:xfrm>
        <a:graphic>
          <a:graphicData uri="http://schemas.openxmlformats.org/presentationml/2006/ole">
            <mc:AlternateContent xmlns:mc="http://schemas.openxmlformats.org/markup-compatibility/2006">
              <mc:Choice xmlns:v="urn:schemas-microsoft-com:vml" Requires="v">
                <p:oleObj spid="_x0000_s84028" name="Equation" r:id="rId3" imgW="2781000" imgH="965160" progId="Equation.DSMT4">
                  <p:embed/>
                </p:oleObj>
              </mc:Choice>
              <mc:Fallback>
                <p:oleObj name="Equation" r:id="rId3" imgW="2781000" imgH="965160" progId="Equation.DSMT4">
                  <p:embed/>
                  <p:pic>
                    <p:nvPicPr>
                      <p:cNvPr id="0" name="Object 34"/>
                      <p:cNvPicPr>
                        <a:picLocks noChangeAspect="1" noChangeArrowheads="1"/>
                      </p:cNvPicPr>
                      <p:nvPr/>
                    </p:nvPicPr>
                    <p:blipFill>
                      <a:blip r:embed="rId4"/>
                      <a:srcRect/>
                      <a:stretch>
                        <a:fillRect/>
                      </a:stretch>
                    </p:blipFill>
                    <p:spPr bwMode="auto">
                      <a:xfrm>
                        <a:off x="1835696" y="1772816"/>
                        <a:ext cx="5882655" cy="2068184"/>
                      </a:xfrm>
                      <a:prstGeom prst="rect">
                        <a:avLst/>
                      </a:prstGeom>
                      <a:noFill/>
                    </p:spPr>
                  </p:pic>
                </p:oleObj>
              </mc:Fallback>
            </mc:AlternateContent>
          </a:graphicData>
        </a:graphic>
      </p:graphicFrame>
      <p:sp>
        <p:nvSpPr>
          <p:cNvPr id="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1904432214"/>
              </p:ext>
            </p:extLst>
          </p:nvPr>
        </p:nvGraphicFramePr>
        <p:xfrm>
          <a:off x="1907704" y="4365104"/>
          <a:ext cx="4695498" cy="792088"/>
        </p:xfrm>
        <a:graphic>
          <a:graphicData uri="http://schemas.openxmlformats.org/presentationml/2006/ole">
            <mc:AlternateContent xmlns:mc="http://schemas.openxmlformats.org/markup-compatibility/2006">
              <mc:Choice xmlns:v="urn:schemas-microsoft-com:vml" Requires="v">
                <p:oleObj spid="_x0000_s84029" name="Equation" r:id="rId5" imgW="2349360" imgH="393480" progId="Equation.DSMT4">
                  <p:embed/>
                </p:oleObj>
              </mc:Choice>
              <mc:Fallback>
                <p:oleObj name="Equation" r:id="rId5" imgW="2349360" imgH="393480" progId="Equation.DSMT4">
                  <p:embed/>
                  <p:pic>
                    <p:nvPicPr>
                      <p:cNvPr id="0" name="Object 36"/>
                      <p:cNvPicPr>
                        <a:picLocks noChangeAspect="1" noChangeArrowheads="1"/>
                      </p:cNvPicPr>
                      <p:nvPr/>
                    </p:nvPicPr>
                    <p:blipFill>
                      <a:blip r:embed="rId6"/>
                      <a:srcRect/>
                      <a:stretch>
                        <a:fillRect/>
                      </a:stretch>
                    </p:blipFill>
                    <p:spPr bwMode="auto">
                      <a:xfrm>
                        <a:off x="1907704" y="4365104"/>
                        <a:ext cx="4695498" cy="792088"/>
                      </a:xfrm>
                      <a:prstGeom prst="rect">
                        <a:avLst/>
                      </a:prstGeom>
                      <a:noFill/>
                    </p:spPr>
                  </p:pic>
                </p:oleObj>
              </mc:Fallback>
            </mc:AlternateContent>
          </a:graphicData>
        </a:graphic>
      </p:graphicFrame>
    </p:spTree>
    <p:extLst>
      <p:ext uri="{BB962C8B-B14F-4D97-AF65-F5344CB8AC3E}">
        <p14:creationId xmlns:p14="http://schemas.microsoft.com/office/powerpoint/2010/main" val="182323908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远期外汇协议定价法 </a:t>
            </a:r>
          </a:p>
        </p:txBody>
      </p:sp>
      <p:sp>
        <p:nvSpPr>
          <p:cNvPr id="3" name="内容占位符 2"/>
          <p:cNvSpPr>
            <a:spLocks noGrp="1"/>
          </p:cNvSpPr>
          <p:nvPr>
            <p:ph idx="1"/>
          </p:nvPr>
        </p:nvSpPr>
        <p:spPr>
          <a:xfrm>
            <a:off x="457200" y="1124744"/>
            <a:ext cx="8229600" cy="5006181"/>
          </a:xfrm>
        </p:spPr>
        <p:txBody>
          <a:bodyPr/>
          <a:lstStyle/>
          <a:p>
            <a:endParaRPr lang="en-US" altLang="zh-CN" dirty="0"/>
          </a:p>
          <a:p>
            <a:pPr>
              <a:buNone/>
            </a:pPr>
            <a:r>
              <a:rPr lang="en-US" altLang="zh-CN" dirty="0"/>
              <a:t>		</a:t>
            </a:r>
            <a:r>
              <a:rPr lang="zh-CN" altLang="en-US" dirty="0"/>
              <a:t>即期汇率为 </a:t>
            </a:r>
            <a:r>
              <a:rPr lang="en-US" altLang="zh-CN" dirty="0"/>
              <a:t>1 </a:t>
            </a:r>
            <a:r>
              <a:rPr lang="zh-CN" altLang="en-US" dirty="0"/>
              <a:t>美元 </a:t>
            </a:r>
            <a:r>
              <a:rPr lang="en-US" altLang="zh-CN" dirty="0"/>
              <a:t>= 110 </a:t>
            </a:r>
            <a:r>
              <a:rPr lang="zh-CN" altLang="en-US" dirty="0"/>
              <a:t>日元，或 </a:t>
            </a:r>
            <a:r>
              <a:rPr lang="en-US" altLang="zh-CN" dirty="0"/>
              <a:t>1 </a:t>
            </a:r>
            <a:r>
              <a:rPr lang="zh-CN" altLang="en-US" dirty="0"/>
              <a:t>日元 </a:t>
            </a:r>
            <a:r>
              <a:rPr lang="en-US" altLang="zh-CN" dirty="0"/>
              <a:t>= 0.009091 </a:t>
            </a:r>
            <a:r>
              <a:rPr lang="zh-CN" altLang="en-US" dirty="0"/>
              <a:t>美元。根据                       ，一年期、两年期和三年期的远期汇率分别为</a:t>
            </a:r>
            <a:endParaRPr lang="en-US" altLang="zh-CN" dirty="0"/>
          </a:p>
          <a:p>
            <a:pPr>
              <a:buNone/>
            </a:pPr>
            <a:endParaRPr lang="zh-CN" altLang="en-US" dirty="0"/>
          </a:p>
          <a:p>
            <a:pPr>
              <a:buNone/>
            </a:pPr>
            <a:endParaRPr lang="zh-CN" altLang="en-US" dirty="0"/>
          </a:p>
          <a:p>
            <a:pPr>
              <a:buNone/>
            </a:pPr>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33</a:t>
            </a:fld>
            <a:endParaRPr lang="zh-CN" altLang="en-US" dirty="0"/>
          </a:p>
        </p:txBody>
      </p:sp>
      <p:sp>
        <p:nvSpPr>
          <p:cNvPr id="5"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0"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pSp>
        <p:nvGrpSpPr>
          <p:cNvPr id="12" name="组合 11"/>
          <p:cNvGrpSpPr/>
          <p:nvPr/>
        </p:nvGrpSpPr>
        <p:grpSpPr>
          <a:xfrm>
            <a:off x="2411760" y="2060848"/>
            <a:ext cx="4621826" cy="3490416"/>
            <a:chOff x="2411760" y="2060848"/>
            <a:chExt cx="4621826" cy="3490416"/>
          </a:xfrm>
        </p:grpSpPr>
        <p:graphicFrame>
          <p:nvGraphicFramePr>
            <p:cNvPr id="9" name="对象 8"/>
            <p:cNvGraphicFramePr>
              <a:graphicFrameLocks noChangeAspect="1"/>
            </p:cNvGraphicFramePr>
            <p:nvPr>
              <p:extLst>
                <p:ext uri="{D42A27DB-BD31-4B8C-83A1-F6EECF244321}">
                  <p14:modId xmlns:p14="http://schemas.microsoft.com/office/powerpoint/2010/main" val="3784990496"/>
                </p:ext>
              </p:extLst>
            </p:nvPr>
          </p:nvGraphicFramePr>
          <p:xfrm>
            <a:off x="4283968" y="2060848"/>
            <a:ext cx="1728192" cy="501938"/>
          </p:xfrm>
          <a:graphic>
            <a:graphicData uri="http://schemas.openxmlformats.org/presentationml/2006/ole">
              <mc:AlternateContent xmlns:mc="http://schemas.openxmlformats.org/markup-compatibility/2006">
                <mc:Choice xmlns:v="urn:schemas-microsoft-com:vml" Requires="v">
                  <p:oleObj spid="_x0000_s85052" name="Equation" r:id="rId3" imgW="863280" imgH="253800" progId="Equation.DSMT4">
                    <p:embed/>
                  </p:oleObj>
                </mc:Choice>
                <mc:Fallback>
                  <p:oleObj name="Equation" r:id="rId3" imgW="863280" imgH="253800" progId="Equation.DSMT4">
                    <p:embed/>
                    <p:pic>
                      <p:nvPicPr>
                        <p:cNvPr id="0" name="Object 34"/>
                        <p:cNvPicPr>
                          <a:picLocks noChangeAspect="1" noChangeArrowheads="1"/>
                        </p:cNvPicPr>
                        <p:nvPr/>
                      </p:nvPicPr>
                      <p:blipFill>
                        <a:blip r:embed="rId4"/>
                        <a:srcRect/>
                        <a:stretch>
                          <a:fillRect/>
                        </a:stretch>
                      </p:blipFill>
                      <p:spPr bwMode="auto">
                        <a:xfrm>
                          <a:off x="4283968" y="2060848"/>
                          <a:ext cx="1728192" cy="501938"/>
                        </a:xfrm>
                        <a:prstGeom prst="rect">
                          <a:avLst/>
                        </a:prstGeom>
                        <a:noFill/>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701260292"/>
                </p:ext>
              </p:extLst>
            </p:nvPr>
          </p:nvGraphicFramePr>
          <p:xfrm>
            <a:off x="2411760" y="3573016"/>
            <a:ext cx="4621826" cy="1978248"/>
          </p:xfrm>
          <a:graphic>
            <a:graphicData uri="http://schemas.openxmlformats.org/presentationml/2006/ole">
              <mc:AlternateContent xmlns:mc="http://schemas.openxmlformats.org/markup-compatibility/2006">
                <mc:Choice xmlns:v="urn:schemas-microsoft-com:vml" Requires="v">
                  <p:oleObj spid="_x0000_s85053" name="Equation" r:id="rId5" imgW="1650960" imgH="698400" progId="Equation.DSMT4">
                    <p:embed/>
                  </p:oleObj>
                </mc:Choice>
                <mc:Fallback>
                  <p:oleObj name="Equation" r:id="rId5" imgW="1650960" imgH="698400" progId="Equation.DSMT4">
                    <p:embed/>
                    <p:pic>
                      <p:nvPicPr>
                        <p:cNvPr id="0" name="Object 36"/>
                        <p:cNvPicPr>
                          <a:picLocks noChangeAspect="1" noChangeArrowheads="1"/>
                        </p:cNvPicPr>
                        <p:nvPr/>
                      </p:nvPicPr>
                      <p:blipFill>
                        <a:blip r:embed="rId6"/>
                        <a:srcRect/>
                        <a:stretch>
                          <a:fillRect/>
                        </a:stretch>
                      </p:blipFill>
                      <p:spPr bwMode="auto">
                        <a:xfrm>
                          <a:off x="2411760" y="3573016"/>
                          <a:ext cx="4621826" cy="1978248"/>
                        </a:xfrm>
                        <a:prstGeom prst="rect">
                          <a:avLst/>
                        </a:prstGeom>
                        <a:noFill/>
                      </p:spPr>
                    </p:pic>
                  </p:oleObj>
                </mc:Fallback>
              </mc:AlternateContent>
            </a:graphicData>
          </a:graphic>
        </p:graphicFrame>
      </p:grpSp>
    </p:spTree>
    <p:extLst>
      <p:ext uri="{BB962C8B-B14F-4D97-AF65-F5344CB8AC3E}">
        <p14:creationId xmlns:p14="http://schemas.microsoft.com/office/powerpoint/2010/main" val="392784446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lstStyle/>
          <a:p>
            <a:pPr>
              <a:buNone/>
            </a:pPr>
            <a:endParaRPr lang="en-US" altLang="zh-CN" dirty="0"/>
          </a:p>
          <a:p>
            <a:pPr>
              <a:buNone/>
            </a:pPr>
            <a:r>
              <a:rPr lang="zh-CN" altLang="en-US" dirty="0"/>
              <a:t>     与利息交换等价的三份远期合约的价值分别为</a:t>
            </a:r>
            <a:endParaRPr lang="en-US" altLang="zh-CN" dirty="0"/>
          </a:p>
          <a:p>
            <a:pPr>
              <a:buNone/>
            </a:pPr>
            <a:endParaRPr lang="zh-CN" altLang="en-US" dirty="0"/>
          </a:p>
          <a:p>
            <a:pPr>
              <a:buNone/>
            </a:pPr>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34</a:t>
            </a:fld>
            <a:endParaRPr lang="zh-CN" altLang="en-US" dirty="0"/>
          </a:p>
        </p:txBody>
      </p:sp>
      <p:sp>
        <p:nvSpPr>
          <p:cNvPr id="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872646100"/>
              </p:ext>
            </p:extLst>
          </p:nvPr>
        </p:nvGraphicFramePr>
        <p:xfrm>
          <a:off x="1187624" y="2996952"/>
          <a:ext cx="7133428" cy="1800200"/>
        </p:xfrm>
        <a:graphic>
          <a:graphicData uri="http://schemas.openxmlformats.org/presentationml/2006/ole">
            <mc:AlternateContent xmlns:mc="http://schemas.openxmlformats.org/markup-compatibility/2006">
              <mc:Choice xmlns:v="urn:schemas-microsoft-com:vml" Requires="v">
                <p:oleObj spid="_x0000_s86047" name="Equation" r:id="rId3" imgW="3022560" imgH="774360" progId="Equation.DSMT4">
                  <p:embed/>
                </p:oleObj>
              </mc:Choice>
              <mc:Fallback>
                <p:oleObj name="Equation" r:id="rId3" imgW="3022560" imgH="774360" progId="Equation.DSMT4">
                  <p:embed/>
                  <p:pic>
                    <p:nvPicPr>
                      <p:cNvPr id="0" name="Object 18"/>
                      <p:cNvPicPr>
                        <a:picLocks noChangeAspect="1" noChangeArrowheads="1"/>
                      </p:cNvPicPr>
                      <p:nvPr/>
                    </p:nvPicPr>
                    <p:blipFill>
                      <a:blip r:embed="rId4"/>
                      <a:srcRect/>
                      <a:stretch>
                        <a:fillRect/>
                      </a:stretch>
                    </p:blipFill>
                    <p:spPr bwMode="auto">
                      <a:xfrm>
                        <a:off x="1187624" y="2996952"/>
                        <a:ext cx="7133428" cy="1800200"/>
                      </a:xfrm>
                      <a:prstGeom prst="rect">
                        <a:avLst/>
                      </a:prstGeom>
                      <a:noFill/>
                    </p:spPr>
                  </p:pic>
                </p:oleObj>
              </mc:Fallback>
            </mc:AlternateContent>
          </a:graphicData>
        </a:graphic>
      </p:graphicFrame>
    </p:spTree>
    <p:extLst>
      <p:ext uri="{BB962C8B-B14F-4D97-AF65-F5344CB8AC3E}">
        <p14:creationId xmlns:p14="http://schemas.microsoft.com/office/powerpoint/2010/main" val="317751141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179512" y="1340768"/>
            <a:ext cx="8856984" cy="4790157"/>
          </a:xfrm>
        </p:spPr>
        <p:txBody>
          <a:bodyPr>
            <a:normAutofit fontScale="92500"/>
          </a:bodyPr>
          <a:lstStyle/>
          <a:p>
            <a:pPr>
              <a:buNone/>
            </a:pPr>
            <a:endParaRPr lang="en-US" altLang="zh-CN" dirty="0"/>
          </a:p>
          <a:p>
            <a:pPr>
              <a:buNone/>
            </a:pPr>
            <a:r>
              <a:rPr lang="en-US" altLang="zh-CN" dirty="0"/>
              <a:t>	</a:t>
            </a:r>
            <a:r>
              <a:rPr lang="zh-CN" altLang="en-US" dirty="0"/>
              <a:t>与最终的本金交换等价的远期合约的价值为</a:t>
            </a:r>
          </a:p>
          <a:p>
            <a:pPr>
              <a:buNone/>
            </a:pPr>
            <a:r>
              <a:rPr lang="zh-CN" altLang="en-US" dirty="0"/>
              <a:t>	</a:t>
            </a:r>
          </a:p>
          <a:p>
            <a:pPr>
              <a:buNone/>
            </a:pPr>
            <a:endParaRPr lang="zh-CN" altLang="en-US" dirty="0"/>
          </a:p>
          <a:p>
            <a:pPr>
              <a:buNone/>
            </a:pPr>
            <a:r>
              <a:rPr lang="en-US" altLang="zh-CN" dirty="0"/>
              <a:t>	</a:t>
            </a:r>
            <a:r>
              <a:rPr lang="zh-CN" altLang="en-US" dirty="0"/>
              <a:t>所以这笔互换的价值为</a:t>
            </a:r>
          </a:p>
          <a:p>
            <a:pPr>
              <a:buNone/>
            </a:pPr>
            <a:endParaRPr lang="zh-CN" altLang="en-US" dirty="0"/>
          </a:p>
          <a:p>
            <a:pPr>
              <a:buNone/>
            </a:pPr>
            <a:r>
              <a:rPr lang="en-US" altLang="zh-CN" dirty="0"/>
              <a:t>    192.1093</a:t>
            </a:r>
            <a:r>
              <a:rPr lang="zh-CN" altLang="en-US" dirty="0"/>
              <a:t>－</a:t>
            </a:r>
            <a:r>
              <a:rPr lang="en-US" altLang="zh-CN" dirty="0"/>
              <a:t>29.135</a:t>
            </a:r>
            <a:r>
              <a:rPr lang="zh-CN" altLang="en-US" dirty="0"/>
              <a:t>－</a:t>
            </a:r>
            <a:r>
              <a:rPr lang="en-US" altLang="zh-CN" dirty="0"/>
              <a:t>26.205</a:t>
            </a:r>
            <a:r>
              <a:rPr lang="zh-CN" altLang="en-US" dirty="0"/>
              <a:t>－</a:t>
            </a:r>
            <a:r>
              <a:rPr lang="en-US" altLang="zh-CN" dirty="0"/>
              <a:t>23.4712 ≈ 113.3</a:t>
            </a:r>
            <a:r>
              <a:rPr lang="zh-CN" altLang="en-US" dirty="0"/>
              <a:t>（万美元）</a:t>
            </a:r>
          </a:p>
          <a:p>
            <a:pPr>
              <a:buNone/>
            </a:pPr>
            <a:endParaRPr lang="zh-CN" altLang="en-US" dirty="0"/>
          </a:p>
          <a:p>
            <a:pPr>
              <a:buNone/>
            </a:pPr>
            <a:r>
              <a:rPr lang="en-US" altLang="zh-CN" dirty="0"/>
              <a:t>	</a:t>
            </a:r>
            <a:r>
              <a:rPr lang="zh-CN" altLang="en-US" dirty="0"/>
              <a:t>这与运用债券组合定价的结果是一致的</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35</a:t>
            </a:fld>
            <a:endParaRPr lang="zh-CN" altLang="en-US" dirty="0"/>
          </a:p>
        </p:txBody>
      </p:sp>
      <p:sp>
        <p:nvSpPr>
          <p:cNvPr id="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914235090"/>
              </p:ext>
            </p:extLst>
          </p:nvPr>
        </p:nvGraphicFramePr>
        <p:xfrm>
          <a:off x="1000125" y="2636838"/>
          <a:ext cx="7386638" cy="576262"/>
        </p:xfrm>
        <a:graphic>
          <a:graphicData uri="http://schemas.openxmlformats.org/presentationml/2006/ole">
            <mc:AlternateContent xmlns:mc="http://schemas.openxmlformats.org/markup-compatibility/2006">
              <mc:Choice xmlns:v="urn:schemas-microsoft-com:vml" Requires="v">
                <p:oleObj spid="_x0000_s87071" name="Equation" r:id="rId3" imgW="3213000" imgH="253800" progId="Equation.DSMT4">
                  <p:embed/>
                </p:oleObj>
              </mc:Choice>
              <mc:Fallback>
                <p:oleObj name="Equation" r:id="rId3" imgW="3213000" imgH="253800" progId="Equation.DSMT4">
                  <p:embed/>
                  <p:pic>
                    <p:nvPicPr>
                      <p:cNvPr id="0" name="Object 18"/>
                      <p:cNvPicPr>
                        <a:picLocks noChangeAspect="1" noChangeArrowheads="1"/>
                      </p:cNvPicPr>
                      <p:nvPr/>
                    </p:nvPicPr>
                    <p:blipFill>
                      <a:blip r:embed="rId4"/>
                      <a:srcRect/>
                      <a:stretch>
                        <a:fillRect/>
                      </a:stretch>
                    </p:blipFill>
                    <p:spPr bwMode="auto">
                      <a:xfrm>
                        <a:off x="1000125" y="2636838"/>
                        <a:ext cx="7386638" cy="576262"/>
                      </a:xfrm>
                      <a:prstGeom prst="rect">
                        <a:avLst/>
                      </a:prstGeom>
                      <a:noFill/>
                    </p:spPr>
                  </p:pic>
                </p:oleObj>
              </mc:Fallback>
            </mc:AlternateContent>
          </a:graphicData>
        </a:graphic>
      </p:graphicFrame>
    </p:spTree>
    <p:extLst>
      <p:ext uri="{BB962C8B-B14F-4D97-AF65-F5344CB8AC3E}">
        <p14:creationId xmlns:p14="http://schemas.microsoft.com/office/powerpoint/2010/main" val="83996930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p:txBody>
          <a:bodyPr/>
          <a:lstStyle/>
          <a:p>
            <a:endParaRPr lang="en-US" altLang="zh-CN" dirty="0"/>
          </a:p>
          <a:p>
            <a:pPr>
              <a:lnSpc>
                <a:spcPct val="150000"/>
              </a:lnSpc>
              <a:buNone/>
            </a:pPr>
            <a:r>
              <a:rPr lang="zh-CN" altLang="en-US" dirty="0">
                <a:solidFill>
                  <a:schemeClr val="bg1">
                    <a:lumMod val="75000"/>
                  </a:schemeClr>
                </a:solidFill>
              </a:rPr>
              <a:t>利率互换的定价</a:t>
            </a:r>
            <a:endParaRPr lang="en-US" altLang="zh-CN" dirty="0">
              <a:solidFill>
                <a:schemeClr val="bg1">
                  <a:lumMod val="75000"/>
                </a:schemeClr>
              </a:solidFill>
            </a:endParaRPr>
          </a:p>
          <a:p>
            <a:pPr>
              <a:lnSpc>
                <a:spcPct val="150000"/>
              </a:lnSpc>
              <a:buNone/>
            </a:pPr>
            <a:r>
              <a:rPr lang="zh-CN" altLang="en-US" dirty="0">
                <a:solidFill>
                  <a:schemeClr val="bg1">
                    <a:lumMod val="75000"/>
                  </a:schemeClr>
                </a:solidFill>
              </a:rPr>
              <a:t>货币互换的定价</a:t>
            </a:r>
            <a:endParaRPr lang="en-US" altLang="zh-CN" dirty="0">
              <a:solidFill>
                <a:schemeClr val="bg1">
                  <a:lumMod val="75000"/>
                </a:schemeClr>
              </a:solidFill>
            </a:endParaRPr>
          </a:p>
          <a:p>
            <a:pPr>
              <a:lnSpc>
                <a:spcPct val="150000"/>
              </a:lnSpc>
              <a:buNone/>
            </a:pPr>
            <a:r>
              <a:rPr lang="zh-CN" altLang="en-US" dirty="0">
                <a:solidFill>
                  <a:srgbClr val="002060"/>
                </a:solidFill>
              </a:rPr>
              <a:t>互换的</a:t>
            </a:r>
            <a:r>
              <a:rPr lang="zh-CN" altLang="en-US" dirty="0" smtClean="0">
                <a:solidFill>
                  <a:srgbClr val="002060"/>
                </a:solidFill>
              </a:rPr>
              <a:t>风险（自学）</a:t>
            </a:r>
            <a:endParaRPr lang="zh-CN" altLang="en-US" dirty="0">
              <a:solidFill>
                <a:srgbClr val="002060"/>
              </a:solidFill>
            </a:endParaRPr>
          </a:p>
          <a:p>
            <a:pPr>
              <a:buNone/>
            </a:pPr>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36</a:t>
            </a:fld>
            <a:endParaRPr lang="zh-CN" altLang="en-US" dirty="0"/>
          </a:p>
        </p:txBody>
      </p:sp>
    </p:spTree>
    <p:extLst>
      <p:ext uri="{BB962C8B-B14F-4D97-AF65-F5344CB8AC3E}">
        <p14:creationId xmlns:p14="http://schemas.microsoft.com/office/powerpoint/2010/main" val="36538303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互换的风险</a:t>
            </a:r>
          </a:p>
        </p:txBody>
      </p:sp>
      <p:sp>
        <p:nvSpPr>
          <p:cNvPr id="3" name="内容占位符 2"/>
          <p:cNvSpPr>
            <a:spLocks noGrp="1"/>
          </p:cNvSpPr>
          <p:nvPr>
            <p:ph idx="1"/>
          </p:nvPr>
        </p:nvSpPr>
        <p:spPr>
          <a:xfrm>
            <a:off x="467544" y="1412776"/>
            <a:ext cx="8229600" cy="4530725"/>
          </a:xfrm>
        </p:spPr>
        <p:txBody>
          <a:bodyPr/>
          <a:lstStyle/>
          <a:p>
            <a:endParaRPr lang="en-US" altLang="zh-CN" dirty="0"/>
          </a:p>
          <a:p>
            <a:r>
              <a:rPr lang="zh-CN" altLang="en-US" dirty="0"/>
              <a:t>与互换相联系的风险主要包括：</a:t>
            </a:r>
            <a:endParaRPr lang="en-US" altLang="zh-CN" dirty="0"/>
          </a:p>
          <a:p>
            <a:pPr lvl="4"/>
            <a:endParaRPr lang="zh-CN" altLang="en-US" dirty="0"/>
          </a:p>
          <a:p>
            <a:pPr lvl="1"/>
            <a:r>
              <a:rPr lang="zh-CN" altLang="en-US" dirty="0"/>
              <a:t>信用风险</a:t>
            </a:r>
          </a:p>
          <a:p>
            <a:pPr lvl="1"/>
            <a:r>
              <a:rPr lang="zh-CN" altLang="en-US" dirty="0"/>
              <a:t>市场风险</a:t>
            </a:r>
          </a:p>
          <a:p>
            <a:endParaRPr lang="zh-CN" altLang="en-US" dirty="0"/>
          </a:p>
          <a:p>
            <a:r>
              <a:rPr lang="zh-CN" altLang="en-US" dirty="0"/>
              <a:t>两者相互影响，相互作用</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37</a:t>
            </a:fld>
            <a:endParaRPr lang="zh-CN" altLang="en-US" dirty="0"/>
          </a:p>
        </p:txBody>
      </p:sp>
    </p:spTree>
    <p:extLst>
      <p:ext uri="{BB962C8B-B14F-4D97-AF65-F5344CB8AC3E}">
        <p14:creationId xmlns:p14="http://schemas.microsoft.com/office/powerpoint/2010/main" val="143868584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互换的信用风险</a:t>
            </a:r>
          </a:p>
        </p:txBody>
      </p:sp>
      <p:sp>
        <p:nvSpPr>
          <p:cNvPr id="3" name="内容占位符 2"/>
          <p:cNvSpPr>
            <a:spLocks noGrp="1"/>
          </p:cNvSpPr>
          <p:nvPr>
            <p:ph idx="1"/>
          </p:nvPr>
        </p:nvSpPr>
        <p:spPr/>
        <p:txBody>
          <a:bodyPr>
            <a:normAutofit/>
          </a:bodyPr>
          <a:lstStyle/>
          <a:p>
            <a:r>
              <a:rPr lang="en-US" altLang="zh-CN" dirty="0"/>
              <a:t>OTC </a:t>
            </a:r>
            <a:r>
              <a:rPr lang="zh-CN" altLang="en-US" dirty="0"/>
              <a:t>交易的信用风险（对手方风险）</a:t>
            </a:r>
          </a:p>
          <a:p>
            <a:pPr lvl="1"/>
            <a:r>
              <a:rPr lang="zh-CN" altLang="en-US" dirty="0"/>
              <a:t>当利率或汇率等市场价格的变动使得互换对交易者而言价值为正时存在</a:t>
            </a:r>
            <a:endParaRPr lang="en-US" altLang="zh-CN" dirty="0"/>
          </a:p>
          <a:p>
            <a:r>
              <a:rPr lang="zh-CN" altLang="en-US" dirty="0"/>
              <a:t>利率互换</a:t>
            </a:r>
          </a:p>
          <a:p>
            <a:pPr lvl="1"/>
            <a:r>
              <a:rPr lang="zh-CN" altLang="en-US" dirty="0"/>
              <a:t>交换的仅是利息差额，其交易双方真正面临的信用风险暴露远比互换的名义本金要少得多</a:t>
            </a:r>
            <a:endParaRPr lang="en-US" altLang="zh-CN" dirty="0"/>
          </a:p>
          <a:p>
            <a:r>
              <a:rPr lang="zh-CN" altLang="en-US" dirty="0"/>
              <a:t>货币互换</a:t>
            </a:r>
          </a:p>
          <a:p>
            <a:pPr lvl="1"/>
            <a:r>
              <a:rPr lang="zh-CN" altLang="en-US" dirty="0"/>
              <a:t>由于进行本金的交换，其交易双方面临的信用风险比利率互换要大一些</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38</a:t>
            </a:fld>
            <a:endParaRPr lang="zh-CN" altLang="en-US" dirty="0"/>
          </a:p>
        </p:txBody>
      </p:sp>
    </p:spTree>
    <p:extLst>
      <p:ext uri="{BB962C8B-B14F-4D97-AF65-F5344CB8AC3E}">
        <p14:creationId xmlns:p14="http://schemas.microsoft.com/office/powerpoint/2010/main" val="376857283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67544" y="1268760"/>
            <a:ext cx="8229600" cy="4530725"/>
          </a:xfrm>
        </p:spPr>
        <p:txBody>
          <a:bodyPr>
            <a:normAutofit fontScale="92500" lnSpcReduction="20000"/>
          </a:bodyPr>
          <a:lstStyle/>
          <a:p>
            <a:endParaRPr lang="en-US" altLang="zh-CN" dirty="0"/>
          </a:p>
          <a:p>
            <a:r>
              <a:rPr lang="zh-CN" altLang="en-US" dirty="0"/>
              <a:t>互换交易中的信用风险是很难估计的，交易者通常通过信用增强（ </a:t>
            </a:r>
            <a:r>
              <a:rPr lang="en-US" altLang="zh-CN" dirty="0"/>
              <a:t>Credit Enhancement </a:t>
            </a:r>
            <a:r>
              <a:rPr lang="zh-CN" altLang="en-US" dirty="0"/>
              <a:t>）来管理和消除信用风险。</a:t>
            </a:r>
          </a:p>
          <a:p>
            <a:pPr lvl="1"/>
            <a:r>
              <a:rPr lang="zh-CN" altLang="en-US" dirty="0"/>
              <a:t>净额结算</a:t>
            </a:r>
          </a:p>
          <a:p>
            <a:pPr lvl="1"/>
            <a:r>
              <a:rPr lang="zh-CN" altLang="en-US" dirty="0"/>
              <a:t>抵押和盯市</a:t>
            </a:r>
            <a:endParaRPr lang="en-US" altLang="zh-CN" dirty="0"/>
          </a:p>
          <a:p>
            <a:pPr lvl="1"/>
            <a:r>
              <a:rPr lang="zh-CN" altLang="en-US" dirty="0"/>
              <a:t> 信用衍生产品</a:t>
            </a:r>
          </a:p>
          <a:p>
            <a:endParaRPr lang="zh-CN" altLang="en-US" dirty="0"/>
          </a:p>
          <a:p>
            <a:r>
              <a:rPr lang="zh-CN" altLang="en-US" dirty="0"/>
              <a:t>总的来看，由于国际市场上的互换协议通常涉及资本雄厚、信用等级高的大型机构，互换违约造成的总损失通常较低。</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39</a:t>
            </a:fld>
            <a:endParaRPr lang="zh-CN" altLang="en-US" dirty="0"/>
          </a:p>
        </p:txBody>
      </p:sp>
    </p:spTree>
    <p:extLst>
      <p:ext uri="{BB962C8B-B14F-4D97-AF65-F5344CB8AC3E}">
        <p14:creationId xmlns:p14="http://schemas.microsoft.com/office/powerpoint/2010/main" val="221899593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假设</a:t>
            </a:r>
          </a:p>
        </p:txBody>
      </p:sp>
      <p:sp>
        <p:nvSpPr>
          <p:cNvPr id="3" name="内容占位符 2"/>
          <p:cNvSpPr>
            <a:spLocks noGrp="1"/>
          </p:cNvSpPr>
          <p:nvPr>
            <p:ph idx="1"/>
          </p:nvPr>
        </p:nvSpPr>
        <p:spPr/>
        <p:txBody>
          <a:bodyPr/>
          <a:lstStyle/>
          <a:p>
            <a:pPr marL="0" indent="0">
              <a:buNone/>
            </a:pPr>
            <a:endParaRPr lang="en-US" altLang="zh-CN" dirty="0"/>
          </a:p>
          <a:p>
            <a:r>
              <a:rPr lang="zh-CN" altLang="en-US" dirty="0"/>
              <a:t>忽略天数计算</a:t>
            </a:r>
            <a:endParaRPr lang="en-US" altLang="zh-CN" dirty="0"/>
          </a:p>
          <a:p>
            <a:pPr lvl="4"/>
            <a:endParaRPr lang="zh-CN" altLang="en-US" dirty="0"/>
          </a:p>
          <a:p>
            <a:r>
              <a:rPr lang="zh-CN" altLang="en-US" dirty="0"/>
              <a:t>以国际市场上的互换为例，浮动利率使用 </a:t>
            </a:r>
            <a:r>
              <a:rPr lang="en-US" altLang="zh-CN" dirty="0"/>
              <a:t>LIBOR</a:t>
            </a:r>
          </a:p>
          <a:p>
            <a:pPr lvl="4"/>
            <a:endParaRPr lang="en-US" altLang="zh-CN" dirty="0"/>
          </a:p>
          <a:p>
            <a:r>
              <a:rPr lang="zh-CN" altLang="en-US" dirty="0"/>
              <a:t>贴现率也使用 </a:t>
            </a:r>
            <a:r>
              <a:rPr lang="en-US" altLang="zh-CN" dirty="0"/>
              <a:t>LIBOR</a:t>
            </a:r>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a:t>
            </a:fld>
            <a:endParaRPr lang="zh-CN" altLang="en-US" dirty="0"/>
          </a:p>
        </p:txBody>
      </p:sp>
    </p:spTree>
    <p:extLst>
      <p:ext uri="{BB962C8B-B14F-4D97-AF65-F5344CB8AC3E}">
        <p14:creationId xmlns:p14="http://schemas.microsoft.com/office/powerpoint/2010/main" val="347313352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互换的市场风险</a:t>
            </a:r>
          </a:p>
        </p:txBody>
      </p:sp>
      <p:sp>
        <p:nvSpPr>
          <p:cNvPr id="3" name="内容占位符 2"/>
          <p:cNvSpPr>
            <a:spLocks noGrp="1"/>
          </p:cNvSpPr>
          <p:nvPr>
            <p:ph idx="1"/>
          </p:nvPr>
        </p:nvSpPr>
        <p:spPr>
          <a:xfrm>
            <a:off x="467544" y="1124744"/>
            <a:ext cx="8229600" cy="4530725"/>
          </a:xfrm>
        </p:spPr>
        <p:txBody>
          <a:bodyPr>
            <a:normAutofit fontScale="92500"/>
          </a:bodyPr>
          <a:lstStyle/>
          <a:p>
            <a:endParaRPr lang="en-US" altLang="zh-CN" dirty="0"/>
          </a:p>
          <a:p>
            <a:r>
              <a:rPr lang="zh-CN" altLang="en-US" dirty="0"/>
              <a:t>与互换相联系的市场风险主要可分为利率风险和汇率风险：</a:t>
            </a:r>
          </a:p>
          <a:p>
            <a:pPr lvl="1"/>
            <a:r>
              <a:rPr lang="zh-CN" altLang="en-US" dirty="0"/>
              <a:t>对于利率互换来说主要的市场风险是利率风险</a:t>
            </a:r>
          </a:p>
          <a:p>
            <a:pPr lvl="1"/>
            <a:r>
              <a:rPr lang="zh-CN" altLang="en-US" dirty="0"/>
              <a:t>对于货币互换而言市场风险包括利率风险和汇率风险</a:t>
            </a:r>
            <a:endParaRPr lang="en-US" altLang="zh-CN" dirty="0"/>
          </a:p>
          <a:p>
            <a:pPr lvl="4"/>
            <a:endParaRPr lang="zh-CN" altLang="en-US" dirty="0"/>
          </a:p>
          <a:p>
            <a:r>
              <a:rPr lang="zh-CN" altLang="en-US" dirty="0"/>
              <a:t>利率风险的管理：久期、凸性等分析工具，运用市场上的固定收益产品如欧洲美元期货等对冲</a:t>
            </a:r>
          </a:p>
          <a:p>
            <a:r>
              <a:rPr lang="zh-CN" altLang="en-US" dirty="0"/>
              <a:t>汇率风险的管理：远期外汇协议等</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40</a:t>
            </a:fld>
            <a:endParaRPr lang="zh-CN" altLang="en-US" dirty="0"/>
          </a:p>
        </p:txBody>
      </p:sp>
    </p:spTree>
    <p:extLst>
      <p:ext uri="{BB962C8B-B14F-4D97-AF65-F5344CB8AC3E}">
        <p14:creationId xmlns:p14="http://schemas.microsoft.com/office/powerpoint/2010/main" val="1118061263"/>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800" dirty="0"/>
              <a:t>案例 </a:t>
            </a:r>
            <a:r>
              <a:rPr lang="en-US" altLang="zh-CN" sz="3800" dirty="0"/>
              <a:t>7.6 </a:t>
            </a:r>
            <a:r>
              <a:rPr lang="zh-CN" altLang="en-US" sz="3800" dirty="0"/>
              <a:t>：利率风险与汇率风险分解 </a:t>
            </a:r>
          </a:p>
        </p:txBody>
      </p:sp>
      <p:sp>
        <p:nvSpPr>
          <p:cNvPr id="3" name="内容占位符 2"/>
          <p:cNvSpPr>
            <a:spLocks noGrp="1"/>
          </p:cNvSpPr>
          <p:nvPr>
            <p:ph idx="1"/>
          </p:nvPr>
        </p:nvSpPr>
        <p:spPr>
          <a:xfrm>
            <a:off x="457200" y="1124744"/>
            <a:ext cx="8229600" cy="5006181"/>
          </a:xfrm>
        </p:spPr>
        <p:txBody>
          <a:bodyPr>
            <a:normAutofit fontScale="32500" lnSpcReduction="20000"/>
          </a:bodyPr>
          <a:lstStyle/>
          <a:p>
            <a:pPr marL="0" indent="0">
              <a:buNone/>
            </a:pPr>
            <a:r>
              <a:rPr lang="en-US" altLang="zh-CN" sz="8000" dirty="0"/>
              <a:t>      </a:t>
            </a:r>
          </a:p>
          <a:p>
            <a:r>
              <a:rPr lang="en-US" altLang="zh-CN" sz="8000" dirty="0"/>
              <a:t>          </a:t>
            </a:r>
            <a:r>
              <a:rPr lang="zh-CN" altLang="en-US" sz="8000" dirty="0">
                <a:latin typeface="Adobe 楷体 Std R" pitchFamily="18" charset="-122"/>
                <a:ea typeface="Adobe 楷体 Std R" pitchFamily="18" charset="-122"/>
              </a:rPr>
              <a:t>假设美元和日元 </a:t>
            </a:r>
            <a:r>
              <a:rPr lang="en-US" altLang="zh-CN" sz="8000" dirty="0">
                <a:latin typeface="Adobe 楷体 Std R" pitchFamily="18" charset="-122"/>
                <a:ea typeface="Adobe 楷体 Std R" pitchFamily="18" charset="-122"/>
              </a:rPr>
              <a:t>LIBOR </a:t>
            </a:r>
            <a:r>
              <a:rPr lang="zh-CN" altLang="en-US" sz="8000" dirty="0">
                <a:latin typeface="Adobe 楷体 Std R" pitchFamily="18" charset="-122"/>
                <a:ea typeface="Adobe 楷体 Std R" pitchFamily="18" charset="-122"/>
              </a:rPr>
              <a:t>利率的期限结构是平的</a:t>
            </a:r>
            <a:r>
              <a:rPr lang="en-US" altLang="zh-CN" sz="8000" dirty="0">
                <a:latin typeface="Adobe 楷体 Std R" pitchFamily="18" charset="-122"/>
                <a:ea typeface="Adobe 楷体 Std R" pitchFamily="18" charset="-122"/>
              </a:rPr>
              <a:t>,</a:t>
            </a:r>
            <a:r>
              <a:rPr lang="zh-CN" altLang="en-US" sz="8000" dirty="0">
                <a:latin typeface="Adobe 楷体 Std R" pitchFamily="18" charset="-122"/>
                <a:ea typeface="Adobe 楷体 Std R" pitchFamily="18" charset="-122"/>
              </a:rPr>
              <a:t>在日本是 </a:t>
            </a:r>
            <a:r>
              <a:rPr lang="en-US" altLang="zh-CN" sz="8000" dirty="0">
                <a:latin typeface="Adobe 楷体 Std R" pitchFamily="18" charset="-122"/>
                <a:ea typeface="Adobe 楷体 Std R" pitchFamily="18" charset="-122"/>
              </a:rPr>
              <a:t>2.96% ,</a:t>
            </a:r>
            <a:r>
              <a:rPr lang="zh-CN" altLang="en-US" sz="8000" dirty="0">
                <a:latin typeface="Adobe 楷体 Std R" pitchFamily="18" charset="-122"/>
                <a:ea typeface="Adobe 楷体 Std R" pitchFamily="18" charset="-122"/>
              </a:rPr>
              <a:t>而在美国是 </a:t>
            </a:r>
            <a:r>
              <a:rPr lang="en-US" altLang="zh-CN" sz="8000" dirty="0">
                <a:latin typeface="Adobe 楷体 Std R" pitchFamily="18" charset="-122"/>
                <a:ea typeface="Adobe 楷体 Std R" pitchFamily="18" charset="-122"/>
              </a:rPr>
              <a:t>6.3% </a:t>
            </a:r>
            <a:r>
              <a:rPr lang="zh-CN" altLang="en-US" sz="8000" dirty="0">
                <a:latin typeface="Adobe 楷体 Std R" pitchFamily="18" charset="-122"/>
                <a:ea typeface="Adobe 楷体 Std R" pitchFamily="18" charset="-122"/>
              </a:rPr>
              <a:t>（均为连续复利）。 </a:t>
            </a:r>
            <a:r>
              <a:rPr lang="en-US" altLang="zh-CN" sz="8000" dirty="0">
                <a:latin typeface="Adobe 楷体 Std R" pitchFamily="18" charset="-122"/>
                <a:ea typeface="Adobe 楷体 Std R" pitchFamily="18" charset="-122"/>
              </a:rPr>
              <a:t>A </a:t>
            </a:r>
            <a:r>
              <a:rPr lang="zh-CN" altLang="en-US" sz="8000" dirty="0">
                <a:latin typeface="Adobe 楷体 Std R" pitchFamily="18" charset="-122"/>
                <a:ea typeface="Adobe 楷体 Std R" pitchFamily="18" charset="-122"/>
              </a:rPr>
              <a:t>银行签订了一笔 </a:t>
            </a:r>
            <a:r>
              <a:rPr lang="en-US" altLang="zh-CN" sz="8000" dirty="0">
                <a:latin typeface="Adobe 楷体 Std R" pitchFamily="18" charset="-122"/>
                <a:ea typeface="Adobe 楷体 Std R" pitchFamily="18" charset="-122"/>
              </a:rPr>
              <a:t>4 </a:t>
            </a:r>
            <a:r>
              <a:rPr lang="zh-CN" altLang="en-US" sz="8000" dirty="0">
                <a:latin typeface="Adobe 楷体 Std R" pitchFamily="18" charset="-122"/>
                <a:ea typeface="Adobe 楷体 Std R" pitchFamily="18" charset="-122"/>
              </a:rPr>
              <a:t>年期的货币互换，每年交换一次利息，按 </a:t>
            </a:r>
            <a:r>
              <a:rPr lang="en-US" altLang="zh-CN" sz="8000" dirty="0">
                <a:latin typeface="Adobe 楷体 Std R" pitchFamily="18" charset="-122"/>
                <a:ea typeface="Adobe 楷体 Std R" pitchFamily="18" charset="-122"/>
              </a:rPr>
              <a:t>3% </a:t>
            </a:r>
            <a:r>
              <a:rPr lang="zh-CN" altLang="en-US" sz="8000" dirty="0">
                <a:latin typeface="Adobe 楷体 Std R" pitchFamily="18" charset="-122"/>
                <a:ea typeface="Adobe 楷体 Std R" pitchFamily="18" charset="-122"/>
              </a:rPr>
              <a:t>年利率（每年计一次复利）收入日元，按 </a:t>
            </a:r>
            <a:r>
              <a:rPr lang="en-US" altLang="zh-CN" sz="8000" dirty="0">
                <a:latin typeface="Adobe 楷体 Std R" pitchFamily="18" charset="-122"/>
                <a:ea typeface="Adobe 楷体 Std R" pitchFamily="18" charset="-122"/>
              </a:rPr>
              <a:t>6.5% </a:t>
            </a:r>
            <a:r>
              <a:rPr lang="zh-CN" altLang="en-US" sz="8000" dirty="0">
                <a:latin typeface="Adobe 楷体 Std R" pitchFamily="18" charset="-122"/>
                <a:ea typeface="Adobe 楷体 Std R" pitchFamily="18" charset="-122"/>
              </a:rPr>
              <a:t>年利率（每年计一次复利）付出美元。两种货币的本金分别为 </a:t>
            </a:r>
            <a:r>
              <a:rPr lang="en-US" altLang="zh-CN" sz="8000" dirty="0">
                <a:latin typeface="Adobe 楷体 Std R" pitchFamily="18" charset="-122"/>
                <a:ea typeface="Adobe 楷体 Std R" pitchFamily="18" charset="-122"/>
              </a:rPr>
              <a:t>1 000 </a:t>
            </a:r>
            <a:r>
              <a:rPr lang="zh-CN" altLang="en-US" sz="8000" dirty="0">
                <a:latin typeface="Adobe 楷体 Std R" pitchFamily="18" charset="-122"/>
                <a:ea typeface="Adobe 楷体 Std R" pitchFamily="18" charset="-122"/>
              </a:rPr>
              <a:t>万美元和 </a:t>
            </a:r>
            <a:r>
              <a:rPr lang="en-US" altLang="zh-CN" sz="8000" dirty="0">
                <a:latin typeface="Adobe 楷体 Std R" pitchFamily="18" charset="-122"/>
                <a:ea typeface="Adobe 楷体 Std R" pitchFamily="18" charset="-122"/>
              </a:rPr>
              <a:t>120 000 </a:t>
            </a:r>
            <a:r>
              <a:rPr lang="zh-CN" altLang="en-US" sz="8000" dirty="0">
                <a:latin typeface="Adobe 楷体 Std R" pitchFamily="18" charset="-122"/>
                <a:ea typeface="Adobe 楷体 Std R" pitchFamily="18" charset="-122"/>
              </a:rPr>
              <a:t>万日元。即期汇率为 </a:t>
            </a:r>
            <a:r>
              <a:rPr lang="en-US" altLang="zh-CN" sz="8000" dirty="0">
                <a:latin typeface="Adobe 楷体 Std R" pitchFamily="18" charset="-122"/>
                <a:ea typeface="Adobe 楷体 Std R" pitchFamily="18" charset="-122"/>
              </a:rPr>
              <a:t>1 </a:t>
            </a:r>
            <a:r>
              <a:rPr lang="zh-CN" altLang="en-US" sz="8000" dirty="0">
                <a:latin typeface="Adobe 楷体 Std R" pitchFamily="18" charset="-122"/>
                <a:ea typeface="Adobe 楷体 Std R" pitchFamily="18" charset="-122"/>
              </a:rPr>
              <a:t>美元 </a:t>
            </a:r>
            <a:r>
              <a:rPr lang="en-US" altLang="zh-CN" sz="8000" dirty="0">
                <a:latin typeface="Adobe 楷体 Std R" pitchFamily="18" charset="-122"/>
                <a:ea typeface="Adobe 楷体 Std R" pitchFamily="18" charset="-122"/>
              </a:rPr>
              <a:t>= 120 </a:t>
            </a:r>
            <a:r>
              <a:rPr lang="zh-CN" altLang="en-US" sz="8000" dirty="0">
                <a:latin typeface="Adobe 楷体 Std R" pitchFamily="18" charset="-122"/>
                <a:ea typeface="Adobe 楷体 Std R" pitchFamily="18" charset="-122"/>
              </a:rPr>
              <a:t>日元。</a:t>
            </a:r>
          </a:p>
          <a:p>
            <a:endParaRPr lang="zh-CN" altLang="en-US" sz="8000" dirty="0">
              <a:latin typeface="Adobe 楷体 Std R" pitchFamily="18" charset="-122"/>
              <a:ea typeface="Adobe 楷体 Std R" pitchFamily="18" charset="-122"/>
            </a:endParaRPr>
          </a:p>
          <a:p>
            <a:r>
              <a:rPr lang="en-US" altLang="zh-CN" sz="8000" dirty="0">
                <a:latin typeface="Adobe 楷体 Std R" pitchFamily="18" charset="-122"/>
                <a:ea typeface="Adobe 楷体 Std R" pitchFamily="18" charset="-122"/>
              </a:rPr>
              <a:t>        1 </a:t>
            </a:r>
            <a:r>
              <a:rPr lang="zh-CN" altLang="en-US" sz="8000" dirty="0">
                <a:latin typeface="Adobe 楷体 Std R" pitchFamily="18" charset="-122"/>
                <a:ea typeface="Adobe 楷体 Std R" pitchFamily="18" charset="-122"/>
              </a:rPr>
              <a:t>年以后，日元与美元 </a:t>
            </a:r>
            <a:r>
              <a:rPr lang="en-US" altLang="zh-CN" sz="8000" dirty="0">
                <a:latin typeface="Adobe 楷体 Std R" pitchFamily="18" charset="-122"/>
                <a:ea typeface="Adobe 楷体 Std R" pitchFamily="18" charset="-122"/>
              </a:rPr>
              <a:t>LIBOR </a:t>
            </a:r>
            <a:r>
              <a:rPr lang="zh-CN" altLang="en-US" sz="8000" dirty="0">
                <a:latin typeface="Adobe 楷体 Std R" pitchFamily="18" charset="-122"/>
                <a:ea typeface="Adobe 楷体 Std R" pitchFamily="18" charset="-122"/>
              </a:rPr>
              <a:t>分别变为 </a:t>
            </a:r>
            <a:r>
              <a:rPr lang="en-US" altLang="zh-CN" sz="8000" dirty="0">
                <a:latin typeface="Adobe 楷体 Std R" pitchFamily="18" charset="-122"/>
                <a:ea typeface="Adobe 楷体 Std R" pitchFamily="18" charset="-122"/>
              </a:rPr>
              <a:t>2% </a:t>
            </a:r>
            <a:r>
              <a:rPr lang="zh-CN" altLang="en-US" sz="8000" dirty="0">
                <a:latin typeface="Adobe 楷体 Std R" pitchFamily="18" charset="-122"/>
                <a:ea typeface="Adobe 楷体 Std R" pitchFamily="18" charset="-122"/>
              </a:rPr>
              <a:t>和 </a:t>
            </a:r>
            <a:r>
              <a:rPr lang="en-US" altLang="zh-CN" sz="8000" dirty="0">
                <a:latin typeface="Adobe 楷体 Std R" pitchFamily="18" charset="-122"/>
                <a:ea typeface="Adobe 楷体 Std R" pitchFamily="18" charset="-122"/>
              </a:rPr>
              <a:t>6% </a:t>
            </a:r>
            <a:r>
              <a:rPr lang="zh-CN" altLang="en-US" sz="8000" dirty="0">
                <a:latin typeface="Adobe 楷体 Std R" pitchFamily="18" charset="-122"/>
                <a:ea typeface="Adobe 楷体 Std R" pitchFamily="18" charset="-122"/>
              </a:rPr>
              <a:t>（连续复利），即期汇率变为 </a:t>
            </a:r>
            <a:r>
              <a:rPr lang="en-US" altLang="zh-CN" sz="8000" dirty="0">
                <a:latin typeface="Adobe 楷体 Std R" pitchFamily="18" charset="-122"/>
                <a:ea typeface="Adobe 楷体 Std R" pitchFamily="18" charset="-122"/>
              </a:rPr>
              <a:t>110 </a:t>
            </a:r>
            <a:r>
              <a:rPr lang="zh-CN" altLang="en-US" sz="8000" dirty="0">
                <a:latin typeface="Adobe 楷体 Std R" pitchFamily="18" charset="-122"/>
                <a:ea typeface="Adobe 楷体 Std R" pitchFamily="18" charset="-122"/>
              </a:rPr>
              <a:t>。试分析该货币互换的价值变化。</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41</a:t>
            </a:fld>
            <a:endParaRPr lang="zh-CN" altLang="en-US" dirty="0"/>
          </a:p>
        </p:txBody>
      </p:sp>
    </p:spTree>
    <p:extLst>
      <p:ext uri="{BB962C8B-B14F-4D97-AF65-F5344CB8AC3E}">
        <p14:creationId xmlns:p14="http://schemas.microsoft.com/office/powerpoint/2010/main" val="400872594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676456" cy="846931"/>
          </a:xfrm>
        </p:spPr>
        <p:txBody>
          <a:bodyPr/>
          <a:lstStyle/>
          <a:p>
            <a:endParaRPr lang="zh-CN" altLang="en-US" sz="3800" dirty="0"/>
          </a:p>
        </p:txBody>
      </p:sp>
      <p:sp>
        <p:nvSpPr>
          <p:cNvPr id="3" name="内容占位符 2"/>
          <p:cNvSpPr>
            <a:spLocks noGrp="1"/>
          </p:cNvSpPr>
          <p:nvPr>
            <p:ph idx="1"/>
          </p:nvPr>
        </p:nvSpPr>
        <p:spPr/>
        <p:txBody>
          <a:bodyPr/>
          <a:lstStyle/>
          <a:p>
            <a:pPr>
              <a:buNone/>
            </a:pPr>
            <a:r>
              <a:rPr lang="en-US" altLang="zh-CN" dirty="0"/>
              <a:t>	</a:t>
            </a:r>
          </a:p>
          <a:p>
            <a:pPr>
              <a:buNone/>
            </a:pPr>
            <a:r>
              <a:rPr lang="en-US" altLang="zh-CN" dirty="0"/>
              <a:t>1 </a:t>
            </a:r>
            <a:r>
              <a:rPr lang="zh-CN" altLang="en-US" dirty="0"/>
              <a:t>年前货币互换签订时的互换价值为：</a:t>
            </a:r>
            <a:endParaRPr lang="en-US" altLang="zh-CN" dirty="0"/>
          </a:p>
          <a:p>
            <a:pPr>
              <a:buNone/>
            </a:pPr>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42</a:t>
            </a:fld>
            <a:endParaRPr lang="zh-CN" altLang="en-US" dirty="0"/>
          </a:p>
        </p:txBody>
      </p:sp>
      <p:sp>
        <p:nvSpPr>
          <p:cNvPr id="4"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3292448647"/>
              </p:ext>
            </p:extLst>
          </p:nvPr>
        </p:nvGraphicFramePr>
        <p:xfrm>
          <a:off x="1403648" y="2852936"/>
          <a:ext cx="6057478" cy="2880320"/>
        </p:xfrm>
        <a:graphic>
          <a:graphicData uri="http://schemas.openxmlformats.org/presentationml/2006/ole">
            <mc:AlternateContent xmlns:mc="http://schemas.openxmlformats.org/markup-compatibility/2006">
              <mc:Choice xmlns:v="urn:schemas-microsoft-com:vml" Requires="v">
                <p:oleObj spid="_x0000_s88095" name="Equation" r:id="rId3" imgW="2946240" imgH="1396800" progId="Equation.DSMT4">
                  <p:embed/>
                </p:oleObj>
              </mc:Choice>
              <mc:Fallback>
                <p:oleObj name="Equation" r:id="rId3" imgW="2946240" imgH="1396800" progId="Equation.DSMT4">
                  <p:embed/>
                  <p:pic>
                    <p:nvPicPr>
                      <p:cNvPr id="0" name="Object 18"/>
                      <p:cNvPicPr>
                        <a:picLocks noChangeAspect="1" noChangeArrowheads="1"/>
                      </p:cNvPicPr>
                      <p:nvPr/>
                    </p:nvPicPr>
                    <p:blipFill>
                      <a:blip r:embed="rId4"/>
                      <a:srcRect/>
                      <a:stretch>
                        <a:fillRect/>
                      </a:stretch>
                    </p:blipFill>
                    <p:spPr bwMode="auto">
                      <a:xfrm>
                        <a:off x="1403648" y="2852936"/>
                        <a:ext cx="6057478" cy="2880320"/>
                      </a:xfrm>
                      <a:prstGeom prst="rect">
                        <a:avLst/>
                      </a:prstGeom>
                      <a:noFill/>
                    </p:spPr>
                  </p:pic>
                </p:oleObj>
              </mc:Fallback>
            </mc:AlternateContent>
          </a:graphicData>
        </a:graphic>
      </p:graphicFrame>
    </p:spTree>
    <p:extLst>
      <p:ext uri="{BB962C8B-B14F-4D97-AF65-F5344CB8AC3E}">
        <p14:creationId xmlns:p14="http://schemas.microsoft.com/office/powerpoint/2010/main" val="211539189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676456" cy="846931"/>
          </a:xfrm>
        </p:spPr>
        <p:txBody>
          <a:bodyPr/>
          <a:lstStyle/>
          <a:p>
            <a:endParaRPr lang="zh-CN" altLang="en-US" sz="3800" dirty="0"/>
          </a:p>
        </p:txBody>
      </p:sp>
      <p:sp>
        <p:nvSpPr>
          <p:cNvPr id="3" name="内容占位符 2"/>
          <p:cNvSpPr>
            <a:spLocks noGrp="1"/>
          </p:cNvSpPr>
          <p:nvPr>
            <p:ph idx="1"/>
          </p:nvPr>
        </p:nvSpPr>
        <p:spPr/>
        <p:txBody>
          <a:bodyPr/>
          <a:lstStyle/>
          <a:p>
            <a:pPr marL="0" indent="0">
              <a:buNone/>
            </a:pPr>
            <a:r>
              <a:rPr lang="en-US" altLang="zh-CN" dirty="0"/>
              <a:t>	</a:t>
            </a:r>
          </a:p>
          <a:p>
            <a:pPr marL="0" indent="0">
              <a:buNone/>
            </a:pPr>
            <a:endParaRPr lang="en-US" altLang="zh-CN" dirty="0"/>
          </a:p>
          <a:p>
            <a:pPr marL="0" indent="0">
              <a:buNone/>
            </a:pPr>
            <a:r>
              <a:rPr lang="en-US" altLang="zh-CN" dirty="0"/>
              <a:t>          </a:t>
            </a:r>
            <a:r>
              <a:rPr lang="zh-CN" altLang="en-US" dirty="0"/>
              <a:t>根据案例 </a:t>
            </a:r>
            <a:r>
              <a:rPr lang="en-US" altLang="zh-CN" dirty="0"/>
              <a:t>7.4 </a:t>
            </a:r>
            <a:r>
              <a:rPr lang="zh-CN" altLang="en-US" dirty="0"/>
              <a:t>， </a:t>
            </a:r>
            <a:r>
              <a:rPr lang="en-US" altLang="zh-CN" dirty="0"/>
              <a:t>1 </a:t>
            </a:r>
            <a:r>
              <a:rPr lang="zh-CN" altLang="en-US" dirty="0"/>
              <a:t>年后货币互换价值变为 </a:t>
            </a:r>
            <a:r>
              <a:rPr lang="en-US" altLang="zh-CN" dirty="0"/>
              <a:t>113.296 8</a:t>
            </a:r>
            <a:r>
              <a:rPr lang="zh-CN" altLang="en-US" dirty="0"/>
              <a:t>万美元。也就是说，对于 </a:t>
            </a:r>
            <a:r>
              <a:rPr lang="en-US" altLang="zh-CN" dirty="0"/>
              <a:t>A </a:t>
            </a:r>
            <a:r>
              <a:rPr lang="zh-CN" altLang="en-US" dirty="0"/>
              <a:t>银行来说，该货币互换头寸的价值增长了 </a:t>
            </a:r>
            <a:r>
              <a:rPr lang="en-US" altLang="zh-CN" dirty="0"/>
              <a:t>113.296 8 </a:t>
            </a:r>
            <a:r>
              <a:rPr lang="zh-CN" altLang="en-US" dirty="0"/>
              <a:t>万美元。该收益可分解为四个部分：</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43</a:t>
            </a:fld>
            <a:endParaRPr lang="zh-CN" altLang="en-US" dirty="0"/>
          </a:p>
        </p:txBody>
      </p:sp>
    </p:spTree>
    <p:extLst>
      <p:ext uri="{BB962C8B-B14F-4D97-AF65-F5344CB8AC3E}">
        <p14:creationId xmlns:p14="http://schemas.microsoft.com/office/powerpoint/2010/main" val="937246813"/>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676456" cy="846931"/>
          </a:xfrm>
        </p:spPr>
        <p:txBody>
          <a:bodyPr/>
          <a:lstStyle/>
          <a:p>
            <a:endParaRPr lang="zh-CN" altLang="en-US" sz="3800" dirty="0"/>
          </a:p>
        </p:txBody>
      </p:sp>
      <p:sp>
        <p:nvSpPr>
          <p:cNvPr id="3" name="内容占位符 2"/>
          <p:cNvSpPr>
            <a:spLocks noGrp="1"/>
          </p:cNvSpPr>
          <p:nvPr>
            <p:ph idx="1"/>
          </p:nvPr>
        </p:nvSpPr>
        <p:spPr>
          <a:xfrm>
            <a:off x="611560" y="1196752"/>
            <a:ext cx="8075240" cy="4530725"/>
          </a:xfrm>
        </p:spPr>
        <p:txBody>
          <a:bodyPr>
            <a:normAutofit fontScale="70000" lnSpcReduction="20000"/>
          </a:bodyPr>
          <a:lstStyle/>
          <a:p>
            <a:pPr>
              <a:buNone/>
            </a:pPr>
            <a:endParaRPr lang="en-US" altLang="zh-CN" dirty="0"/>
          </a:p>
          <a:p>
            <a:pPr>
              <a:buNone/>
            </a:pPr>
            <a:r>
              <a:rPr lang="en-US" altLang="zh-CN" dirty="0"/>
              <a:t>1.</a:t>
            </a:r>
            <a:r>
              <a:rPr lang="zh-CN" altLang="en-US" dirty="0"/>
              <a:t>由于时间的推移与美元利率的下降， </a:t>
            </a:r>
            <a:r>
              <a:rPr lang="en-US" altLang="zh-CN" dirty="0"/>
              <a:t>A </a:t>
            </a:r>
            <a:r>
              <a:rPr lang="zh-CN" altLang="en-US" dirty="0"/>
              <a:t>银行在美元债</a:t>
            </a:r>
          </a:p>
          <a:p>
            <a:pPr>
              <a:buNone/>
            </a:pPr>
            <a:r>
              <a:rPr lang="zh-CN" altLang="en-US" dirty="0"/>
              <a:t>券上的空头遭受损失，金额为</a:t>
            </a:r>
          </a:p>
          <a:p>
            <a:pPr>
              <a:buNone/>
            </a:pPr>
            <a:endParaRPr lang="zh-CN" altLang="en-US" dirty="0"/>
          </a:p>
          <a:p>
            <a:pPr>
              <a:buNone/>
            </a:pPr>
            <a:r>
              <a:rPr lang="zh-CN" altLang="en-US" dirty="0"/>
              <a:t>		</a:t>
            </a:r>
            <a:r>
              <a:rPr lang="en-US" altLang="zh-CN" dirty="0"/>
              <a:t>1000 − 1008.427 = −8.427</a:t>
            </a:r>
            <a:r>
              <a:rPr lang="zh-CN" altLang="en-US" dirty="0"/>
              <a:t>（万美元）</a:t>
            </a:r>
          </a:p>
          <a:p>
            <a:pPr>
              <a:buNone/>
            </a:pPr>
            <a:endParaRPr lang="zh-CN" altLang="en-US" dirty="0"/>
          </a:p>
          <a:p>
            <a:pPr>
              <a:buNone/>
            </a:pPr>
            <a:r>
              <a:rPr lang="en-US" altLang="zh-CN" dirty="0"/>
              <a:t>2.</a:t>
            </a:r>
            <a:r>
              <a:rPr lang="zh-CN" altLang="en-US" dirty="0"/>
              <a:t>由于时间的推移与日元利率的下降， </a:t>
            </a:r>
            <a:r>
              <a:rPr lang="en-US" altLang="zh-CN" dirty="0"/>
              <a:t>A </a:t>
            </a:r>
            <a:r>
              <a:rPr lang="zh-CN" altLang="en-US" dirty="0"/>
              <a:t>银行在日元债</a:t>
            </a:r>
          </a:p>
          <a:p>
            <a:pPr>
              <a:buNone/>
            </a:pPr>
            <a:r>
              <a:rPr lang="zh-CN" altLang="en-US" dirty="0"/>
              <a:t>券的多头上盈利了</a:t>
            </a:r>
          </a:p>
          <a:p>
            <a:pPr>
              <a:buNone/>
            </a:pPr>
            <a:endParaRPr lang="zh-CN" altLang="en-US" dirty="0"/>
          </a:p>
          <a:p>
            <a:pPr>
              <a:buNone/>
            </a:pPr>
            <a:r>
              <a:rPr lang="zh-CN" altLang="en-US" dirty="0"/>
              <a:t>	       </a:t>
            </a:r>
            <a:r>
              <a:rPr lang="en-US" altLang="zh-CN" dirty="0"/>
              <a:t>123389.7 − 120000 = 3389.7</a:t>
            </a:r>
            <a:r>
              <a:rPr lang="zh-CN" altLang="en-US" dirty="0"/>
              <a:t>（万日元）</a:t>
            </a:r>
          </a:p>
          <a:p>
            <a:pPr>
              <a:buNone/>
            </a:pPr>
            <a:endParaRPr lang="zh-CN" altLang="en-US" dirty="0"/>
          </a:p>
          <a:p>
            <a:pPr>
              <a:buNone/>
            </a:pPr>
            <a:r>
              <a:rPr lang="zh-CN" altLang="en-US" dirty="0"/>
              <a:t>根据初始汇率，这相当于 </a:t>
            </a:r>
            <a:r>
              <a:rPr lang="en-US" altLang="zh-CN" dirty="0"/>
              <a:t>28.2475 </a:t>
            </a:r>
            <a:r>
              <a:rPr lang="zh-CN" altLang="en-US" dirty="0"/>
              <a:t>万美元的收益。</a:t>
            </a:r>
          </a:p>
          <a:p>
            <a:pPr>
              <a:buNone/>
            </a:pPr>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44</a:t>
            </a:fld>
            <a:endParaRPr lang="zh-CN" altLang="en-US" dirty="0"/>
          </a:p>
        </p:txBody>
      </p:sp>
    </p:spTree>
    <p:extLst>
      <p:ext uri="{BB962C8B-B14F-4D97-AF65-F5344CB8AC3E}">
        <p14:creationId xmlns:p14="http://schemas.microsoft.com/office/powerpoint/2010/main" val="2455391215"/>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676456" cy="846931"/>
          </a:xfrm>
        </p:spPr>
        <p:txBody>
          <a:bodyPr/>
          <a:lstStyle/>
          <a:p>
            <a:endParaRPr lang="zh-CN" altLang="en-US" sz="3800" dirty="0"/>
          </a:p>
        </p:txBody>
      </p:sp>
      <p:sp>
        <p:nvSpPr>
          <p:cNvPr id="3" name="内容占位符 2"/>
          <p:cNvSpPr>
            <a:spLocks noGrp="1"/>
          </p:cNvSpPr>
          <p:nvPr>
            <p:ph idx="1"/>
          </p:nvPr>
        </p:nvSpPr>
        <p:spPr/>
        <p:txBody>
          <a:bodyPr/>
          <a:lstStyle/>
          <a:p>
            <a:pPr>
              <a:buNone/>
            </a:pPr>
            <a:endParaRPr lang="en-US" altLang="zh-CN" dirty="0"/>
          </a:p>
          <a:p>
            <a:pPr marL="0" indent="0">
              <a:buNone/>
            </a:pPr>
            <a:r>
              <a:rPr lang="en-US" altLang="zh-CN" dirty="0"/>
              <a:t>3.</a:t>
            </a:r>
            <a:r>
              <a:rPr lang="zh-CN" altLang="en-US" dirty="0"/>
              <a:t>由于日元的升值，外币债券头寸 </a:t>
            </a:r>
            <a:r>
              <a:rPr lang="en-US" altLang="zh-CN" dirty="0"/>
              <a:t>120 000 </a:t>
            </a:r>
            <a:r>
              <a:rPr lang="zh-CN" altLang="en-US" dirty="0"/>
              <a:t>万日元在 </a:t>
            </a:r>
            <a:r>
              <a:rPr lang="en-US" altLang="zh-CN" dirty="0"/>
              <a:t>1 </a:t>
            </a:r>
            <a:r>
              <a:rPr lang="zh-CN" altLang="en-US" dirty="0"/>
              <a:t>年后价值上升了</a:t>
            </a:r>
          </a:p>
          <a:p>
            <a:pPr>
              <a:buNone/>
            </a:pPr>
            <a:endParaRPr lang="en-US" altLang="zh-CN" dirty="0"/>
          </a:p>
          <a:p>
            <a:pPr>
              <a:buNone/>
            </a:pPr>
            <a:endParaRPr lang="en-US" altLang="zh-CN" dirty="0"/>
          </a:p>
          <a:p>
            <a:pPr marL="0" indent="0">
              <a:buNone/>
            </a:pPr>
            <a:r>
              <a:rPr lang="en-US" altLang="zh-CN" dirty="0"/>
              <a:t>4.</a:t>
            </a:r>
            <a:r>
              <a:rPr lang="zh-CN" altLang="en-US" dirty="0"/>
              <a:t>日元债券多头因利率变动带来的 </a:t>
            </a:r>
            <a:r>
              <a:rPr lang="en-US" altLang="zh-CN" dirty="0"/>
              <a:t>3389.7 </a:t>
            </a:r>
            <a:r>
              <a:rPr lang="zh-CN" altLang="en-US" dirty="0"/>
              <a:t>万日元收益，由于日元的升值，还带来了额外收益</a:t>
            </a:r>
          </a:p>
          <a:p>
            <a:pPr>
              <a:buNone/>
            </a:pPr>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45</a:t>
            </a:fld>
            <a:endParaRPr lang="zh-CN" altLang="en-US" dirty="0"/>
          </a:p>
        </p:txBody>
      </p:sp>
      <p:sp>
        <p:nvSpPr>
          <p:cNvPr id="4" name="Rectangle 3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5" name="对象 4"/>
          <p:cNvGraphicFramePr>
            <a:graphicFrameLocks noChangeAspect="1"/>
          </p:cNvGraphicFramePr>
          <p:nvPr>
            <p:extLst>
              <p:ext uri="{D42A27DB-BD31-4B8C-83A1-F6EECF244321}">
                <p14:modId xmlns:p14="http://schemas.microsoft.com/office/powerpoint/2010/main" val="1675040290"/>
              </p:ext>
            </p:extLst>
          </p:nvPr>
        </p:nvGraphicFramePr>
        <p:xfrm>
          <a:off x="2033587" y="2997200"/>
          <a:ext cx="4282271" cy="791840"/>
        </p:xfrm>
        <a:graphic>
          <a:graphicData uri="http://schemas.openxmlformats.org/presentationml/2006/ole">
            <mc:AlternateContent xmlns:mc="http://schemas.openxmlformats.org/markup-compatibility/2006">
              <mc:Choice xmlns:v="urn:schemas-microsoft-com:vml" Requires="v">
                <p:oleObj spid="_x0000_s89148" name="Equation" r:id="rId3" imgW="2145960" imgH="393480" progId="Equation.DSMT4">
                  <p:embed/>
                </p:oleObj>
              </mc:Choice>
              <mc:Fallback>
                <p:oleObj name="Equation" r:id="rId3" imgW="2145960" imgH="393480" progId="Equation.DSMT4">
                  <p:embed/>
                  <p:pic>
                    <p:nvPicPr>
                      <p:cNvPr id="0" name="Object 34"/>
                      <p:cNvPicPr>
                        <a:picLocks noChangeAspect="1" noChangeArrowheads="1"/>
                      </p:cNvPicPr>
                      <p:nvPr/>
                    </p:nvPicPr>
                    <p:blipFill>
                      <a:blip r:embed="rId4"/>
                      <a:srcRect/>
                      <a:stretch>
                        <a:fillRect/>
                      </a:stretch>
                    </p:blipFill>
                    <p:spPr bwMode="auto">
                      <a:xfrm>
                        <a:off x="2033587" y="2997200"/>
                        <a:ext cx="4282271" cy="791840"/>
                      </a:xfrm>
                      <a:prstGeom prst="rect">
                        <a:avLst/>
                      </a:prstGeom>
                      <a:noFill/>
                    </p:spPr>
                  </p:pic>
                </p:oleObj>
              </mc:Fallback>
            </mc:AlternateContent>
          </a:graphicData>
        </a:graphic>
      </p:graphicFrame>
      <p:sp>
        <p:nvSpPr>
          <p:cNvPr id="9"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0" name="对象 9"/>
          <p:cNvGraphicFramePr>
            <a:graphicFrameLocks noChangeAspect="1"/>
          </p:cNvGraphicFramePr>
          <p:nvPr>
            <p:extLst>
              <p:ext uri="{D42A27DB-BD31-4B8C-83A1-F6EECF244321}">
                <p14:modId xmlns:p14="http://schemas.microsoft.com/office/powerpoint/2010/main" val="3056786711"/>
              </p:ext>
            </p:extLst>
          </p:nvPr>
        </p:nvGraphicFramePr>
        <p:xfrm>
          <a:off x="2051720" y="5274240"/>
          <a:ext cx="4536504" cy="891609"/>
        </p:xfrm>
        <a:graphic>
          <a:graphicData uri="http://schemas.openxmlformats.org/presentationml/2006/ole">
            <mc:AlternateContent xmlns:mc="http://schemas.openxmlformats.org/markup-compatibility/2006">
              <mc:Choice xmlns:v="urn:schemas-microsoft-com:vml" Requires="v">
                <p:oleObj spid="_x0000_s89149" name="Equation" r:id="rId5" imgW="2019240" imgH="393480" progId="Equation.DSMT4">
                  <p:embed/>
                </p:oleObj>
              </mc:Choice>
              <mc:Fallback>
                <p:oleObj name="Equation" r:id="rId5" imgW="2019240" imgH="393480" progId="Equation.DSMT4">
                  <p:embed/>
                  <p:pic>
                    <p:nvPicPr>
                      <p:cNvPr id="0" name="Object 38"/>
                      <p:cNvPicPr>
                        <a:picLocks noChangeAspect="1" noChangeArrowheads="1"/>
                      </p:cNvPicPr>
                      <p:nvPr/>
                    </p:nvPicPr>
                    <p:blipFill>
                      <a:blip r:embed="rId6"/>
                      <a:srcRect/>
                      <a:stretch>
                        <a:fillRect/>
                      </a:stretch>
                    </p:blipFill>
                    <p:spPr bwMode="auto">
                      <a:xfrm>
                        <a:off x="2051720" y="5274240"/>
                        <a:ext cx="4536504" cy="891609"/>
                      </a:xfrm>
                      <a:prstGeom prst="rect">
                        <a:avLst/>
                      </a:prstGeom>
                      <a:noFill/>
                    </p:spPr>
                  </p:pic>
                </p:oleObj>
              </mc:Fallback>
            </mc:AlternateContent>
          </a:graphicData>
        </a:graphic>
      </p:graphicFrame>
    </p:spTree>
    <p:extLst>
      <p:ext uri="{BB962C8B-B14F-4D97-AF65-F5344CB8AC3E}">
        <p14:creationId xmlns:p14="http://schemas.microsoft.com/office/powerpoint/2010/main" val="298267054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676456" cy="846931"/>
          </a:xfrm>
        </p:spPr>
        <p:txBody>
          <a:bodyPr/>
          <a:lstStyle/>
          <a:p>
            <a:endParaRPr lang="zh-CN" altLang="en-US" sz="3800" dirty="0"/>
          </a:p>
        </p:txBody>
      </p:sp>
      <p:sp>
        <p:nvSpPr>
          <p:cNvPr id="3" name="内容占位符 2"/>
          <p:cNvSpPr>
            <a:spLocks noGrp="1"/>
          </p:cNvSpPr>
          <p:nvPr>
            <p:ph idx="1"/>
          </p:nvPr>
        </p:nvSpPr>
        <p:spPr>
          <a:xfrm>
            <a:off x="251520" y="1340768"/>
            <a:ext cx="8892480" cy="5184576"/>
          </a:xfrm>
        </p:spPr>
        <p:txBody>
          <a:bodyPr/>
          <a:lstStyle/>
          <a:p>
            <a:endParaRPr lang="en-US" altLang="zh-CN" dirty="0"/>
          </a:p>
          <a:p>
            <a:r>
              <a:rPr lang="zh-CN" altLang="en-US" dirty="0"/>
              <a:t>加总以上四个部分，可得</a:t>
            </a:r>
          </a:p>
          <a:p>
            <a:endParaRPr lang="zh-CN" altLang="en-US" dirty="0"/>
          </a:p>
          <a:p>
            <a:pPr>
              <a:buNone/>
            </a:pPr>
            <a:r>
              <a:rPr lang="zh-CN" altLang="en-US" dirty="0"/>
              <a:t>  −</a:t>
            </a:r>
            <a:r>
              <a:rPr lang="en-US" altLang="zh-CN" dirty="0"/>
              <a:t>8.427+28.247 5+90.909+2.567 = 113.297</a:t>
            </a:r>
            <a:r>
              <a:rPr lang="zh-CN" altLang="en-US" dirty="0"/>
              <a:t>（万美元）</a:t>
            </a:r>
          </a:p>
          <a:p>
            <a:endParaRPr lang="zh-CN" altLang="en-US" dirty="0"/>
          </a:p>
          <a:p>
            <a:pPr>
              <a:buNone/>
            </a:pPr>
            <a:r>
              <a:rPr lang="zh-CN" altLang="en-US" dirty="0"/>
              <a:t>	显然与互换头寸价值的变化是一致的。</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46</a:t>
            </a:fld>
            <a:endParaRPr lang="zh-CN" altLang="en-US" dirty="0"/>
          </a:p>
        </p:txBody>
      </p:sp>
    </p:spTree>
    <p:extLst>
      <p:ext uri="{BB962C8B-B14F-4D97-AF65-F5344CB8AC3E}">
        <p14:creationId xmlns:p14="http://schemas.microsoft.com/office/powerpoint/2010/main" val="366503445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0C913308-F349-4B6D-A68A-DD1791B4A57B}" type="slidenum">
              <a:rPr lang="zh-CN" altLang="en-US" smtClean="0"/>
              <a:pPr/>
              <a:t>47</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0C913308-F349-4B6D-A68A-DD1791B4A57B}" type="slidenum">
              <a:rPr lang="zh-CN" altLang="en-US" smtClean="0"/>
              <a:pPr/>
              <a:t>48</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举例</a:t>
            </a:r>
          </a:p>
        </p:txBody>
      </p:sp>
      <p:sp>
        <p:nvSpPr>
          <p:cNvPr id="3" name="内容占位符 2"/>
          <p:cNvSpPr>
            <a:spLocks noGrp="1"/>
          </p:cNvSpPr>
          <p:nvPr>
            <p:ph idx="1"/>
          </p:nvPr>
        </p:nvSpPr>
        <p:spPr>
          <a:xfrm>
            <a:off x="395536" y="1052736"/>
            <a:ext cx="8229600" cy="4530725"/>
          </a:xfrm>
        </p:spPr>
        <p:txBody>
          <a:bodyPr/>
          <a:lstStyle/>
          <a:p>
            <a:pPr>
              <a:buNone/>
            </a:pPr>
            <a:r>
              <a:rPr lang="en-US" altLang="zh-CN" dirty="0"/>
              <a:t>		</a:t>
            </a:r>
          </a:p>
          <a:p>
            <a:pPr>
              <a:buNone/>
            </a:pPr>
            <a:r>
              <a:rPr lang="en-US" altLang="zh-CN" dirty="0"/>
              <a:t>		</a:t>
            </a:r>
            <a:r>
              <a:rPr lang="zh-CN" altLang="en-US" dirty="0"/>
              <a:t>考虑一个 </a:t>
            </a:r>
            <a:r>
              <a:rPr lang="en-US" altLang="zh-CN" dirty="0"/>
              <a:t>2011 </a:t>
            </a:r>
            <a:r>
              <a:rPr lang="zh-CN" altLang="en-US" dirty="0"/>
              <a:t>年 </a:t>
            </a:r>
            <a:r>
              <a:rPr lang="en-US" altLang="zh-CN" dirty="0"/>
              <a:t>9 </a:t>
            </a:r>
            <a:r>
              <a:rPr lang="zh-CN" altLang="en-US" dirty="0"/>
              <a:t>月 </a:t>
            </a:r>
            <a:r>
              <a:rPr lang="en-US" altLang="zh-CN" dirty="0"/>
              <a:t>1 </a:t>
            </a:r>
            <a:r>
              <a:rPr lang="zh-CN" altLang="en-US" dirty="0"/>
              <a:t>日生效的两年期利率互换，名义本金为 </a:t>
            </a:r>
            <a:r>
              <a:rPr lang="en-US" altLang="zh-CN" dirty="0"/>
              <a:t>1 </a:t>
            </a:r>
            <a:r>
              <a:rPr lang="zh-CN" altLang="en-US" dirty="0"/>
              <a:t>亿美元。甲银行同意支付给乙公司年利率为 </a:t>
            </a:r>
            <a:r>
              <a:rPr lang="en-US" altLang="zh-CN" dirty="0"/>
              <a:t>2.8% </a:t>
            </a:r>
            <a:r>
              <a:rPr lang="zh-CN" altLang="en-US" dirty="0"/>
              <a:t>的利息，同时乙公司同意支付给甲银行 </a:t>
            </a:r>
            <a:r>
              <a:rPr lang="en-US" altLang="zh-CN" dirty="0"/>
              <a:t>3 </a:t>
            </a:r>
            <a:r>
              <a:rPr lang="zh-CN" altLang="en-US" dirty="0"/>
              <a:t>个月期 </a:t>
            </a:r>
            <a:r>
              <a:rPr lang="en-US" altLang="zh-CN" dirty="0"/>
              <a:t>LIBOR </a:t>
            </a:r>
            <a:r>
              <a:rPr lang="zh-CN" altLang="en-US" dirty="0"/>
              <a:t>的利息，利息每 </a:t>
            </a:r>
            <a:r>
              <a:rPr lang="en-US" altLang="zh-CN" dirty="0"/>
              <a:t>3 </a:t>
            </a:r>
            <a:r>
              <a:rPr lang="zh-CN" altLang="en-US" dirty="0"/>
              <a:t>个月交换一次。</a:t>
            </a:r>
            <a:endParaRPr lang="en-US" altLang="zh-CN" dirty="0"/>
          </a:p>
          <a:p>
            <a:pPr>
              <a:buNone/>
            </a:pPr>
            <a:endParaRPr lang="zh-CN" altLang="en-US" dirty="0"/>
          </a:p>
          <a:p>
            <a:pPr>
              <a:buNone/>
            </a:pPr>
            <a:r>
              <a:rPr lang="en-US" altLang="zh-CN" dirty="0"/>
              <a:t>		</a:t>
            </a:r>
            <a:r>
              <a:rPr lang="zh-CN" altLang="en-US" dirty="0"/>
              <a:t>事后可知利率互换中甲银行的现金流量，如下表所示。</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5</a:t>
            </a:fld>
            <a:endParaRPr lang="zh-CN" altLang="en-US" dirty="0"/>
          </a:p>
        </p:txBody>
      </p:sp>
    </p:spTree>
    <p:extLst>
      <p:ext uri="{BB962C8B-B14F-4D97-AF65-F5344CB8AC3E}">
        <p14:creationId xmlns:p14="http://schemas.microsoft.com/office/powerpoint/2010/main" val="26685250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a:t>表 </a:t>
            </a:r>
            <a:r>
              <a:rPr lang="en-US" altLang="zh-CN" sz="3600" dirty="0"/>
              <a:t>7−1 </a:t>
            </a:r>
            <a:r>
              <a:rPr lang="zh-CN" altLang="en-US" sz="3600" dirty="0"/>
              <a:t>利率互换中甲银行的现金流量表（百万美元）</a:t>
            </a:r>
          </a:p>
        </p:txBody>
      </p:sp>
      <p:sp>
        <p:nvSpPr>
          <p:cNvPr id="4" name="内容占位符 3"/>
          <p:cNvSpPr>
            <a:spLocks noGrp="1"/>
          </p:cNvSpPr>
          <p:nvPr>
            <p:ph idx="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6</a:t>
            </a:fld>
            <a:endParaRPr lang="zh-CN" altLang="en-US" dirty="0"/>
          </a:p>
        </p:txBody>
      </p:sp>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1609724"/>
            <a:ext cx="8582025" cy="4555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50755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3600" dirty="0"/>
              <a:t>表 </a:t>
            </a:r>
            <a:r>
              <a:rPr lang="en-US" altLang="zh-CN" sz="3600" dirty="0"/>
              <a:t>7−1 </a:t>
            </a:r>
            <a:r>
              <a:rPr lang="zh-CN" altLang="en-US" sz="3600" dirty="0"/>
              <a:t>利率互换中甲银行的现金流量表（百万美元）</a:t>
            </a:r>
          </a:p>
        </p:txBody>
      </p:sp>
      <p:sp>
        <p:nvSpPr>
          <p:cNvPr id="3" name="内容占位符 2"/>
          <p:cNvSpPr>
            <a:spLocks noGrp="1"/>
          </p:cNvSpPr>
          <p:nvPr>
            <p:ph idx="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7</a:t>
            </a:fld>
            <a:endParaRPr lang="zh-CN" altLang="en-US" dirty="0"/>
          </a:p>
        </p:txBody>
      </p:sp>
      <p:pic>
        <p:nvPicPr>
          <p:cNvPr id="747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30" y="1556792"/>
            <a:ext cx="8766566"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44972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理解利率互换 </a:t>
            </a:r>
          </a:p>
        </p:txBody>
      </p:sp>
      <p:sp>
        <p:nvSpPr>
          <p:cNvPr id="3" name="内容占位符 2"/>
          <p:cNvSpPr>
            <a:spLocks noGrp="1"/>
          </p:cNvSpPr>
          <p:nvPr>
            <p:ph idx="1"/>
          </p:nvPr>
        </p:nvSpPr>
        <p:spPr>
          <a:xfrm>
            <a:off x="539552" y="1196752"/>
            <a:ext cx="8229600" cy="4530725"/>
          </a:xfrm>
        </p:spPr>
        <p:txBody>
          <a:bodyPr>
            <a:normAutofit fontScale="92500" lnSpcReduction="20000"/>
          </a:bodyPr>
          <a:lstStyle/>
          <a:p>
            <a:endParaRPr lang="en-US" altLang="zh-CN" dirty="0"/>
          </a:p>
          <a:p>
            <a:r>
              <a:rPr lang="zh-CN" altLang="en-US" dirty="0"/>
              <a:t>该利率互换由列（</a:t>
            </a:r>
            <a:r>
              <a:rPr lang="en-US" altLang="zh-CN" dirty="0"/>
              <a:t>4</a:t>
            </a:r>
            <a:r>
              <a:rPr lang="zh-CN" altLang="en-US" dirty="0"/>
              <a:t>）的净现金流序列组成，这是互换的本质，即未来系列现金流的组合</a:t>
            </a:r>
            <a:endParaRPr lang="en-US" altLang="zh-CN" dirty="0"/>
          </a:p>
          <a:p>
            <a:endParaRPr lang="en-US" altLang="zh-CN" dirty="0"/>
          </a:p>
          <a:p>
            <a:pPr marL="0" indent="0">
              <a:buNone/>
            </a:pPr>
            <a:r>
              <a:rPr lang="zh-CN" altLang="en-US" dirty="0"/>
              <a:t>        列（ </a:t>
            </a:r>
            <a:r>
              <a:rPr lang="en-US" altLang="zh-CN" dirty="0"/>
              <a:t>4 </a:t>
            </a:r>
            <a:r>
              <a:rPr lang="zh-CN" altLang="en-US" dirty="0"/>
              <a:t>）</a:t>
            </a:r>
            <a:r>
              <a:rPr lang="en-US" altLang="zh-CN" dirty="0"/>
              <a:t>= </a:t>
            </a:r>
            <a:r>
              <a:rPr lang="zh-CN" altLang="en-US" dirty="0"/>
              <a:t>列（ </a:t>
            </a:r>
            <a:r>
              <a:rPr lang="en-US" altLang="zh-CN" dirty="0"/>
              <a:t>2 </a:t>
            </a:r>
            <a:r>
              <a:rPr lang="zh-CN" altLang="en-US" dirty="0"/>
              <a:t>）</a:t>
            </a:r>
            <a:r>
              <a:rPr lang="en-US" altLang="zh-CN" dirty="0"/>
              <a:t>+ </a:t>
            </a:r>
            <a:r>
              <a:rPr lang="zh-CN" altLang="en-US" dirty="0"/>
              <a:t>列（ </a:t>
            </a:r>
            <a:r>
              <a:rPr lang="en-US" altLang="zh-CN" dirty="0"/>
              <a:t>3 </a:t>
            </a:r>
            <a:r>
              <a:rPr lang="zh-CN" altLang="en-US" dirty="0"/>
              <a:t>）</a:t>
            </a:r>
          </a:p>
          <a:p>
            <a:endParaRPr lang="zh-CN" altLang="en-US" dirty="0"/>
          </a:p>
          <a:p>
            <a:r>
              <a:rPr lang="zh-CN" altLang="en-US" dirty="0"/>
              <a:t>在互换生效日与到期日增减 </a:t>
            </a:r>
            <a:r>
              <a:rPr lang="en-US" altLang="zh-CN" dirty="0"/>
              <a:t>1 </a:t>
            </a:r>
            <a:r>
              <a:rPr lang="zh-CN" altLang="en-US" dirty="0"/>
              <a:t>亿美元的本金现金流</a:t>
            </a:r>
          </a:p>
          <a:p>
            <a:pPr lvl="1"/>
            <a:r>
              <a:rPr lang="zh-CN" altLang="en-US" dirty="0"/>
              <a:t>列（ </a:t>
            </a:r>
            <a:r>
              <a:rPr lang="en-US" altLang="zh-CN" dirty="0"/>
              <a:t>2 </a:t>
            </a:r>
            <a:r>
              <a:rPr lang="zh-CN" altLang="en-US" dirty="0"/>
              <a:t>） ⇒ 列（ </a:t>
            </a:r>
            <a:r>
              <a:rPr lang="en-US" altLang="zh-CN" dirty="0"/>
              <a:t>6 </a:t>
            </a:r>
            <a:r>
              <a:rPr lang="zh-CN" altLang="en-US" dirty="0"/>
              <a:t>）</a:t>
            </a:r>
          </a:p>
          <a:p>
            <a:pPr lvl="1"/>
            <a:r>
              <a:rPr lang="zh-CN" altLang="en-US" dirty="0"/>
              <a:t>列（ </a:t>
            </a:r>
            <a:r>
              <a:rPr lang="en-US" altLang="zh-CN" dirty="0"/>
              <a:t>3 </a:t>
            </a:r>
            <a:r>
              <a:rPr lang="zh-CN" altLang="en-US" dirty="0"/>
              <a:t>） ⇒ 列（ </a:t>
            </a:r>
            <a:r>
              <a:rPr lang="en-US" altLang="zh-CN" dirty="0"/>
              <a:t>7 </a:t>
            </a:r>
            <a:r>
              <a:rPr lang="zh-CN" altLang="en-US" dirty="0"/>
              <a:t>）</a:t>
            </a: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8</a:t>
            </a:fld>
            <a:endParaRPr lang="zh-CN" altLang="en-US" dirty="0"/>
          </a:p>
        </p:txBody>
      </p:sp>
    </p:spTree>
    <p:extLst>
      <p:ext uri="{BB962C8B-B14F-4D97-AF65-F5344CB8AC3E}">
        <p14:creationId xmlns:p14="http://schemas.microsoft.com/office/powerpoint/2010/main" val="55236255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467544" y="1124744"/>
            <a:ext cx="8229600" cy="4530725"/>
          </a:xfrm>
        </p:spPr>
        <p:txBody>
          <a:bodyPr>
            <a:normAutofit/>
          </a:bodyPr>
          <a:lstStyle/>
          <a:p>
            <a:endParaRPr lang="en-US" altLang="zh-CN" dirty="0"/>
          </a:p>
          <a:p>
            <a:r>
              <a:rPr lang="zh-CN" altLang="en-US" dirty="0"/>
              <a:t>头寸分解 </a:t>
            </a:r>
            <a:r>
              <a:rPr lang="en-US" altLang="zh-CN" dirty="0"/>
              <a:t>(I)</a:t>
            </a:r>
          </a:p>
          <a:p>
            <a:pPr lvl="1"/>
            <a:r>
              <a:rPr lang="zh-CN" altLang="en-US" dirty="0"/>
              <a:t>甲银行：浮动利率债券多头＋固定利率债券空头</a:t>
            </a:r>
          </a:p>
          <a:p>
            <a:pPr lvl="1"/>
            <a:r>
              <a:rPr lang="zh-CN" altLang="en-US" dirty="0"/>
              <a:t>乙公司：浮动利率债券空头＋固定利率债券多头</a:t>
            </a:r>
          </a:p>
          <a:p>
            <a:endParaRPr lang="zh-CN" altLang="en-US" dirty="0"/>
          </a:p>
          <a:p>
            <a:r>
              <a:rPr lang="zh-CN" altLang="en-US" dirty="0">
                <a:solidFill>
                  <a:srgbClr val="FF0000"/>
                </a:solidFill>
              </a:rPr>
              <a:t>利率互换可以分解为一个债券的多头与另一个债券的空头的组合。</a:t>
            </a:r>
            <a:endParaRPr lang="en-US" altLang="zh-CN" dirty="0">
              <a:solidFill>
                <a:srgbClr val="FF0000"/>
              </a:solidFill>
            </a:endParaRPr>
          </a:p>
        </p:txBody>
      </p:sp>
      <p:sp>
        <p:nvSpPr>
          <p:cNvPr id="6" name="灯片编号占位符 5"/>
          <p:cNvSpPr>
            <a:spLocks noGrp="1"/>
          </p:cNvSpPr>
          <p:nvPr>
            <p:ph type="sldNum" sz="quarter" idx="12"/>
          </p:nvPr>
        </p:nvSpPr>
        <p:spPr/>
        <p:txBody>
          <a:bodyPr/>
          <a:lstStyle/>
          <a:p>
            <a:fld id="{7A0B34B9-D817-47F5-9B8C-94F2D5E9BE68}" type="slidenum">
              <a:rPr lang="zh-CN" altLang="en-US" smtClean="0"/>
              <a:pPr/>
              <a:t>9</a:t>
            </a:fld>
            <a:endParaRPr lang="zh-CN" altLang="en-US" dirty="0"/>
          </a:p>
        </p:txBody>
      </p:sp>
    </p:spTree>
    <p:extLst>
      <p:ext uri="{BB962C8B-B14F-4D97-AF65-F5344CB8AC3E}">
        <p14:creationId xmlns:p14="http://schemas.microsoft.com/office/powerpoint/2010/main" val="2017238627"/>
      </p:ext>
    </p:extLst>
  </p:cSld>
  <p:clrMapOvr>
    <a:masterClrMapping/>
  </p:clrMapOvr>
  <p:transition/>
</p:sld>
</file>

<file path=ppt/theme/theme1.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15186</TotalTime>
  <Words>1384</Words>
  <Application>Microsoft Office PowerPoint</Application>
  <PresentationFormat>全屏显示(4:3)</PresentationFormat>
  <Paragraphs>291</Paragraphs>
  <Slides>48</Slides>
  <Notes>3</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48</vt:i4>
      </vt:variant>
    </vt:vector>
  </HeadingPairs>
  <TitlesOfParts>
    <vt:vector size="50" baseType="lpstr">
      <vt:lpstr>1_Edge</vt:lpstr>
      <vt:lpstr>Equation</vt:lpstr>
      <vt:lpstr> 第七章  互换的定价与风险分析 </vt:lpstr>
      <vt:lpstr>目录</vt:lpstr>
      <vt:lpstr>目录</vt:lpstr>
      <vt:lpstr>假设</vt:lpstr>
      <vt:lpstr>举例</vt:lpstr>
      <vt:lpstr>表 7−1 利率互换中甲银行的现金流量表（百万美元）</vt:lpstr>
      <vt:lpstr>表 7−1 利率互换中甲银行的现金流量表（百万美元）</vt:lpstr>
      <vt:lpstr>理解利率互换 </vt:lpstr>
      <vt:lpstr>PowerPoint 演示文稿</vt:lpstr>
      <vt:lpstr>PowerPoint 演示文稿</vt:lpstr>
      <vt:lpstr>理解利率互换的定价 </vt:lpstr>
      <vt:lpstr>PowerPoint 演示文稿</vt:lpstr>
      <vt:lpstr>计算利率互换价值：债券组合定价法</vt:lpstr>
      <vt:lpstr>案例 7.1</vt:lpstr>
      <vt:lpstr>PowerPoint 演示文稿</vt:lpstr>
      <vt:lpstr>计算利率互换价值： FRA 定价法</vt:lpstr>
      <vt:lpstr>案例 7.2 </vt:lpstr>
      <vt:lpstr>PowerPoint 演示文稿</vt:lpstr>
      <vt:lpstr>合理互换利率的确定</vt:lpstr>
      <vt:lpstr>案例 7.3 ：合理互换利率的确定</vt:lpstr>
      <vt:lpstr>PowerPoint 演示文稿</vt:lpstr>
      <vt:lpstr>PowerPoint 演示文稿</vt:lpstr>
      <vt:lpstr>互换利率</vt:lpstr>
      <vt:lpstr>目录</vt:lpstr>
      <vt:lpstr>货币互换的分解</vt:lpstr>
      <vt:lpstr>举例 </vt:lpstr>
      <vt:lpstr>PowerPoint 演示文稿</vt:lpstr>
      <vt:lpstr>PowerPoint 演示文稿</vt:lpstr>
      <vt:lpstr>运用债券组合为货币互换定价</vt:lpstr>
      <vt:lpstr>运用 FXA 组合为货币互换定价</vt:lpstr>
      <vt:lpstr>案例 7.4 &amp; 7.5</vt:lpstr>
      <vt:lpstr>债券组合定价法</vt:lpstr>
      <vt:lpstr>远期外汇协议定价法 </vt:lpstr>
      <vt:lpstr>PowerPoint 演示文稿</vt:lpstr>
      <vt:lpstr>PowerPoint 演示文稿</vt:lpstr>
      <vt:lpstr>目录</vt:lpstr>
      <vt:lpstr>互换的风险</vt:lpstr>
      <vt:lpstr>互换的信用风险</vt:lpstr>
      <vt:lpstr>PowerPoint 演示文稿</vt:lpstr>
      <vt:lpstr>互换的市场风险</vt:lpstr>
      <vt:lpstr>案例 7.6 ：利率风险与汇率风险分解 </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风险管理 Risk Management</dc:title>
  <dc:creator>aronge</dc:creator>
  <cp:lastModifiedBy>zlzheng</cp:lastModifiedBy>
  <cp:revision>814</cp:revision>
  <dcterms:created xsi:type="dcterms:W3CDTF">2007-10-06T10:41:32Z</dcterms:created>
  <dcterms:modified xsi:type="dcterms:W3CDTF">2019-02-15T13:02:09Z</dcterms:modified>
</cp:coreProperties>
</file>