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868" r:id="rId2"/>
  </p:sldMasterIdLst>
  <p:notesMasterIdLst>
    <p:notesMasterId r:id="rId29"/>
  </p:notesMasterIdLst>
  <p:sldIdLst>
    <p:sldId id="256" r:id="rId3"/>
    <p:sldId id="705" r:id="rId4"/>
    <p:sldId id="706" r:id="rId5"/>
    <p:sldId id="707" r:id="rId6"/>
    <p:sldId id="708" r:id="rId7"/>
    <p:sldId id="677" r:id="rId8"/>
    <p:sldId id="709" r:id="rId9"/>
    <p:sldId id="710" r:id="rId10"/>
    <p:sldId id="711" r:id="rId11"/>
    <p:sldId id="712" r:id="rId12"/>
    <p:sldId id="713" r:id="rId13"/>
    <p:sldId id="721" r:id="rId14"/>
    <p:sldId id="695" r:id="rId15"/>
    <p:sldId id="731" r:id="rId16"/>
    <p:sldId id="722" r:id="rId17"/>
    <p:sldId id="696" r:id="rId18"/>
    <p:sldId id="697" r:id="rId19"/>
    <p:sldId id="723" r:id="rId20"/>
    <p:sldId id="724" r:id="rId21"/>
    <p:sldId id="729" r:id="rId22"/>
    <p:sldId id="725" r:id="rId23"/>
    <p:sldId id="726" r:id="rId24"/>
    <p:sldId id="727" r:id="rId25"/>
    <p:sldId id="730" r:id="rId26"/>
    <p:sldId id="732" r:id="rId27"/>
    <p:sldId id="633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30000"/>
      </a:spcBef>
      <a:spcAft>
        <a:spcPct val="0"/>
      </a:spcAft>
      <a:defRPr kumimoji="1" sz="2400" kern="1200">
        <a:solidFill>
          <a:schemeClr val="tx1"/>
        </a:solidFill>
        <a:latin typeface="华文新魏" pitchFamily="2" charset="-122"/>
        <a:ea typeface="华文新魏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2400" kern="1200">
        <a:solidFill>
          <a:schemeClr val="tx1"/>
        </a:solidFill>
        <a:latin typeface="华文新魏" pitchFamily="2" charset="-122"/>
        <a:ea typeface="华文新魏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2400" kern="1200">
        <a:solidFill>
          <a:schemeClr val="tx1"/>
        </a:solidFill>
        <a:latin typeface="华文新魏" pitchFamily="2" charset="-122"/>
        <a:ea typeface="华文新魏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2400" kern="1200">
        <a:solidFill>
          <a:schemeClr val="tx1"/>
        </a:solidFill>
        <a:latin typeface="华文新魏" pitchFamily="2" charset="-122"/>
        <a:ea typeface="华文新魏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2400" kern="1200">
        <a:solidFill>
          <a:schemeClr val="tx1"/>
        </a:solidFill>
        <a:latin typeface="华文新魏" pitchFamily="2" charset="-122"/>
        <a:ea typeface="华文新魏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华文新魏" pitchFamily="2" charset="-122"/>
        <a:ea typeface="华文新魏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华文新魏" pitchFamily="2" charset="-122"/>
        <a:ea typeface="华文新魏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华文新魏" pitchFamily="2" charset="-122"/>
        <a:ea typeface="华文新魏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华文新魏" pitchFamily="2" charset="-122"/>
        <a:ea typeface="华文新魏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56167"/>
    <a:srgbClr val="FF0000"/>
    <a:srgbClr val="FFFFFF"/>
    <a:srgbClr val="0000FF"/>
    <a:srgbClr val="FFFF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2" autoAdjust="0"/>
  </p:normalViewPr>
  <p:slideViewPr>
    <p:cSldViewPr>
      <p:cViewPr>
        <p:scale>
          <a:sx n="110" d="100"/>
          <a:sy n="110" d="100"/>
        </p:scale>
        <p:origin x="-1671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2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92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2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2999A57-9D5F-4A7A-A5D9-19399DF853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7272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fld id="{C57E70CE-E941-47BC-95BF-C0B898F30865}" type="slidenum">
              <a:rPr lang="zh-CN" altLang="en-US" sz="1200" smtClean="0">
                <a:latin typeface="Times New Roman" pitchFamily="18" charset="0"/>
                <a:ea typeface="宋体" pitchFamily="2" charset="-122"/>
              </a:rPr>
              <a:pPr eaLnBrk="1" hangingPunct="1"/>
              <a:t>6</a:t>
            </a:fld>
            <a:endParaRPr lang="en-US" altLang="zh-CN" sz="120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fld id="{F08B0375-A377-4E9F-8F7D-220A0E7880D4}" type="slidenum">
              <a:rPr lang="zh-CN" altLang="en-US" sz="1200" smtClean="0">
                <a:latin typeface="Times New Roman" pitchFamily="18" charset="0"/>
                <a:ea typeface="宋体" pitchFamily="2" charset="-122"/>
              </a:rPr>
              <a:pPr eaLnBrk="1" hangingPunct="1"/>
              <a:t>13</a:t>
            </a:fld>
            <a:endParaRPr lang="en-US" altLang="zh-CN" sz="120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fld id="{55B13FC3-44D4-477D-B772-2EA275982B72}" type="slidenum">
              <a:rPr lang="zh-CN" altLang="en-US" sz="1200" smtClean="0">
                <a:latin typeface="Times New Roman" pitchFamily="18" charset="0"/>
                <a:ea typeface="宋体" pitchFamily="2" charset="-122"/>
              </a:rPr>
              <a:pPr eaLnBrk="1" hangingPunct="1"/>
              <a:t>16</a:t>
            </a:fld>
            <a:endParaRPr lang="en-US" altLang="zh-CN" sz="120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fld id="{2BB0E016-6FD7-471A-BA41-7484E8713E99}" type="slidenum">
              <a:rPr lang="zh-CN" altLang="en-US" sz="1200" smtClean="0">
                <a:latin typeface="Times New Roman" pitchFamily="18" charset="0"/>
                <a:ea typeface="宋体" pitchFamily="2" charset="-122"/>
              </a:rPr>
              <a:pPr eaLnBrk="1" hangingPunct="1"/>
              <a:t>17</a:t>
            </a:fld>
            <a:endParaRPr lang="en-US" altLang="zh-CN" sz="120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57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fld id="{99281C2E-4494-4761-A874-71FBD8189095}" type="slidenum">
              <a:rPr lang="zh-CN" altLang="en-US" sz="120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pPr eaLnBrk="1" hangingPunct="1"/>
              <a:t>24</a:t>
            </a:fld>
            <a:endParaRPr lang="en-US" altLang="zh-CN" sz="120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4C7E7CBD-A906-4DB4-AFBD-ADB4611FF0D8}" type="slidenum">
              <a:rPr lang="zh-CN" altLang="en-US" sz="1200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zh-CN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9"/>
          <p:cNvSpPr>
            <a:spLocks noChangeShapeType="1"/>
          </p:cNvSpPr>
          <p:nvPr userDrawn="1"/>
        </p:nvSpPr>
        <p:spPr bwMode="auto">
          <a:xfrm>
            <a:off x="0" y="3967163"/>
            <a:ext cx="9144000" cy="0"/>
          </a:xfrm>
          <a:prstGeom prst="line">
            <a:avLst/>
          </a:prstGeom>
          <a:noFill/>
          <a:ln w="9525">
            <a:solidFill>
              <a:srgbClr val="667A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303" tIns="32151" rIns="64303" bIns="32151" anchor="ctr"/>
          <a:lstStyle/>
          <a:p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393950" y="1385888"/>
            <a:ext cx="66341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03" tIns="32151" rIns="64303" bIns="3215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solidFill>
                  <a:srgbClr val="58002C"/>
                </a:solidFill>
                <a:latin typeface="Castellar" pitchFamily="18" charset="0"/>
              </a:rPr>
              <a:t>     </a:t>
            </a:r>
            <a:r>
              <a:rPr lang="en-US" altLang="zh-CN" sz="2800" b="1" dirty="0" smtClean="0">
                <a:solidFill>
                  <a:srgbClr val="006600"/>
                </a:solidFill>
                <a:latin typeface="Castellar" pitchFamily="18" charset="0"/>
              </a:rPr>
              <a:t>MATHEMATICAL </a:t>
            </a:r>
            <a:r>
              <a:rPr lang="en-US" altLang="zh-CN" sz="2800" b="1" dirty="0" err="1" smtClean="0">
                <a:solidFill>
                  <a:srgbClr val="006600"/>
                </a:solidFill>
                <a:latin typeface="Castellar" pitchFamily="18" charset="0"/>
              </a:rPr>
              <a:t>F</a:t>
            </a:r>
            <a:r>
              <a:rPr lang="en-US" altLang="zh-CN" sz="2800" b="1" dirty="0" err="1" smtClean="0">
                <a:solidFill>
                  <a:srgbClr val="2A0015"/>
                </a:solidFill>
                <a:latin typeface="Castellar" pitchFamily="18" charset="0"/>
              </a:rPr>
              <a:t>i</a:t>
            </a:r>
            <a:r>
              <a:rPr lang="en-US" altLang="zh-CN" sz="2800" b="1" dirty="0" err="1" smtClean="0">
                <a:solidFill>
                  <a:srgbClr val="006600"/>
                </a:solidFill>
                <a:latin typeface="Castellar" pitchFamily="18" charset="0"/>
              </a:rPr>
              <a:t>NANCE</a:t>
            </a:r>
            <a:r>
              <a:rPr lang="en-US" altLang="zh-CN" sz="2800" b="1" dirty="0" smtClean="0">
                <a:solidFill>
                  <a:srgbClr val="006600"/>
                </a:solidFill>
                <a:latin typeface="Castellar" pitchFamily="18" charset="0"/>
              </a:rPr>
              <a:t> &amp;</a:t>
            </a:r>
            <a:r>
              <a:rPr lang="en-US" altLang="zh-CN" sz="2800" b="1" dirty="0" smtClean="0">
                <a:solidFill>
                  <a:srgbClr val="2A0015"/>
                </a:solidFill>
                <a:latin typeface="Castellar" pitchFamily="18" charset="0"/>
              </a:rPr>
              <a:t> </a:t>
            </a:r>
            <a:r>
              <a:rPr lang="en-US" altLang="zh-CN" sz="2800" b="1" dirty="0" smtClean="0">
                <a:solidFill>
                  <a:srgbClr val="006600"/>
                </a:solidFill>
                <a:latin typeface="Castellar" pitchFamily="18" charset="0"/>
              </a:rPr>
              <a:t>F</a:t>
            </a:r>
            <a:r>
              <a:rPr lang="en-US" altLang="zh-CN" sz="2800" b="1" dirty="0" smtClean="0">
                <a:solidFill>
                  <a:srgbClr val="2A0015"/>
                </a:solidFill>
                <a:latin typeface="Castellar" pitchFamily="18" charset="0"/>
              </a:rPr>
              <a:t>I</a:t>
            </a:r>
            <a:r>
              <a:rPr lang="en-US" altLang="zh-CN" sz="2800" b="1" dirty="0" smtClean="0">
                <a:solidFill>
                  <a:srgbClr val="006600"/>
                </a:solidFill>
                <a:latin typeface="Castellar" pitchFamily="18" charset="0"/>
              </a:rPr>
              <a:t>NANCIAL</a:t>
            </a:r>
            <a:r>
              <a:rPr lang="en-US" altLang="zh-CN" sz="2800" b="1" dirty="0" smtClean="0">
                <a:solidFill>
                  <a:srgbClr val="2A0015"/>
                </a:solidFill>
                <a:latin typeface="Castellar" pitchFamily="18" charset="0"/>
              </a:rPr>
              <a:t> </a:t>
            </a:r>
            <a:r>
              <a:rPr lang="en-US" altLang="zh-CN" sz="2800" b="1" dirty="0" smtClean="0">
                <a:solidFill>
                  <a:srgbClr val="006600"/>
                </a:solidFill>
                <a:latin typeface="Castellar" pitchFamily="18" charset="0"/>
              </a:rPr>
              <a:t>ECONOMETRICS</a:t>
            </a:r>
            <a:endParaRPr lang="zh-CN" altLang="en-US" sz="2800" b="1" dirty="0" smtClean="0">
              <a:solidFill>
                <a:srgbClr val="006600"/>
              </a:solidFill>
              <a:latin typeface="Castellar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824413" y="2820988"/>
            <a:ext cx="40513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03" tIns="32151" rIns="64303" bIns="3215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zh-CN" b="1" dirty="0" smtClean="0">
                <a:solidFill>
                  <a:srgbClr val="262626"/>
                </a:solidFill>
                <a:latin typeface="Calisto MT" pitchFamily="18" charset="0"/>
                <a:cs typeface="Arial" pitchFamily="34" charset="0"/>
              </a:rPr>
              <a:t>Prof. Chen, Rong</a:t>
            </a:r>
          </a:p>
          <a:p>
            <a:pPr>
              <a:defRPr/>
            </a:pPr>
            <a:r>
              <a:rPr lang="en-US" altLang="zh-CN" b="1" dirty="0" smtClean="0">
                <a:solidFill>
                  <a:srgbClr val="262626"/>
                </a:solidFill>
                <a:latin typeface="Calisto MT" pitchFamily="18" charset="0"/>
                <a:cs typeface="Arial" pitchFamily="34" charset="0"/>
              </a:rPr>
              <a:t>The Dept. of Finance, Xiamen Univ.</a:t>
            </a:r>
          </a:p>
          <a:p>
            <a:pPr>
              <a:defRPr/>
            </a:pPr>
            <a:r>
              <a:rPr lang="en-US" altLang="zh-CN" b="1" dirty="0" smtClean="0">
                <a:solidFill>
                  <a:srgbClr val="262626"/>
                </a:solidFill>
                <a:latin typeface="Calisto MT" pitchFamily="18" charset="0"/>
                <a:cs typeface="Arial" pitchFamily="34" charset="0"/>
              </a:rPr>
              <a:t>PHD course, 2012 Autumn</a:t>
            </a:r>
            <a:endParaRPr lang="zh-CN" altLang="en-US" b="1" dirty="0" smtClean="0">
              <a:solidFill>
                <a:srgbClr val="262626"/>
              </a:solidFill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277813" y="4340225"/>
            <a:ext cx="86106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/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Font typeface="Times" pitchFamily="48" charset="0"/>
              <a:buChar char="•"/>
              <a:defRPr sz="36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1055688" indent="-406400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599D47"/>
              </a:buClr>
              <a:buChar char="–"/>
              <a:defRPr sz="3200">
                <a:solidFill>
                  <a:srgbClr val="666666"/>
                </a:solidFill>
                <a:latin typeface="+mn-lt"/>
                <a:ea typeface="+mn-ea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Font typeface="Times" pitchFamily="48" charset="0"/>
              <a:buChar char="•"/>
              <a:defRPr sz="2800">
                <a:solidFill>
                  <a:srgbClr val="808080"/>
                </a:solidFill>
                <a:latin typeface="+mn-lt"/>
                <a:ea typeface="+mn-ea"/>
              </a:defRPr>
            </a:lvl3pPr>
            <a:lvl4pPr marL="2274888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599D47"/>
              </a:buClr>
              <a:buChar char="–"/>
              <a:defRPr sz="2400">
                <a:solidFill>
                  <a:srgbClr val="999999"/>
                </a:solidFill>
                <a:latin typeface="+mn-lt"/>
                <a:ea typeface="+mn-ea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Char char="»"/>
              <a:defRPr sz="2000">
                <a:solidFill>
                  <a:srgbClr val="B3B3B3"/>
                </a:solidFill>
                <a:latin typeface="+mn-lt"/>
                <a:ea typeface="+mn-ea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Char char="»"/>
              <a:defRPr sz="2000">
                <a:solidFill>
                  <a:srgbClr val="B3B3B3"/>
                </a:solidFill>
                <a:latin typeface="+mn-lt"/>
                <a:ea typeface="+mn-ea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Char char="»"/>
              <a:defRPr sz="2000">
                <a:solidFill>
                  <a:srgbClr val="B3B3B3"/>
                </a:solidFill>
                <a:latin typeface="+mn-lt"/>
                <a:ea typeface="+mn-ea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Char char="»"/>
              <a:defRPr sz="2000">
                <a:solidFill>
                  <a:srgbClr val="B3B3B3"/>
                </a:solidFill>
                <a:latin typeface="+mn-lt"/>
                <a:ea typeface="+mn-ea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Char char="»"/>
              <a:defRPr sz="2000">
                <a:solidFill>
                  <a:srgbClr val="B3B3B3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dirty="0" smtClean="0">
                <a:solidFill>
                  <a:srgbClr val="330B38"/>
                </a:solidFill>
                <a:latin typeface="Adobe Jenson Pro Capt" pitchFamily="18" charset="0"/>
                <a:cs typeface="Calibri" pitchFamily="34" charset="0"/>
              </a:rPr>
              <a:t>Topic 1</a:t>
            </a:r>
          </a:p>
          <a:p>
            <a:pPr marL="0" indent="0">
              <a:buFont typeface="Times" pitchFamily="48" charset="0"/>
              <a:buNone/>
              <a:defRPr/>
            </a:pPr>
            <a:r>
              <a:rPr lang="en-US" altLang="zh-CN" dirty="0" smtClean="0">
                <a:latin typeface="Adobe Jenson Pro Capt" pitchFamily="18" charset="0"/>
              </a:rPr>
              <a:t>     Equilibrium Models vs. No-Arbitrage Models</a:t>
            </a:r>
            <a:br>
              <a:rPr lang="en-US" altLang="zh-CN" dirty="0" smtClean="0">
                <a:latin typeface="Adobe Jenson Pro Capt" pitchFamily="18" charset="0"/>
              </a:rPr>
            </a:br>
            <a:endParaRPr lang="en-US" altLang="zh-CN" dirty="0" smtClean="0">
              <a:solidFill>
                <a:srgbClr val="330B38"/>
              </a:solidFill>
              <a:latin typeface="Adobe Jenson Pro Capt" pitchFamily="18" charset="0"/>
              <a:cs typeface="Calibri" pitchFamily="34" charset="0"/>
            </a:endParaRPr>
          </a:p>
          <a:p>
            <a:pPr marL="0" indent="0">
              <a:buFont typeface="Times" pitchFamily="48" charset="0"/>
              <a:buNone/>
              <a:defRPr/>
            </a:pPr>
            <a:r>
              <a:rPr lang="en-US" altLang="zh-CN" sz="2300" dirty="0" smtClean="0">
                <a:solidFill>
                  <a:srgbClr val="330B38"/>
                </a:solidFill>
                <a:latin typeface="Calisto MT" pitchFamily="18" charset="0"/>
                <a:cs typeface="Calibri" pitchFamily="34" charset="0"/>
              </a:rPr>
              <a:t>      </a:t>
            </a:r>
            <a:endParaRPr lang="en-US" altLang="zh-CN" sz="1400" dirty="0" smtClean="0"/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282700"/>
            <a:ext cx="225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652588"/>
            <a:ext cx="2540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92438"/>
            <a:ext cx="5080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74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738" y="4800600"/>
            <a:ext cx="5486846" cy="56628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738" y="613199"/>
            <a:ext cx="5486846" cy="4114800"/>
          </a:xfrm>
        </p:spPr>
        <p:txBody>
          <a:bodyPr/>
          <a:lstStyle>
            <a:lvl1pPr marL="0" indent="0">
              <a:buNone/>
              <a:defRPr sz="2300"/>
            </a:lvl1pPr>
            <a:lvl2pPr marL="321511" indent="0">
              <a:buNone/>
              <a:defRPr sz="2000"/>
            </a:lvl2pPr>
            <a:lvl3pPr marL="643022" indent="0">
              <a:buNone/>
              <a:defRPr sz="1700"/>
            </a:lvl3pPr>
            <a:lvl4pPr marL="964532" indent="0">
              <a:buNone/>
              <a:defRPr sz="1400"/>
            </a:lvl4pPr>
            <a:lvl5pPr marL="1286042" indent="0">
              <a:buNone/>
              <a:defRPr sz="1400"/>
            </a:lvl5pPr>
            <a:lvl6pPr marL="1607554" indent="0">
              <a:buNone/>
              <a:defRPr sz="1400"/>
            </a:lvl6pPr>
            <a:lvl7pPr marL="1929065" indent="0">
              <a:buNone/>
              <a:defRPr sz="1400"/>
            </a:lvl7pPr>
            <a:lvl8pPr marL="2250575" indent="0">
              <a:buNone/>
              <a:defRPr sz="1400"/>
            </a:lvl8pPr>
            <a:lvl9pPr marL="2572086" indent="0">
              <a:buNone/>
              <a:defRPr sz="14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738" y="5366888"/>
            <a:ext cx="5486846" cy="805312"/>
          </a:xfrm>
        </p:spPr>
        <p:txBody>
          <a:bodyPr/>
          <a:lstStyle>
            <a:lvl1pPr marL="0" indent="0">
              <a:buNone/>
              <a:defRPr sz="1000"/>
            </a:lvl1pPr>
            <a:lvl2pPr marL="321511" indent="0">
              <a:buNone/>
              <a:defRPr sz="800"/>
            </a:lvl2pPr>
            <a:lvl3pPr marL="643022" indent="0">
              <a:buNone/>
              <a:defRPr sz="700"/>
            </a:lvl3pPr>
            <a:lvl4pPr marL="964532" indent="0">
              <a:buNone/>
              <a:defRPr sz="600"/>
            </a:lvl4pPr>
            <a:lvl5pPr marL="1286042" indent="0">
              <a:buNone/>
              <a:defRPr sz="600"/>
            </a:lvl5pPr>
            <a:lvl6pPr marL="1607554" indent="0">
              <a:buNone/>
              <a:defRPr sz="600"/>
            </a:lvl6pPr>
            <a:lvl7pPr marL="1929065" indent="0">
              <a:buNone/>
              <a:defRPr sz="600"/>
            </a:lvl7pPr>
            <a:lvl8pPr marL="2250575" indent="0">
              <a:buNone/>
              <a:defRPr sz="600"/>
            </a:lvl8pPr>
            <a:lvl9pPr marL="2572086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73DF5-B5A0-46FF-B7C3-F667D5882727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FF01C-6CC0-4550-96F0-6EE970E0C23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0338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BA80-2E42-4747-A2EE-9025C2C35012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2554B-1AF7-4008-A6BE-64E0FF84495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0749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359831" y="214452"/>
            <a:ext cx="1999377" cy="541491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58349" y="214452"/>
            <a:ext cx="5894313" cy="541491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DCF3C-0C6E-4FA8-A852-012B47CFDE25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C87BF-4CB7-4270-8508-B43A69C0AAB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981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7464-21C3-4B9A-B052-ABD7625BC0B3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4008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B27F5-C640-4E46-94A5-F9E10A637D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314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CC492-C10D-4841-9075-B7E5B4E34435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4008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6017-BED4-4977-B009-08EABF7283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892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F4625-3BC5-44A3-A03A-D530105551D3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4008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CEBB-A922-41B4-8413-DA062CC6F8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5295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9"/>
          <p:cNvSpPr>
            <a:spLocks noChangeShapeType="1"/>
          </p:cNvSpPr>
          <p:nvPr userDrawn="1"/>
        </p:nvSpPr>
        <p:spPr bwMode="auto">
          <a:xfrm>
            <a:off x="0" y="3967163"/>
            <a:ext cx="9144000" cy="0"/>
          </a:xfrm>
          <a:prstGeom prst="line">
            <a:avLst/>
          </a:prstGeom>
          <a:noFill/>
          <a:ln w="9525">
            <a:solidFill>
              <a:srgbClr val="667A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303" tIns="32151" rIns="64303" bIns="32151" anchor="ctr"/>
          <a:lstStyle/>
          <a:p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393950" y="1385888"/>
            <a:ext cx="66341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03" tIns="32151" rIns="64303" bIns="3215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800" b="1" dirty="0" smtClean="0">
                <a:solidFill>
                  <a:srgbClr val="58002C"/>
                </a:solidFill>
                <a:latin typeface="Castellar" pitchFamily="18" charset="0"/>
              </a:rPr>
              <a:t>     </a:t>
            </a:r>
            <a:r>
              <a:rPr lang="en-US" altLang="zh-CN" sz="2800" b="1" dirty="0" smtClean="0">
                <a:solidFill>
                  <a:srgbClr val="006600"/>
                </a:solidFill>
                <a:latin typeface="Castellar" pitchFamily="18" charset="0"/>
              </a:rPr>
              <a:t>MATHEMATICAL </a:t>
            </a:r>
            <a:r>
              <a:rPr lang="en-US" altLang="zh-CN" sz="2800" b="1" dirty="0" err="1" smtClean="0">
                <a:solidFill>
                  <a:srgbClr val="006600"/>
                </a:solidFill>
                <a:latin typeface="Castellar" pitchFamily="18" charset="0"/>
              </a:rPr>
              <a:t>F</a:t>
            </a:r>
            <a:r>
              <a:rPr lang="en-US" altLang="zh-CN" sz="2800" b="1" dirty="0" err="1" smtClean="0">
                <a:solidFill>
                  <a:srgbClr val="2A0015"/>
                </a:solidFill>
                <a:latin typeface="Castellar" pitchFamily="18" charset="0"/>
              </a:rPr>
              <a:t>i</a:t>
            </a:r>
            <a:r>
              <a:rPr lang="en-US" altLang="zh-CN" sz="2800" b="1" dirty="0" err="1" smtClean="0">
                <a:solidFill>
                  <a:srgbClr val="006600"/>
                </a:solidFill>
                <a:latin typeface="Castellar" pitchFamily="18" charset="0"/>
              </a:rPr>
              <a:t>NANCE</a:t>
            </a:r>
            <a:r>
              <a:rPr lang="en-US" altLang="zh-CN" sz="2800" b="1" dirty="0" smtClean="0">
                <a:solidFill>
                  <a:srgbClr val="006600"/>
                </a:solidFill>
                <a:latin typeface="Castellar" pitchFamily="18" charset="0"/>
              </a:rPr>
              <a:t> &amp;</a:t>
            </a:r>
            <a:r>
              <a:rPr lang="en-US" altLang="zh-CN" sz="2800" b="1" dirty="0" smtClean="0">
                <a:solidFill>
                  <a:srgbClr val="2A0015"/>
                </a:solidFill>
                <a:latin typeface="Castellar" pitchFamily="18" charset="0"/>
              </a:rPr>
              <a:t> </a:t>
            </a:r>
            <a:r>
              <a:rPr lang="en-US" altLang="zh-CN" sz="2800" b="1" dirty="0" smtClean="0">
                <a:solidFill>
                  <a:srgbClr val="006600"/>
                </a:solidFill>
                <a:latin typeface="Castellar" pitchFamily="18" charset="0"/>
              </a:rPr>
              <a:t>F</a:t>
            </a:r>
            <a:r>
              <a:rPr lang="en-US" altLang="zh-CN" sz="2800" b="1" dirty="0" smtClean="0">
                <a:solidFill>
                  <a:srgbClr val="2A0015"/>
                </a:solidFill>
                <a:latin typeface="Castellar" pitchFamily="18" charset="0"/>
              </a:rPr>
              <a:t>I</a:t>
            </a:r>
            <a:r>
              <a:rPr lang="en-US" altLang="zh-CN" sz="2800" b="1" dirty="0" smtClean="0">
                <a:solidFill>
                  <a:srgbClr val="006600"/>
                </a:solidFill>
                <a:latin typeface="Castellar" pitchFamily="18" charset="0"/>
              </a:rPr>
              <a:t>NANCIAL</a:t>
            </a:r>
            <a:r>
              <a:rPr lang="en-US" altLang="zh-CN" sz="2800" b="1" dirty="0" smtClean="0">
                <a:solidFill>
                  <a:srgbClr val="2A0015"/>
                </a:solidFill>
                <a:latin typeface="Castellar" pitchFamily="18" charset="0"/>
              </a:rPr>
              <a:t> </a:t>
            </a:r>
            <a:r>
              <a:rPr lang="en-US" altLang="zh-CN" sz="2800" b="1" dirty="0" smtClean="0">
                <a:solidFill>
                  <a:srgbClr val="006600"/>
                </a:solidFill>
                <a:latin typeface="Castellar" pitchFamily="18" charset="0"/>
              </a:rPr>
              <a:t>ECONOMETRICS</a:t>
            </a:r>
            <a:endParaRPr lang="zh-CN" altLang="en-US" sz="2800" b="1" dirty="0" smtClean="0">
              <a:solidFill>
                <a:srgbClr val="006600"/>
              </a:solidFill>
              <a:latin typeface="Castellar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824413" y="2820988"/>
            <a:ext cx="40513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03" tIns="32151" rIns="64303" bIns="3215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b="1" dirty="0" smtClean="0">
                <a:solidFill>
                  <a:srgbClr val="262626"/>
                </a:solidFill>
                <a:latin typeface="Calisto MT" pitchFamily="18" charset="0"/>
                <a:cs typeface="Arial" pitchFamily="34" charset="0"/>
              </a:rPr>
              <a:t>Prof. Chen, Rong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b="1" dirty="0" smtClean="0">
                <a:solidFill>
                  <a:srgbClr val="262626"/>
                </a:solidFill>
                <a:latin typeface="Calisto MT" pitchFamily="18" charset="0"/>
                <a:cs typeface="Arial" pitchFamily="34" charset="0"/>
              </a:rPr>
              <a:t>The Dept. of Finance, Xiamen Univ.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b="1" dirty="0" smtClean="0">
                <a:solidFill>
                  <a:srgbClr val="262626"/>
                </a:solidFill>
                <a:latin typeface="Calisto MT" pitchFamily="18" charset="0"/>
                <a:cs typeface="Arial" pitchFamily="34" charset="0"/>
              </a:rPr>
              <a:t>PHD course, 2012 Autumn</a:t>
            </a:r>
            <a:endParaRPr lang="zh-CN" altLang="en-US" b="1" dirty="0" smtClean="0">
              <a:solidFill>
                <a:srgbClr val="262626"/>
              </a:solidFill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277813" y="4340225"/>
            <a:ext cx="86106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/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Font typeface="Times" pitchFamily="48" charset="0"/>
              <a:buChar char="•"/>
              <a:defRPr sz="36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1055688" indent="-406400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599D47"/>
              </a:buClr>
              <a:buChar char="–"/>
              <a:defRPr sz="3200">
                <a:solidFill>
                  <a:srgbClr val="666666"/>
                </a:solidFill>
                <a:latin typeface="+mn-lt"/>
                <a:ea typeface="+mn-ea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Font typeface="Times" pitchFamily="48" charset="0"/>
              <a:buChar char="•"/>
              <a:defRPr sz="2800">
                <a:solidFill>
                  <a:srgbClr val="808080"/>
                </a:solidFill>
                <a:latin typeface="+mn-lt"/>
                <a:ea typeface="+mn-ea"/>
              </a:defRPr>
            </a:lvl3pPr>
            <a:lvl4pPr marL="2274888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599D47"/>
              </a:buClr>
              <a:buChar char="–"/>
              <a:defRPr sz="2400">
                <a:solidFill>
                  <a:srgbClr val="999999"/>
                </a:solidFill>
                <a:latin typeface="+mn-lt"/>
                <a:ea typeface="+mn-ea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Char char="»"/>
              <a:defRPr sz="2000">
                <a:solidFill>
                  <a:srgbClr val="B3B3B3"/>
                </a:solidFill>
                <a:latin typeface="+mn-lt"/>
                <a:ea typeface="+mn-ea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Char char="»"/>
              <a:defRPr sz="2000">
                <a:solidFill>
                  <a:srgbClr val="B3B3B3"/>
                </a:solidFill>
                <a:latin typeface="+mn-lt"/>
                <a:ea typeface="+mn-ea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Char char="»"/>
              <a:defRPr sz="2000">
                <a:solidFill>
                  <a:srgbClr val="B3B3B3"/>
                </a:solidFill>
                <a:latin typeface="+mn-lt"/>
                <a:ea typeface="+mn-ea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Char char="»"/>
              <a:defRPr sz="2000">
                <a:solidFill>
                  <a:srgbClr val="B3B3B3"/>
                </a:solidFill>
                <a:latin typeface="+mn-lt"/>
                <a:ea typeface="+mn-ea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lr>
                <a:srgbClr val="B2482C"/>
              </a:buClr>
              <a:buChar char="»"/>
              <a:defRPr sz="2000">
                <a:solidFill>
                  <a:srgbClr val="B3B3B3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dirty="0" smtClean="0">
                <a:solidFill>
                  <a:srgbClr val="330B38"/>
                </a:solidFill>
                <a:latin typeface="Adobe Jenson Pro Capt" pitchFamily="18" charset="0"/>
                <a:cs typeface="Calibri" pitchFamily="34" charset="0"/>
              </a:rPr>
              <a:t>Topic 1</a:t>
            </a:r>
          </a:p>
          <a:p>
            <a:pPr marL="0" indent="0">
              <a:buFont typeface="Times" pitchFamily="48" charset="0"/>
              <a:buNone/>
              <a:defRPr/>
            </a:pPr>
            <a:r>
              <a:rPr lang="en-US" altLang="zh-CN" dirty="0" smtClean="0">
                <a:latin typeface="Adobe Jenson Pro Capt" pitchFamily="18" charset="0"/>
              </a:rPr>
              <a:t>     Equilibrium Models vs. No-Arbitrage Models</a:t>
            </a:r>
            <a:br>
              <a:rPr lang="en-US" altLang="zh-CN" dirty="0" smtClean="0">
                <a:latin typeface="Adobe Jenson Pro Capt" pitchFamily="18" charset="0"/>
              </a:rPr>
            </a:br>
            <a:endParaRPr lang="en-US" altLang="zh-CN" dirty="0" smtClean="0">
              <a:solidFill>
                <a:srgbClr val="330B38"/>
              </a:solidFill>
              <a:latin typeface="Adobe Jenson Pro Capt" pitchFamily="18" charset="0"/>
              <a:cs typeface="Calibri" pitchFamily="34" charset="0"/>
            </a:endParaRPr>
          </a:p>
          <a:p>
            <a:pPr marL="0" indent="0">
              <a:buFont typeface="Times" pitchFamily="48" charset="0"/>
              <a:buNone/>
              <a:defRPr/>
            </a:pPr>
            <a:r>
              <a:rPr lang="en-US" altLang="zh-CN" sz="2300" dirty="0" smtClean="0">
                <a:solidFill>
                  <a:srgbClr val="330B38"/>
                </a:solidFill>
                <a:latin typeface="Calisto MT" pitchFamily="18" charset="0"/>
                <a:cs typeface="Calibri" pitchFamily="34" charset="0"/>
              </a:rPr>
              <a:t>      </a:t>
            </a:r>
            <a:endParaRPr lang="en-US" altLang="zh-CN" sz="1400" dirty="0" smtClean="0"/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282700"/>
            <a:ext cx="225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652588"/>
            <a:ext cx="2540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92438"/>
            <a:ext cx="5080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5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36750"/>
            <a:ext cx="3698875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14288"/>
            <a:ext cx="25654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325"/>
            <a:ext cx="91440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8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259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278" y="4407438"/>
            <a:ext cx="7772009" cy="1361548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278" y="2906274"/>
            <a:ext cx="7772009" cy="1501165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511" indent="0">
              <a:buNone/>
              <a:defRPr sz="1300"/>
            </a:lvl2pPr>
            <a:lvl3pPr marL="643022" indent="0">
              <a:buNone/>
              <a:defRPr sz="1100"/>
            </a:lvl3pPr>
            <a:lvl4pPr marL="964532" indent="0">
              <a:buNone/>
              <a:defRPr sz="1000"/>
            </a:lvl4pPr>
            <a:lvl5pPr marL="1286042" indent="0">
              <a:buNone/>
              <a:defRPr sz="1000"/>
            </a:lvl5pPr>
            <a:lvl6pPr marL="1607554" indent="0">
              <a:buNone/>
              <a:defRPr sz="1000"/>
            </a:lvl6pPr>
            <a:lvl7pPr marL="1929065" indent="0">
              <a:buNone/>
              <a:defRPr sz="1000"/>
            </a:lvl7pPr>
            <a:lvl8pPr marL="2250575" indent="0">
              <a:buNone/>
              <a:defRPr sz="1000"/>
            </a:lvl8pPr>
            <a:lvl9pPr marL="25720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9EDB6A1-7ED8-4C33-9E71-AC01BABB5A46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26E9282-B822-4CF4-B02F-C0C1AC1CAAD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9382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36750"/>
            <a:ext cx="3698875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14288"/>
            <a:ext cx="25654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325"/>
            <a:ext cx="91440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704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8348" y="1514568"/>
            <a:ext cx="3946287" cy="41148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11805" y="1514568"/>
            <a:ext cx="3947404" cy="41148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0C56CD9-100F-4222-8313-1E465519F6DF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D870819-49B8-429C-B1C2-EB6972075DA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4879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704" y="274767"/>
            <a:ext cx="8228595" cy="114262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704" y="1534673"/>
            <a:ext cx="4040061" cy="64000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511" indent="0">
              <a:buNone/>
              <a:defRPr sz="1400" b="1"/>
            </a:lvl2pPr>
            <a:lvl3pPr marL="643022" indent="0">
              <a:buNone/>
              <a:defRPr sz="1300" b="1"/>
            </a:lvl3pPr>
            <a:lvl4pPr marL="964532" indent="0">
              <a:buNone/>
              <a:defRPr sz="1100" b="1"/>
            </a:lvl4pPr>
            <a:lvl5pPr marL="1286042" indent="0">
              <a:buNone/>
              <a:defRPr sz="1100" b="1"/>
            </a:lvl5pPr>
            <a:lvl6pPr marL="1607554" indent="0">
              <a:buNone/>
              <a:defRPr sz="1100" b="1"/>
            </a:lvl6pPr>
            <a:lvl7pPr marL="1929065" indent="0">
              <a:buNone/>
              <a:defRPr sz="1100" b="1"/>
            </a:lvl7pPr>
            <a:lvl8pPr marL="2250575" indent="0">
              <a:buNone/>
              <a:defRPr sz="1100" b="1"/>
            </a:lvl8pPr>
            <a:lvl9pPr marL="2572086" indent="0">
              <a:buNone/>
              <a:defRPr sz="1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704" y="2174680"/>
            <a:ext cx="4040061" cy="395172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121" y="1534673"/>
            <a:ext cx="4041177" cy="64000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511" indent="0">
              <a:buNone/>
              <a:defRPr sz="1400" b="1"/>
            </a:lvl2pPr>
            <a:lvl3pPr marL="643022" indent="0">
              <a:buNone/>
              <a:defRPr sz="1300" b="1"/>
            </a:lvl3pPr>
            <a:lvl4pPr marL="964532" indent="0">
              <a:buNone/>
              <a:defRPr sz="1100" b="1"/>
            </a:lvl4pPr>
            <a:lvl5pPr marL="1286042" indent="0">
              <a:buNone/>
              <a:defRPr sz="1100" b="1"/>
            </a:lvl5pPr>
            <a:lvl6pPr marL="1607554" indent="0">
              <a:buNone/>
              <a:defRPr sz="1100" b="1"/>
            </a:lvl6pPr>
            <a:lvl7pPr marL="1929065" indent="0">
              <a:buNone/>
              <a:defRPr sz="1100" b="1"/>
            </a:lvl7pPr>
            <a:lvl8pPr marL="2250575" indent="0">
              <a:buNone/>
              <a:defRPr sz="1100" b="1"/>
            </a:lvl8pPr>
            <a:lvl9pPr marL="2572086" indent="0">
              <a:buNone/>
              <a:defRPr sz="1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121" y="2174680"/>
            <a:ext cx="4041177" cy="395172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835A363-5DE0-47DC-90D6-5BE907985681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127E2AC-E5FF-49DD-94AE-BC3E356F933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96136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EE64104-7BC7-4201-921C-561847AB8F03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26AC8FD-018A-4949-B6B8-E1892FAC5C3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85113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4248957-7FDD-4A27-BBCC-6DFE548DBC36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D2FD19B-8EA6-4A6C-9DCC-E08D228D42E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77306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704" y="272534"/>
            <a:ext cx="3007439" cy="1162733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545" y="272534"/>
            <a:ext cx="5111754" cy="585387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704" y="1435266"/>
            <a:ext cx="3007439" cy="4691140"/>
          </a:xfrm>
        </p:spPr>
        <p:txBody>
          <a:bodyPr/>
          <a:lstStyle>
            <a:lvl1pPr marL="0" indent="0">
              <a:buNone/>
              <a:defRPr sz="1000"/>
            </a:lvl1pPr>
            <a:lvl2pPr marL="321511" indent="0">
              <a:buNone/>
              <a:defRPr sz="800"/>
            </a:lvl2pPr>
            <a:lvl3pPr marL="643022" indent="0">
              <a:buNone/>
              <a:defRPr sz="700"/>
            </a:lvl3pPr>
            <a:lvl4pPr marL="964532" indent="0">
              <a:buNone/>
              <a:defRPr sz="600"/>
            </a:lvl4pPr>
            <a:lvl5pPr marL="1286042" indent="0">
              <a:buNone/>
              <a:defRPr sz="600"/>
            </a:lvl5pPr>
            <a:lvl6pPr marL="1607554" indent="0">
              <a:buNone/>
              <a:defRPr sz="600"/>
            </a:lvl6pPr>
            <a:lvl7pPr marL="1929065" indent="0">
              <a:buNone/>
              <a:defRPr sz="600"/>
            </a:lvl7pPr>
            <a:lvl8pPr marL="2250575" indent="0">
              <a:buNone/>
              <a:defRPr sz="600"/>
            </a:lvl8pPr>
            <a:lvl9pPr marL="2572086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F56CCC7-3A78-48D1-8F82-31710CB0755E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F080EBA-22DD-4CC9-8239-F797E56F04B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1931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738" y="4800600"/>
            <a:ext cx="5486846" cy="56628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738" y="613199"/>
            <a:ext cx="5486846" cy="4114800"/>
          </a:xfrm>
        </p:spPr>
        <p:txBody>
          <a:bodyPr/>
          <a:lstStyle>
            <a:lvl1pPr marL="0" indent="0">
              <a:buNone/>
              <a:defRPr sz="2300"/>
            </a:lvl1pPr>
            <a:lvl2pPr marL="321511" indent="0">
              <a:buNone/>
              <a:defRPr sz="2000"/>
            </a:lvl2pPr>
            <a:lvl3pPr marL="643022" indent="0">
              <a:buNone/>
              <a:defRPr sz="1700"/>
            </a:lvl3pPr>
            <a:lvl4pPr marL="964532" indent="0">
              <a:buNone/>
              <a:defRPr sz="1400"/>
            </a:lvl4pPr>
            <a:lvl5pPr marL="1286042" indent="0">
              <a:buNone/>
              <a:defRPr sz="1400"/>
            </a:lvl5pPr>
            <a:lvl6pPr marL="1607554" indent="0">
              <a:buNone/>
              <a:defRPr sz="1400"/>
            </a:lvl6pPr>
            <a:lvl7pPr marL="1929065" indent="0">
              <a:buNone/>
              <a:defRPr sz="1400"/>
            </a:lvl7pPr>
            <a:lvl8pPr marL="2250575" indent="0">
              <a:buNone/>
              <a:defRPr sz="1400"/>
            </a:lvl8pPr>
            <a:lvl9pPr marL="2572086" indent="0">
              <a:buNone/>
              <a:defRPr sz="14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738" y="5366888"/>
            <a:ext cx="5486846" cy="805312"/>
          </a:xfrm>
        </p:spPr>
        <p:txBody>
          <a:bodyPr/>
          <a:lstStyle>
            <a:lvl1pPr marL="0" indent="0">
              <a:buNone/>
              <a:defRPr sz="1000"/>
            </a:lvl1pPr>
            <a:lvl2pPr marL="321511" indent="0">
              <a:buNone/>
              <a:defRPr sz="800"/>
            </a:lvl2pPr>
            <a:lvl3pPr marL="643022" indent="0">
              <a:buNone/>
              <a:defRPr sz="700"/>
            </a:lvl3pPr>
            <a:lvl4pPr marL="964532" indent="0">
              <a:buNone/>
              <a:defRPr sz="600"/>
            </a:lvl4pPr>
            <a:lvl5pPr marL="1286042" indent="0">
              <a:buNone/>
              <a:defRPr sz="600"/>
            </a:lvl5pPr>
            <a:lvl6pPr marL="1607554" indent="0">
              <a:buNone/>
              <a:defRPr sz="600"/>
            </a:lvl6pPr>
            <a:lvl7pPr marL="1929065" indent="0">
              <a:buNone/>
              <a:defRPr sz="600"/>
            </a:lvl7pPr>
            <a:lvl8pPr marL="2250575" indent="0">
              <a:buNone/>
              <a:defRPr sz="600"/>
            </a:lvl8pPr>
            <a:lvl9pPr marL="2572086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6778AA8-C2B3-4EE0-A1B5-40DD0F000DC8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048AB86-55F0-4520-94F5-A4D1DFC4F23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23061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24F99DF-D761-407D-8D91-410AD415F27D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971A22F-F76C-4454-AD45-AB13D84FE3E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21908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359831" y="214452"/>
            <a:ext cx="1999377" cy="541491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58349" y="214452"/>
            <a:ext cx="5894313" cy="541491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A0B3FFE-AD15-4591-9F96-C44DB5F713C9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ED3541D-453A-4F6B-A11E-C105094D221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9798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43F316D-8237-4492-A886-F3828F506796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400800"/>
            <a:ext cx="3429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4994810-D7F6-4A30-B713-12720CB719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5696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878C9CE-3646-4FC6-9597-D797FBB22A42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400800"/>
            <a:ext cx="3429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4473031-3956-46CC-96E4-88EAC35B3A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436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786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53B6147-6352-422D-93D4-85958207E5B3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400800"/>
            <a:ext cx="3429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5C9E0BD-51DC-4292-8950-029E5D29DA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19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278" y="4407438"/>
            <a:ext cx="7772009" cy="1361548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278" y="2906274"/>
            <a:ext cx="7772009" cy="1501165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511" indent="0">
              <a:buNone/>
              <a:defRPr sz="1300"/>
            </a:lvl2pPr>
            <a:lvl3pPr marL="643022" indent="0">
              <a:buNone/>
              <a:defRPr sz="1100"/>
            </a:lvl3pPr>
            <a:lvl4pPr marL="964532" indent="0">
              <a:buNone/>
              <a:defRPr sz="1000"/>
            </a:lvl4pPr>
            <a:lvl5pPr marL="1286042" indent="0">
              <a:buNone/>
              <a:defRPr sz="1000"/>
            </a:lvl5pPr>
            <a:lvl6pPr marL="1607554" indent="0">
              <a:buNone/>
              <a:defRPr sz="1000"/>
            </a:lvl6pPr>
            <a:lvl7pPr marL="1929065" indent="0">
              <a:buNone/>
              <a:defRPr sz="1000"/>
            </a:lvl7pPr>
            <a:lvl8pPr marL="2250575" indent="0">
              <a:buNone/>
              <a:defRPr sz="1000"/>
            </a:lvl8pPr>
            <a:lvl9pPr marL="25720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98A30-E68F-4F91-941D-EE665DD94E67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AA7BA-2EBF-4536-B192-474E3266E7E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12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8348" y="1514568"/>
            <a:ext cx="3946287" cy="41148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11805" y="1514568"/>
            <a:ext cx="3947404" cy="41148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B8B89-476F-4816-A68D-075818D3E873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334A-05F2-407A-AB1B-C739597BB6C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756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704" y="274767"/>
            <a:ext cx="8228595" cy="114262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704" y="1534673"/>
            <a:ext cx="4040061" cy="64000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511" indent="0">
              <a:buNone/>
              <a:defRPr sz="1400" b="1"/>
            </a:lvl2pPr>
            <a:lvl3pPr marL="643022" indent="0">
              <a:buNone/>
              <a:defRPr sz="1300" b="1"/>
            </a:lvl3pPr>
            <a:lvl4pPr marL="964532" indent="0">
              <a:buNone/>
              <a:defRPr sz="1100" b="1"/>
            </a:lvl4pPr>
            <a:lvl5pPr marL="1286042" indent="0">
              <a:buNone/>
              <a:defRPr sz="1100" b="1"/>
            </a:lvl5pPr>
            <a:lvl6pPr marL="1607554" indent="0">
              <a:buNone/>
              <a:defRPr sz="1100" b="1"/>
            </a:lvl6pPr>
            <a:lvl7pPr marL="1929065" indent="0">
              <a:buNone/>
              <a:defRPr sz="1100" b="1"/>
            </a:lvl7pPr>
            <a:lvl8pPr marL="2250575" indent="0">
              <a:buNone/>
              <a:defRPr sz="1100" b="1"/>
            </a:lvl8pPr>
            <a:lvl9pPr marL="2572086" indent="0">
              <a:buNone/>
              <a:defRPr sz="1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704" y="2174680"/>
            <a:ext cx="4040061" cy="395172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121" y="1534673"/>
            <a:ext cx="4041177" cy="64000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511" indent="0">
              <a:buNone/>
              <a:defRPr sz="1400" b="1"/>
            </a:lvl2pPr>
            <a:lvl3pPr marL="643022" indent="0">
              <a:buNone/>
              <a:defRPr sz="1300" b="1"/>
            </a:lvl3pPr>
            <a:lvl4pPr marL="964532" indent="0">
              <a:buNone/>
              <a:defRPr sz="1100" b="1"/>
            </a:lvl4pPr>
            <a:lvl5pPr marL="1286042" indent="0">
              <a:buNone/>
              <a:defRPr sz="1100" b="1"/>
            </a:lvl5pPr>
            <a:lvl6pPr marL="1607554" indent="0">
              <a:buNone/>
              <a:defRPr sz="1100" b="1"/>
            </a:lvl6pPr>
            <a:lvl7pPr marL="1929065" indent="0">
              <a:buNone/>
              <a:defRPr sz="1100" b="1"/>
            </a:lvl7pPr>
            <a:lvl8pPr marL="2250575" indent="0">
              <a:buNone/>
              <a:defRPr sz="1100" b="1"/>
            </a:lvl8pPr>
            <a:lvl9pPr marL="2572086" indent="0">
              <a:buNone/>
              <a:defRPr sz="1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121" y="2174680"/>
            <a:ext cx="4041177" cy="395172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C5F34-966C-4F0A-A983-445AA7DE3297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7636E-C7B8-4925-BAAC-BCCA4956581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0231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9BD79-C1BF-4314-8A50-9FB6B36E46FC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A572-96D9-45B0-8E8C-1AEC728FE73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0589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315E0-95AD-4960-B611-F59FA4599CA1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0F155-0996-4A39-8609-3D1DC160278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857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704" y="272534"/>
            <a:ext cx="3007439" cy="1162733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545" y="272534"/>
            <a:ext cx="5111754" cy="585387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704" y="1435266"/>
            <a:ext cx="3007439" cy="4691140"/>
          </a:xfrm>
        </p:spPr>
        <p:txBody>
          <a:bodyPr/>
          <a:lstStyle>
            <a:lvl1pPr marL="0" indent="0">
              <a:buNone/>
              <a:defRPr sz="1000"/>
            </a:lvl1pPr>
            <a:lvl2pPr marL="321511" indent="0">
              <a:buNone/>
              <a:defRPr sz="800"/>
            </a:lvl2pPr>
            <a:lvl3pPr marL="643022" indent="0">
              <a:buNone/>
              <a:defRPr sz="700"/>
            </a:lvl3pPr>
            <a:lvl4pPr marL="964532" indent="0">
              <a:buNone/>
              <a:defRPr sz="600"/>
            </a:lvl4pPr>
            <a:lvl5pPr marL="1286042" indent="0">
              <a:buNone/>
              <a:defRPr sz="600"/>
            </a:lvl5pPr>
            <a:lvl6pPr marL="1607554" indent="0">
              <a:buNone/>
              <a:defRPr sz="600"/>
            </a:lvl6pPr>
            <a:lvl7pPr marL="1929065" indent="0">
              <a:buNone/>
              <a:defRPr sz="600"/>
            </a:lvl7pPr>
            <a:lvl8pPr marL="2250575" indent="0">
              <a:buNone/>
              <a:defRPr sz="600"/>
            </a:lvl8pPr>
            <a:lvl9pPr marL="2572086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384925"/>
            <a:ext cx="1905000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8A84D-DD89-473F-BE26-579EEE2BD117}" type="datetime10">
              <a:rPr lang="zh-CN" altLang="en-US"/>
              <a:pPr>
                <a:defRPr/>
              </a:pPr>
              <a:t>18:45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5400"/>
            <a:ext cx="2895600" cy="458788"/>
          </a:xfrm>
          <a:prstGeom prst="rect">
            <a:avLst/>
          </a:prstGeom>
        </p:spPr>
        <p:txBody>
          <a:bodyPr lIns="64303" tIns="32151" rIns="64303" bIns="32151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91475" y="701675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262C6-7B21-4B27-AB72-40DC3E63FBD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6122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214313"/>
            <a:ext cx="678021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514475"/>
            <a:ext cx="846772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Line 15"/>
          <p:cNvSpPr>
            <a:spLocks noChangeShapeType="1"/>
          </p:cNvSpPr>
          <p:nvPr userDrawn="1"/>
        </p:nvSpPr>
        <p:spPr bwMode="auto">
          <a:xfrm>
            <a:off x="0" y="6367463"/>
            <a:ext cx="9144000" cy="0"/>
          </a:xfrm>
          <a:prstGeom prst="line">
            <a:avLst/>
          </a:prstGeom>
          <a:noFill/>
          <a:ln w="9525">
            <a:solidFill>
              <a:srgbClr val="667A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310" tIns="32155" rIns="64310" bIns="32155" anchor="ctr"/>
          <a:lstStyle/>
          <a:p>
            <a:endParaRPr lang="zh-CN" altLang="en-US"/>
          </a:p>
        </p:txBody>
      </p:sp>
      <p:sp>
        <p:nvSpPr>
          <p:cNvPr id="1032" name="TextBox 1"/>
          <p:cNvSpPr txBox="1">
            <a:spLocks noChangeArrowheads="1"/>
          </p:cNvSpPr>
          <p:nvPr userDrawn="1"/>
        </p:nvSpPr>
        <p:spPr bwMode="auto">
          <a:xfrm>
            <a:off x="7356475" y="182563"/>
            <a:ext cx="17875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zh-CN" sz="1100" b="1" dirty="0" smtClean="0">
                <a:latin typeface="Adobe Jenson Pro" pitchFamily="18" charset="0"/>
              </a:rPr>
              <a:t>                </a:t>
            </a:r>
            <a:r>
              <a:rPr lang="en-US" altLang="zh-CN" sz="1100" b="1" dirty="0" smtClean="0">
                <a:solidFill>
                  <a:srgbClr val="004600"/>
                </a:solidFill>
                <a:latin typeface="Adobe Jenson Pro" pitchFamily="18" charset="0"/>
              </a:rPr>
              <a:t>Asset Pricing</a:t>
            </a:r>
          </a:p>
          <a:p>
            <a:pPr>
              <a:defRPr/>
            </a:pPr>
            <a:r>
              <a:rPr lang="en-US" altLang="zh-CN" sz="1100" b="1" dirty="0" smtClean="0">
                <a:solidFill>
                  <a:srgbClr val="004600"/>
                </a:solidFill>
                <a:latin typeface="Adobe Jenson Pro" pitchFamily="18" charset="0"/>
              </a:rPr>
              <a:t>            </a:t>
            </a:r>
            <a:r>
              <a:rPr lang="en-US" altLang="zh-CN" sz="1100" b="1" dirty="0" err="1" smtClean="0">
                <a:solidFill>
                  <a:srgbClr val="004600"/>
                </a:solidFill>
                <a:latin typeface="Adobe Jenson Pro" pitchFamily="18" charset="0"/>
              </a:rPr>
              <a:t>Zheng</a:t>
            </a:r>
            <a:r>
              <a:rPr lang="en-US" altLang="zh-CN" sz="1100" b="1" dirty="0" smtClean="0">
                <a:solidFill>
                  <a:srgbClr val="004600"/>
                </a:solidFill>
                <a:latin typeface="Adobe Jenson Pro" pitchFamily="18" charset="0"/>
              </a:rPr>
              <a:t> </a:t>
            </a:r>
            <a:r>
              <a:rPr lang="en-US" altLang="zh-CN" sz="1100" b="1" dirty="0" err="1" smtClean="0">
                <a:solidFill>
                  <a:srgbClr val="004600"/>
                </a:solidFill>
                <a:latin typeface="Adobe Jenson Pro" pitchFamily="18" charset="0"/>
              </a:rPr>
              <a:t>Zhenlong</a:t>
            </a:r>
            <a:endParaRPr lang="zh-CN" altLang="en-US" sz="1100" b="1" dirty="0" smtClean="0">
              <a:solidFill>
                <a:srgbClr val="004600"/>
              </a:solidFill>
              <a:latin typeface="Adobe Jenson Pro" pitchFamily="18" charset="0"/>
            </a:endParaRPr>
          </a:p>
        </p:txBody>
      </p: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185738"/>
            <a:ext cx="4683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0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Adobe Jenson Pro Capt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Adobe Jenson Pro Capt" pitchFamily="18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Adobe Jenson Pro Capt" pitchFamily="18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Adobe Jenson Pro Capt" pitchFamily="18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Adobe Jenson Pro Capt" pitchFamily="18" charset="0"/>
          <a:ea typeface="MS PGothic" pitchFamily="34" charset="-128"/>
        </a:defRPr>
      </a:lvl5pPr>
      <a:lvl6pPr marL="321549" algn="l" defTabSz="914405" rtl="0" fontAlgn="base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Times" pitchFamily="48" charset="0"/>
          <a:ea typeface="MS PGothic" pitchFamily="34" charset="-128"/>
        </a:defRPr>
      </a:lvl6pPr>
      <a:lvl7pPr marL="643098" algn="l" defTabSz="914405" rtl="0" fontAlgn="base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Times" pitchFamily="48" charset="0"/>
          <a:ea typeface="MS PGothic" pitchFamily="34" charset="-128"/>
        </a:defRPr>
      </a:lvl7pPr>
      <a:lvl8pPr marL="964646" algn="l" defTabSz="914405" rtl="0" fontAlgn="base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Times" pitchFamily="48" charset="0"/>
          <a:ea typeface="MS PGothic" pitchFamily="34" charset="-128"/>
        </a:defRPr>
      </a:lvl8pPr>
      <a:lvl9pPr marL="1286195" algn="l" defTabSz="914405" rtl="0" fontAlgn="base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Times" pitchFamily="48" charset="0"/>
          <a:ea typeface="MS PGothic" pitchFamily="34" charset="-128"/>
        </a:defRPr>
      </a:lvl9pPr>
    </p:titleStyle>
    <p:bodyStyle>
      <a:lvl1pPr marL="341313" indent="-341313" algn="l" rtl="0" eaLnBrk="0" fontAlgn="base" hangingPunct="0">
        <a:spcBef>
          <a:spcPts val="425"/>
        </a:spcBef>
        <a:spcAft>
          <a:spcPct val="0"/>
        </a:spcAft>
        <a:buClr>
          <a:srgbClr val="B2482C"/>
        </a:buClr>
        <a:buFont typeface="Times" pitchFamily="48" charset="0"/>
        <a:buChar char="•"/>
        <a:defRPr sz="2500">
          <a:solidFill>
            <a:srgbClr val="4C4C4C"/>
          </a:solidFill>
          <a:latin typeface="Adobe Jenson Pro" pitchFamily="18" charset="0"/>
          <a:ea typeface="+mn-ea"/>
          <a:cs typeface="+mn-cs"/>
        </a:defRPr>
      </a:lvl1pPr>
      <a:lvl2pPr marL="741363" indent="-285750" algn="l" rtl="0" eaLnBrk="0" fontAlgn="base" hangingPunct="0">
        <a:spcBef>
          <a:spcPts val="425"/>
        </a:spcBef>
        <a:spcAft>
          <a:spcPct val="0"/>
        </a:spcAft>
        <a:buClr>
          <a:srgbClr val="599D47"/>
        </a:buClr>
        <a:buChar char="–"/>
        <a:defRPr sz="2300">
          <a:solidFill>
            <a:srgbClr val="666666"/>
          </a:solidFill>
          <a:latin typeface="Adobe Jenson Pro" pitchFamily="18" charset="0"/>
          <a:ea typeface="+mn-ea"/>
        </a:defRPr>
      </a:lvl2pPr>
      <a:lvl3pPr marL="1143000" indent="-228600" algn="l" rtl="0" eaLnBrk="0" fontAlgn="base" hangingPunct="0">
        <a:spcBef>
          <a:spcPts val="425"/>
        </a:spcBef>
        <a:spcAft>
          <a:spcPct val="0"/>
        </a:spcAft>
        <a:buClr>
          <a:srgbClr val="B2482C"/>
        </a:buClr>
        <a:buFont typeface="Times" pitchFamily="48" charset="0"/>
        <a:buChar char="•"/>
        <a:defRPr sz="2000">
          <a:solidFill>
            <a:srgbClr val="808080"/>
          </a:solidFill>
          <a:latin typeface="Adobe Jenson Pro" pitchFamily="18" charset="0"/>
          <a:ea typeface="+mn-ea"/>
        </a:defRPr>
      </a:lvl3pPr>
      <a:lvl4pPr marL="1598613" indent="-228600" algn="l" rtl="0" eaLnBrk="0" fontAlgn="base" hangingPunct="0">
        <a:spcBef>
          <a:spcPts val="425"/>
        </a:spcBef>
        <a:spcAft>
          <a:spcPct val="0"/>
        </a:spcAft>
        <a:buClr>
          <a:srgbClr val="599D47"/>
        </a:buClr>
        <a:buChar char="–"/>
        <a:defRPr sz="1700">
          <a:solidFill>
            <a:srgbClr val="999999"/>
          </a:solidFill>
          <a:latin typeface="Adobe Jenson Pro" pitchFamily="18" charset="0"/>
          <a:ea typeface="+mn-ea"/>
        </a:defRPr>
      </a:lvl4pPr>
      <a:lvl5pPr marL="2057400" indent="-228600" algn="l" rtl="0" eaLnBrk="0" fontAlgn="base" hangingPunct="0">
        <a:spcBef>
          <a:spcPts val="425"/>
        </a:spcBef>
        <a:spcAft>
          <a:spcPct val="0"/>
        </a:spcAft>
        <a:buClr>
          <a:srgbClr val="B2482C"/>
        </a:buClr>
        <a:buChar char="»"/>
        <a:defRPr sz="1400">
          <a:solidFill>
            <a:srgbClr val="B3B3B3"/>
          </a:solidFill>
          <a:latin typeface="Adobe Jenson Pro" pitchFamily="18" charset="0"/>
          <a:ea typeface="+mn-ea"/>
        </a:defRPr>
      </a:lvl5pPr>
      <a:lvl6pPr marL="2379238" indent="-228881" algn="l" defTabSz="914405" rtl="0" fontAlgn="base">
        <a:spcBef>
          <a:spcPct val="20000"/>
        </a:spcBef>
        <a:spcAft>
          <a:spcPct val="0"/>
        </a:spcAft>
        <a:buClr>
          <a:srgbClr val="B2482C"/>
        </a:buClr>
        <a:buChar char="»"/>
        <a:defRPr sz="1400">
          <a:solidFill>
            <a:srgbClr val="B3B3B3"/>
          </a:solidFill>
          <a:latin typeface="+mn-lt"/>
          <a:ea typeface="+mn-ea"/>
        </a:defRPr>
      </a:lvl6pPr>
      <a:lvl7pPr marL="2700787" indent="-228881" algn="l" defTabSz="914405" rtl="0" fontAlgn="base">
        <a:spcBef>
          <a:spcPct val="20000"/>
        </a:spcBef>
        <a:spcAft>
          <a:spcPct val="0"/>
        </a:spcAft>
        <a:buClr>
          <a:srgbClr val="B2482C"/>
        </a:buClr>
        <a:buChar char="»"/>
        <a:defRPr sz="1400">
          <a:solidFill>
            <a:srgbClr val="B3B3B3"/>
          </a:solidFill>
          <a:latin typeface="+mn-lt"/>
          <a:ea typeface="+mn-ea"/>
        </a:defRPr>
      </a:lvl7pPr>
      <a:lvl8pPr marL="3022335" indent="-228881" algn="l" defTabSz="914405" rtl="0" fontAlgn="base">
        <a:spcBef>
          <a:spcPct val="20000"/>
        </a:spcBef>
        <a:spcAft>
          <a:spcPct val="0"/>
        </a:spcAft>
        <a:buClr>
          <a:srgbClr val="B2482C"/>
        </a:buClr>
        <a:buChar char="»"/>
        <a:defRPr sz="1400">
          <a:solidFill>
            <a:srgbClr val="B3B3B3"/>
          </a:solidFill>
          <a:latin typeface="+mn-lt"/>
          <a:ea typeface="+mn-ea"/>
        </a:defRPr>
      </a:lvl8pPr>
      <a:lvl9pPr marL="3343884" indent="-228881" algn="l" defTabSz="914405" rtl="0" fontAlgn="base">
        <a:spcBef>
          <a:spcPct val="20000"/>
        </a:spcBef>
        <a:spcAft>
          <a:spcPct val="0"/>
        </a:spcAft>
        <a:buClr>
          <a:srgbClr val="B2482C"/>
        </a:buClr>
        <a:buChar char="»"/>
        <a:defRPr sz="1400">
          <a:solidFill>
            <a:srgbClr val="B3B3B3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549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098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646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6195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744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9293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841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2390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214313"/>
            <a:ext cx="678021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514475"/>
            <a:ext cx="846772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2" name="Line 15"/>
          <p:cNvSpPr>
            <a:spLocks noChangeShapeType="1"/>
          </p:cNvSpPr>
          <p:nvPr userDrawn="1"/>
        </p:nvSpPr>
        <p:spPr bwMode="auto">
          <a:xfrm>
            <a:off x="0" y="6367463"/>
            <a:ext cx="9144000" cy="0"/>
          </a:xfrm>
          <a:prstGeom prst="line">
            <a:avLst/>
          </a:prstGeom>
          <a:noFill/>
          <a:ln w="9525">
            <a:solidFill>
              <a:srgbClr val="667A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310" tIns="32155" rIns="64310" bIns="32155" anchor="ctr"/>
          <a:lstStyle/>
          <a:p>
            <a:endParaRPr lang="zh-CN" altLang="en-US"/>
          </a:p>
        </p:txBody>
      </p:sp>
      <p:sp>
        <p:nvSpPr>
          <p:cNvPr id="1032" name="TextBox 1"/>
          <p:cNvSpPr txBox="1">
            <a:spLocks noChangeArrowheads="1"/>
          </p:cNvSpPr>
          <p:nvPr userDrawn="1"/>
        </p:nvSpPr>
        <p:spPr bwMode="auto">
          <a:xfrm>
            <a:off x="7356475" y="182563"/>
            <a:ext cx="17875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1100" b="1" dirty="0" smtClean="0">
                <a:solidFill>
                  <a:srgbClr val="000000"/>
                </a:solidFill>
                <a:latin typeface="Adobe Jenson Pro" pitchFamily="18" charset="0"/>
              </a:rPr>
              <a:t>                </a:t>
            </a:r>
            <a:r>
              <a:rPr lang="en-US" altLang="zh-CN" sz="1100" b="1" dirty="0" smtClean="0">
                <a:solidFill>
                  <a:srgbClr val="004600"/>
                </a:solidFill>
                <a:latin typeface="Adobe Jenson Pro" pitchFamily="18" charset="0"/>
              </a:rPr>
              <a:t>Asset Pricing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100" b="1" dirty="0" smtClean="0">
                <a:solidFill>
                  <a:srgbClr val="004600"/>
                </a:solidFill>
                <a:latin typeface="Adobe Jenson Pro" pitchFamily="18" charset="0"/>
              </a:rPr>
              <a:t>            </a:t>
            </a:r>
            <a:r>
              <a:rPr lang="en-US" altLang="zh-CN" sz="1100" b="1" dirty="0" err="1" smtClean="0">
                <a:solidFill>
                  <a:srgbClr val="004600"/>
                </a:solidFill>
                <a:latin typeface="Adobe Jenson Pro" pitchFamily="18" charset="0"/>
              </a:rPr>
              <a:t>Zheng</a:t>
            </a:r>
            <a:r>
              <a:rPr lang="en-US" altLang="zh-CN" sz="1100" b="1" dirty="0" smtClean="0">
                <a:solidFill>
                  <a:srgbClr val="004600"/>
                </a:solidFill>
                <a:latin typeface="Adobe Jenson Pro" pitchFamily="18" charset="0"/>
              </a:rPr>
              <a:t> </a:t>
            </a:r>
            <a:r>
              <a:rPr lang="en-US" altLang="zh-CN" sz="1100" b="1" dirty="0" err="1" smtClean="0">
                <a:solidFill>
                  <a:srgbClr val="004600"/>
                </a:solidFill>
                <a:latin typeface="Adobe Jenson Pro" pitchFamily="18" charset="0"/>
              </a:rPr>
              <a:t>Zhenlong</a:t>
            </a:r>
            <a:endParaRPr lang="zh-CN" altLang="en-US" sz="1100" b="1" dirty="0" smtClean="0">
              <a:solidFill>
                <a:srgbClr val="004600"/>
              </a:solidFill>
              <a:latin typeface="Adobe Jenson Pro" pitchFamily="18" charset="0"/>
            </a:endParaRPr>
          </a:p>
        </p:txBody>
      </p:sp>
      <p:pic>
        <p:nvPicPr>
          <p:cNvPr id="2054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185738"/>
            <a:ext cx="4683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71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Adobe Jenson Pro Capt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Adobe Jenson Pro Capt" pitchFamily="18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Adobe Jenson Pro Capt" pitchFamily="18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Adobe Jenson Pro Capt" pitchFamily="18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Adobe Jenson Pro Capt" pitchFamily="18" charset="0"/>
          <a:ea typeface="MS PGothic" pitchFamily="34" charset="-128"/>
        </a:defRPr>
      </a:lvl5pPr>
      <a:lvl6pPr marL="321549" algn="l" defTabSz="914405" rtl="0" fontAlgn="base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Times" pitchFamily="48" charset="0"/>
          <a:ea typeface="MS PGothic" pitchFamily="34" charset="-128"/>
        </a:defRPr>
      </a:lvl6pPr>
      <a:lvl7pPr marL="643098" algn="l" defTabSz="914405" rtl="0" fontAlgn="base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Times" pitchFamily="48" charset="0"/>
          <a:ea typeface="MS PGothic" pitchFamily="34" charset="-128"/>
        </a:defRPr>
      </a:lvl7pPr>
      <a:lvl8pPr marL="964646" algn="l" defTabSz="914405" rtl="0" fontAlgn="base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Times" pitchFamily="48" charset="0"/>
          <a:ea typeface="MS PGothic" pitchFamily="34" charset="-128"/>
        </a:defRPr>
      </a:lvl8pPr>
      <a:lvl9pPr marL="1286195" algn="l" defTabSz="914405" rtl="0" fontAlgn="base">
        <a:spcBef>
          <a:spcPct val="0"/>
        </a:spcBef>
        <a:spcAft>
          <a:spcPct val="0"/>
        </a:spcAft>
        <a:defRPr sz="3100" b="1">
          <a:solidFill>
            <a:srgbClr val="330B38"/>
          </a:solidFill>
          <a:latin typeface="Times" pitchFamily="48" charset="0"/>
          <a:ea typeface="MS PGothic" pitchFamily="34" charset="-128"/>
        </a:defRPr>
      </a:lvl9pPr>
    </p:titleStyle>
    <p:bodyStyle>
      <a:lvl1pPr marL="341313" indent="-341313" algn="l" rtl="0" eaLnBrk="0" fontAlgn="base" hangingPunct="0">
        <a:spcBef>
          <a:spcPts val="425"/>
        </a:spcBef>
        <a:spcAft>
          <a:spcPct val="0"/>
        </a:spcAft>
        <a:buClr>
          <a:srgbClr val="B2482C"/>
        </a:buClr>
        <a:buFont typeface="Times" pitchFamily="48" charset="0"/>
        <a:buChar char="•"/>
        <a:defRPr sz="2500">
          <a:solidFill>
            <a:srgbClr val="4C4C4C"/>
          </a:solidFill>
          <a:latin typeface="Adobe Jenson Pro" pitchFamily="18" charset="0"/>
          <a:ea typeface="+mn-ea"/>
          <a:cs typeface="+mn-cs"/>
        </a:defRPr>
      </a:lvl1pPr>
      <a:lvl2pPr marL="741363" indent="-285750" algn="l" rtl="0" eaLnBrk="0" fontAlgn="base" hangingPunct="0">
        <a:spcBef>
          <a:spcPts val="425"/>
        </a:spcBef>
        <a:spcAft>
          <a:spcPct val="0"/>
        </a:spcAft>
        <a:buClr>
          <a:srgbClr val="599D47"/>
        </a:buClr>
        <a:buChar char="–"/>
        <a:defRPr sz="2300">
          <a:solidFill>
            <a:srgbClr val="666666"/>
          </a:solidFill>
          <a:latin typeface="Adobe Jenson Pro" pitchFamily="18" charset="0"/>
          <a:ea typeface="+mn-ea"/>
        </a:defRPr>
      </a:lvl2pPr>
      <a:lvl3pPr marL="1143000" indent="-228600" algn="l" rtl="0" eaLnBrk="0" fontAlgn="base" hangingPunct="0">
        <a:spcBef>
          <a:spcPts val="425"/>
        </a:spcBef>
        <a:spcAft>
          <a:spcPct val="0"/>
        </a:spcAft>
        <a:buClr>
          <a:srgbClr val="B2482C"/>
        </a:buClr>
        <a:buFont typeface="Times" pitchFamily="48" charset="0"/>
        <a:buChar char="•"/>
        <a:defRPr sz="2000">
          <a:solidFill>
            <a:srgbClr val="808080"/>
          </a:solidFill>
          <a:latin typeface="Adobe Jenson Pro" pitchFamily="18" charset="0"/>
          <a:ea typeface="+mn-ea"/>
        </a:defRPr>
      </a:lvl3pPr>
      <a:lvl4pPr marL="1598613" indent="-228600" algn="l" rtl="0" eaLnBrk="0" fontAlgn="base" hangingPunct="0">
        <a:spcBef>
          <a:spcPts val="425"/>
        </a:spcBef>
        <a:spcAft>
          <a:spcPct val="0"/>
        </a:spcAft>
        <a:buClr>
          <a:srgbClr val="599D47"/>
        </a:buClr>
        <a:buChar char="–"/>
        <a:defRPr sz="1700">
          <a:solidFill>
            <a:srgbClr val="999999"/>
          </a:solidFill>
          <a:latin typeface="Adobe Jenson Pro" pitchFamily="18" charset="0"/>
          <a:ea typeface="+mn-ea"/>
        </a:defRPr>
      </a:lvl4pPr>
      <a:lvl5pPr marL="2057400" indent="-228600" algn="l" rtl="0" eaLnBrk="0" fontAlgn="base" hangingPunct="0">
        <a:spcBef>
          <a:spcPts val="425"/>
        </a:spcBef>
        <a:spcAft>
          <a:spcPct val="0"/>
        </a:spcAft>
        <a:buClr>
          <a:srgbClr val="B2482C"/>
        </a:buClr>
        <a:buChar char="»"/>
        <a:defRPr sz="1400">
          <a:solidFill>
            <a:srgbClr val="B3B3B3"/>
          </a:solidFill>
          <a:latin typeface="Adobe Jenson Pro" pitchFamily="18" charset="0"/>
          <a:ea typeface="+mn-ea"/>
        </a:defRPr>
      </a:lvl5pPr>
      <a:lvl6pPr marL="2379238" indent="-228881" algn="l" defTabSz="914405" rtl="0" fontAlgn="base">
        <a:spcBef>
          <a:spcPct val="20000"/>
        </a:spcBef>
        <a:spcAft>
          <a:spcPct val="0"/>
        </a:spcAft>
        <a:buClr>
          <a:srgbClr val="B2482C"/>
        </a:buClr>
        <a:buChar char="»"/>
        <a:defRPr sz="1400">
          <a:solidFill>
            <a:srgbClr val="B3B3B3"/>
          </a:solidFill>
          <a:latin typeface="+mn-lt"/>
          <a:ea typeface="+mn-ea"/>
        </a:defRPr>
      </a:lvl6pPr>
      <a:lvl7pPr marL="2700787" indent="-228881" algn="l" defTabSz="914405" rtl="0" fontAlgn="base">
        <a:spcBef>
          <a:spcPct val="20000"/>
        </a:spcBef>
        <a:spcAft>
          <a:spcPct val="0"/>
        </a:spcAft>
        <a:buClr>
          <a:srgbClr val="B2482C"/>
        </a:buClr>
        <a:buChar char="»"/>
        <a:defRPr sz="1400">
          <a:solidFill>
            <a:srgbClr val="B3B3B3"/>
          </a:solidFill>
          <a:latin typeface="+mn-lt"/>
          <a:ea typeface="+mn-ea"/>
        </a:defRPr>
      </a:lvl7pPr>
      <a:lvl8pPr marL="3022335" indent="-228881" algn="l" defTabSz="914405" rtl="0" fontAlgn="base">
        <a:spcBef>
          <a:spcPct val="20000"/>
        </a:spcBef>
        <a:spcAft>
          <a:spcPct val="0"/>
        </a:spcAft>
        <a:buClr>
          <a:srgbClr val="B2482C"/>
        </a:buClr>
        <a:buChar char="»"/>
        <a:defRPr sz="1400">
          <a:solidFill>
            <a:srgbClr val="B3B3B3"/>
          </a:solidFill>
          <a:latin typeface="+mn-lt"/>
          <a:ea typeface="+mn-ea"/>
        </a:defRPr>
      </a:lvl8pPr>
      <a:lvl9pPr marL="3343884" indent="-228881" algn="l" defTabSz="914405" rtl="0" fontAlgn="base">
        <a:spcBef>
          <a:spcPct val="20000"/>
        </a:spcBef>
        <a:spcAft>
          <a:spcPct val="0"/>
        </a:spcAft>
        <a:buClr>
          <a:srgbClr val="B2482C"/>
        </a:buClr>
        <a:buChar char="»"/>
        <a:defRPr sz="1400">
          <a:solidFill>
            <a:srgbClr val="B3B3B3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549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098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646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6195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744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9293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841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2390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tx1"/>
                </a:solidFill>
                <a:latin typeface="Arial" charset="0"/>
                <a:ea typeface="华文新魏" pitchFamily="2" charset="-122"/>
              </a:rPr>
              <a:t>Ch3. Contingent Claims Markets</a:t>
            </a:r>
            <a:endParaRPr lang="en-US" altLang="zh-CN" smtClean="0">
              <a:solidFill>
                <a:schemeClr val="tx1"/>
              </a:solidFill>
              <a:ea typeface="华文新魏" pitchFamily="2" charset="-122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zh-CN" sz="2400" smtClean="0">
              <a:latin typeface="隶书" pitchFamily="49" charset="-122"/>
              <a:ea typeface="隶书" pitchFamily="49" charset="-122"/>
            </a:endParaRPr>
          </a:p>
          <a:p>
            <a:pPr eaLnBrk="1" hangingPunct="1"/>
            <a:endParaRPr lang="en-US" altLang="zh-CN" sz="2800" smtClean="0">
              <a:latin typeface="隶书" pitchFamily="49" charset="-122"/>
              <a:ea typeface="隶书" pitchFamily="49" charset="-122"/>
            </a:endParaRPr>
          </a:p>
          <a:p>
            <a:pPr eaLnBrk="1" hangingPunct="1"/>
            <a:endParaRPr lang="en-US" altLang="zh-CN" sz="2800" smtClean="0">
              <a:latin typeface="隶书" pitchFamily="49" charset="-122"/>
              <a:ea typeface="隶书" pitchFamily="49" charset="-122"/>
            </a:endParaRPr>
          </a:p>
          <a:p>
            <a:pPr eaLnBrk="1" hangingPunct="1"/>
            <a:endParaRPr lang="en-US" altLang="zh-CN" smtClean="0">
              <a:ea typeface="隶书" pitchFamily="49" charset="-122"/>
            </a:endParaRPr>
          </a:p>
        </p:txBody>
      </p:sp>
      <p:sp>
        <p:nvSpPr>
          <p:cNvPr id="31748" name="日期占位符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fld id="{A1A86CD6-DD13-4179-B32F-421AA8742805}" type="datetime10">
              <a:rPr lang="zh-CN" altLang="en-US" smtClean="0"/>
              <a:pPr eaLnBrk="1" hangingPunct="1"/>
              <a:t>18:45</a:t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Adobe 楷体 Std R" pitchFamily="18" charset="-122"/>
                <a:ea typeface="Adobe 楷体 Std R" pitchFamily="18" charset="-122"/>
              </a:rPr>
              <a:t>连续时间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 smtClean="0"/>
          </a:p>
          <a:p>
            <a:pPr marL="0" indent="0">
              <a:buFont typeface="Times" pitchFamily="48" charset="0"/>
              <a:buNone/>
              <a:defRPr/>
            </a:pPr>
            <a:endParaRPr lang="en-US" altLang="zh-CN" dirty="0" smtClean="0"/>
          </a:p>
          <a:p>
            <a:pPr>
              <a:defRPr/>
            </a:pP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在完全市场中，两者的风险源相同。</a:t>
            </a:r>
          </a:p>
          <a:p>
            <a:pPr>
              <a:defRPr/>
            </a:pPr>
            <a:r>
              <a:rPr lang="en-US" altLang="zh-CN" dirty="0" smtClean="0"/>
              <a:t>From (1.35),we have </a:t>
            </a:r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zh-CN" altLang="en-US" dirty="0"/>
          </a:p>
        </p:txBody>
      </p:sp>
      <p:graphicFrame>
        <p:nvGraphicFramePr>
          <p:cNvPr id="41988" name="对象 4"/>
          <p:cNvGraphicFramePr>
            <a:graphicFrameLocks noChangeAspect="1"/>
          </p:cNvGraphicFramePr>
          <p:nvPr/>
        </p:nvGraphicFramePr>
        <p:xfrm>
          <a:off x="1763713" y="1557338"/>
          <a:ext cx="453707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name="Equation" r:id="rId3" imgW="1612900" imgH="812800" progId="Equation.DSMT4">
                  <p:embed/>
                </p:oleObj>
              </mc:Choice>
              <mc:Fallback>
                <p:oleObj name="Equation" r:id="rId3" imgW="1612900" imgH="8128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557338"/>
                        <a:ext cx="453707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对象 5"/>
          <p:cNvGraphicFramePr>
            <a:graphicFrameLocks noChangeAspect="1"/>
          </p:cNvGraphicFramePr>
          <p:nvPr/>
        </p:nvGraphicFramePr>
        <p:xfrm>
          <a:off x="611188" y="4365625"/>
          <a:ext cx="78898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Equation" r:id="rId5" imgW="3771900" imgH="660400" progId="Equation.DSMT4">
                  <p:embed/>
                </p:oleObj>
              </mc:Choice>
              <mc:Fallback>
                <p:oleObj name="Equation" r:id="rId5" imgW="3771900" imgH="660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365625"/>
                        <a:ext cx="7889875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Adobe 楷体 Std R" pitchFamily="18" charset="-122"/>
                <a:ea typeface="Adobe 楷体 Std R" pitchFamily="18" charset="-122"/>
              </a:rPr>
              <a:t>风险中性定价</a:t>
            </a:r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latin typeface="Adobe 楷体 Std R" pitchFamily="18" charset="-122"/>
                <a:ea typeface="Adobe 楷体 Std R" pitchFamily="18" charset="-122"/>
              </a:rPr>
              <a:t>在风险中性世界，风险价格必须等于</a:t>
            </a:r>
            <a:r>
              <a:rPr lang="en-US" altLang="zh-CN" smtClean="0">
                <a:latin typeface="Adobe 楷体 Std R" pitchFamily="18" charset="-122"/>
                <a:ea typeface="Adobe 楷体 Std R" pitchFamily="18" charset="-122"/>
              </a:rPr>
              <a:t>0</a:t>
            </a:r>
            <a:r>
              <a:rPr lang="zh-CN" altLang="en-US" smtClean="0">
                <a:latin typeface="Adobe 楷体 Std R" pitchFamily="18" charset="-122"/>
                <a:ea typeface="Adobe 楷体 Std R" pitchFamily="18" charset="-122"/>
              </a:rPr>
              <a:t>，即</a:t>
            </a:r>
          </a:p>
          <a:p>
            <a:endParaRPr lang="zh-CN" altLang="en-US" smtClean="0">
              <a:latin typeface="Adobe 楷体 Std R" pitchFamily="18" charset="-122"/>
              <a:ea typeface="Adobe 楷体 Std R" pitchFamily="18" charset="-122"/>
            </a:endParaRPr>
          </a:p>
        </p:txBody>
      </p:sp>
      <p:graphicFrame>
        <p:nvGraphicFramePr>
          <p:cNvPr id="43012" name="对象 3"/>
          <p:cNvGraphicFramePr>
            <a:graphicFrameLocks noChangeAspect="1"/>
          </p:cNvGraphicFramePr>
          <p:nvPr/>
        </p:nvGraphicFramePr>
        <p:xfrm>
          <a:off x="827088" y="2205038"/>
          <a:ext cx="741680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Equation" r:id="rId3" imgW="4521200" imgH="1981200" progId="Equation.DSMT4">
                  <p:embed/>
                </p:oleObj>
              </mc:Choice>
              <mc:Fallback>
                <p:oleObj name="Equation" r:id="rId3" imgW="4521200" imgH="19812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05038"/>
                        <a:ext cx="7416800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3.3 </a:t>
            </a:r>
            <a:r>
              <a:rPr lang="en-US" altLang="zh-CN" dirty="0" smtClean="0"/>
              <a:t>State Diagram and Price Function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008" t="-1036" r="-21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54276" name="对象 3"/>
          <p:cNvGraphicFramePr>
            <a:graphicFrameLocks noChangeAspect="1"/>
          </p:cNvGraphicFramePr>
          <p:nvPr/>
        </p:nvGraphicFramePr>
        <p:xfrm>
          <a:off x="2339975" y="2781300"/>
          <a:ext cx="37163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Equation" r:id="rId4" imgW="1676400" imgH="228600" progId="Equation.DSMT4">
                  <p:embed/>
                </p:oleObj>
              </mc:Choice>
              <mc:Fallback>
                <p:oleObj name="Equation" r:id="rId4" imgW="1676400" imgH="2286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781300"/>
                        <a:ext cx="37163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对象 4"/>
          <p:cNvGraphicFramePr>
            <a:graphicFrameLocks noChangeAspect="1"/>
          </p:cNvGraphicFramePr>
          <p:nvPr/>
        </p:nvGraphicFramePr>
        <p:xfrm>
          <a:off x="2411413" y="3429000"/>
          <a:ext cx="29273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Equation" r:id="rId6" imgW="1320800" imgH="228600" progId="Equation.DSMT4">
                  <p:embed/>
                </p:oleObj>
              </mc:Choice>
              <mc:Fallback>
                <p:oleObj name="Equation" r:id="rId6" imgW="1320800" imgH="228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429000"/>
                        <a:ext cx="292735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Adobe 楷体 Std R" pitchFamily="18" charset="-122"/>
                <a:ea typeface="Adobe 楷体 Std R" pitchFamily="18" charset="-122"/>
              </a:rPr>
              <a:t>图</a:t>
            </a:r>
            <a:r>
              <a:rPr lang="en-US" altLang="zh-CN" smtClean="0">
                <a:latin typeface="Adobe 楷体 Std R" pitchFamily="18" charset="-122"/>
                <a:ea typeface="Adobe 楷体 Std R" pitchFamily="18" charset="-122"/>
              </a:rPr>
              <a:t>7</a:t>
            </a:r>
            <a:r>
              <a:rPr lang="zh-CN" altLang="en-US" smtClean="0">
                <a:latin typeface="Adobe 楷体 Std R" pitchFamily="18" charset="-122"/>
                <a:ea typeface="Adobe 楷体 Std R" pitchFamily="18" charset="-122"/>
              </a:rPr>
              <a:t>状态价格与回报</a:t>
            </a:r>
          </a:p>
        </p:txBody>
      </p:sp>
      <p:cxnSp>
        <p:nvCxnSpPr>
          <p:cNvPr id="55299" name="直接箭头连接符 4"/>
          <p:cNvCxnSpPr>
            <a:cxnSpLocks noChangeShapeType="1"/>
          </p:cNvCxnSpPr>
          <p:nvPr/>
        </p:nvCxnSpPr>
        <p:spPr bwMode="auto">
          <a:xfrm rot="5400000" flipH="1" flipV="1">
            <a:off x="284162" y="3500438"/>
            <a:ext cx="38592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0" name="直接箭头连接符 6"/>
          <p:cNvCxnSpPr>
            <a:cxnSpLocks noChangeShapeType="1"/>
          </p:cNvCxnSpPr>
          <p:nvPr/>
        </p:nvCxnSpPr>
        <p:spPr bwMode="auto">
          <a:xfrm>
            <a:off x="2214563" y="5429250"/>
            <a:ext cx="45005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1" name="直接连接符 14"/>
          <p:cNvCxnSpPr>
            <a:cxnSpLocks noChangeShapeType="1"/>
          </p:cNvCxnSpPr>
          <p:nvPr/>
        </p:nvCxnSpPr>
        <p:spPr bwMode="auto">
          <a:xfrm rot="5400000" flipH="1" flipV="1">
            <a:off x="2214563" y="1928813"/>
            <a:ext cx="3500437" cy="350043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2" name="直接连接符 18"/>
          <p:cNvCxnSpPr>
            <a:cxnSpLocks noChangeShapeType="1"/>
          </p:cNvCxnSpPr>
          <p:nvPr/>
        </p:nvCxnSpPr>
        <p:spPr bwMode="auto">
          <a:xfrm rot="5400000" flipH="1" flipV="1">
            <a:off x="1535906" y="2821782"/>
            <a:ext cx="3286125" cy="192881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3" name="流程图: 联系 24"/>
          <p:cNvSpPr>
            <a:spLocks noChangeArrowheads="1"/>
          </p:cNvSpPr>
          <p:nvPr/>
        </p:nvSpPr>
        <p:spPr bwMode="auto">
          <a:xfrm>
            <a:off x="3214688" y="4311650"/>
            <a:ext cx="142875" cy="1174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1857375" y="1785938"/>
            <a:ext cx="6215063" cy="35718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 bwMode="auto">
          <a:xfrm>
            <a:off x="1571625" y="3357563"/>
            <a:ext cx="4071938" cy="24288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>
            <a:off x="1357313" y="4929188"/>
            <a:ext cx="1643062" cy="9286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5307" name="TextBox 39"/>
          <p:cNvSpPr txBox="1">
            <a:spLocks noChangeArrowheads="1"/>
          </p:cNvSpPr>
          <p:nvPr/>
        </p:nvSpPr>
        <p:spPr bwMode="auto">
          <a:xfrm>
            <a:off x="2598738" y="5870575"/>
            <a:ext cx="2436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charset="0"/>
                <a:ea typeface="宋体" pitchFamily="2" charset="-122"/>
              </a:rPr>
              <a:t>P=0(</a:t>
            </a:r>
            <a:r>
              <a:rPr lang="zh-CN" altLang="en-US">
                <a:latin typeface="Arial" charset="0"/>
                <a:ea typeface="宋体" pitchFamily="2" charset="-122"/>
              </a:rPr>
              <a:t>超额收益率</a:t>
            </a:r>
            <a:r>
              <a:rPr lang="en-US" altLang="zh-CN">
                <a:latin typeface="Arial" charset="0"/>
                <a:ea typeface="宋体" pitchFamily="2" charset="-122"/>
              </a:rPr>
              <a:t>)</a:t>
            </a: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55308" name="TextBox 40"/>
          <p:cNvSpPr txBox="1">
            <a:spLocks noChangeArrowheads="1"/>
          </p:cNvSpPr>
          <p:nvPr/>
        </p:nvSpPr>
        <p:spPr bwMode="auto">
          <a:xfrm>
            <a:off x="3429000" y="4143375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charset="0"/>
                <a:ea typeface="宋体" pitchFamily="2" charset="-122"/>
              </a:rPr>
              <a:t>R</a:t>
            </a:r>
            <a:r>
              <a:rPr lang="en-US" altLang="zh-CN" baseline="-25000">
                <a:latin typeface="Arial" charset="0"/>
                <a:ea typeface="宋体" pitchFamily="2" charset="-122"/>
              </a:rPr>
              <a:t>f</a:t>
            </a: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55309" name="TextBox 41"/>
          <p:cNvSpPr txBox="1">
            <a:spLocks noChangeArrowheads="1"/>
          </p:cNvSpPr>
          <p:nvPr/>
        </p:nvSpPr>
        <p:spPr bwMode="auto">
          <a:xfrm>
            <a:off x="5929313" y="3786188"/>
            <a:ext cx="60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charset="0"/>
                <a:ea typeface="宋体" pitchFamily="2" charset="-122"/>
              </a:rPr>
              <a:t>P=2</a:t>
            </a: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55310" name="TextBox 42"/>
          <p:cNvSpPr txBox="1">
            <a:spLocks noChangeArrowheads="1"/>
          </p:cNvSpPr>
          <p:nvPr/>
        </p:nvSpPr>
        <p:spPr bwMode="auto">
          <a:xfrm>
            <a:off x="4143375" y="4572000"/>
            <a:ext cx="175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charset="0"/>
                <a:ea typeface="宋体" pitchFamily="2" charset="-122"/>
              </a:rPr>
              <a:t>P=1</a:t>
            </a:r>
            <a:r>
              <a:rPr lang="zh-CN" altLang="en-US">
                <a:latin typeface="Arial" charset="0"/>
                <a:ea typeface="宋体" pitchFamily="2" charset="-122"/>
              </a:rPr>
              <a:t>（收益率）</a:t>
            </a:r>
          </a:p>
        </p:txBody>
      </p:sp>
      <p:sp>
        <p:nvSpPr>
          <p:cNvPr id="55311" name="流程图: 联系 43"/>
          <p:cNvSpPr>
            <a:spLocks noChangeArrowheads="1"/>
          </p:cNvSpPr>
          <p:nvPr/>
        </p:nvSpPr>
        <p:spPr bwMode="auto">
          <a:xfrm>
            <a:off x="2928938" y="5357813"/>
            <a:ext cx="142875" cy="1428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5312" name="流程图: 联系 45"/>
          <p:cNvSpPr>
            <a:spLocks noChangeArrowheads="1"/>
          </p:cNvSpPr>
          <p:nvPr/>
        </p:nvSpPr>
        <p:spPr bwMode="auto">
          <a:xfrm>
            <a:off x="2143125" y="4429125"/>
            <a:ext cx="142875" cy="1428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5313" name="TextBox 48"/>
          <p:cNvSpPr txBox="1">
            <a:spLocks noChangeArrowheads="1"/>
          </p:cNvSpPr>
          <p:nvPr/>
        </p:nvSpPr>
        <p:spPr bwMode="auto">
          <a:xfrm>
            <a:off x="6357938" y="5500688"/>
            <a:ext cx="123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Arial" charset="0"/>
                <a:ea typeface="宋体" pitchFamily="2" charset="-122"/>
              </a:rPr>
              <a:t>状态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1</a:t>
            </a:r>
            <a:r>
              <a:rPr lang="zh-CN" altLang="en-US" dirty="0" smtClean="0">
                <a:latin typeface="Arial" charset="0"/>
                <a:ea typeface="宋体" pitchFamily="2" charset="-122"/>
              </a:rPr>
              <a:t>回报</a:t>
            </a:r>
            <a:endParaRPr lang="zh-CN" altLang="en-US" dirty="0">
              <a:latin typeface="Arial" charset="0"/>
              <a:ea typeface="宋体" pitchFamily="2" charset="-122"/>
            </a:endParaRPr>
          </a:p>
        </p:txBody>
      </p:sp>
      <p:sp>
        <p:nvSpPr>
          <p:cNvPr id="55314" name="TextBox 49"/>
          <p:cNvSpPr txBox="1">
            <a:spLocks noChangeArrowheads="1"/>
          </p:cNvSpPr>
          <p:nvPr/>
        </p:nvSpPr>
        <p:spPr bwMode="auto">
          <a:xfrm>
            <a:off x="2286000" y="1428750"/>
            <a:ext cx="123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Arial" charset="0"/>
                <a:ea typeface="宋体" pitchFamily="2" charset="-122"/>
              </a:rPr>
              <a:t>状态</a:t>
            </a:r>
            <a:r>
              <a:rPr lang="en-US" altLang="zh-CN" dirty="0" smtClean="0">
                <a:latin typeface="Arial" charset="0"/>
                <a:ea typeface="宋体" pitchFamily="2" charset="-122"/>
              </a:rPr>
              <a:t>2</a:t>
            </a:r>
            <a:r>
              <a:rPr lang="zh-CN" altLang="en-US" dirty="0" smtClean="0">
                <a:latin typeface="Arial" charset="0"/>
                <a:ea typeface="宋体" pitchFamily="2" charset="-122"/>
              </a:rPr>
              <a:t>回报</a:t>
            </a:r>
            <a:endParaRPr lang="zh-CN" altLang="en-US" dirty="0">
              <a:latin typeface="Arial" charset="0"/>
              <a:ea typeface="宋体" pitchFamily="2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 bwMode="auto">
          <a:xfrm rot="5400000" flipH="1" flipV="1">
            <a:off x="2107407" y="4964906"/>
            <a:ext cx="571500" cy="3571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316" name="TextBox 28"/>
          <p:cNvSpPr txBox="1">
            <a:spLocks noChangeArrowheads="1"/>
          </p:cNvSpPr>
          <p:nvPr/>
        </p:nvSpPr>
        <p:spPr bwMode="auto">
          <a:xfrm>
            <a:off x="3000375" y="5373688"/>
            <a:ext cx="823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charset="0"/>
                <a:ea typeface="宋体" pitchFamily="2" charset="-122"/>
              </a:rPr>
              <a:t>1/R</a:t>
            </a:r>
            <a:r>
              <a:rPr lang="en-US" altLang="zh-CN" baseline="-25000">
                <a:latin typeface="Arial" charset="0"/>
                <a:ea typeface="宋体" pitchFamily="2" charset="-122"/>
              </a:rPr>
              <a:t>f</a:t>
            </a:r>
            <a:endParaRPr lang="zh-CN" altLang="en-US">
              <a:latin typeface="Arial" charset="0"/>
              <a:ea typeface="宋体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 rot="16200000" flipH="1">
            <a:off x="2143125" y="4572001"/>
            <a:ext cx="928687" cy="7858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8" name="TextBox 28"/>
          <p:cNvSpPr txBox="1">
            <a:spLocks noChangeArrowheads="1"/>
          </p:cNvSpPr>
          <p:nvPr/>
        </p:nvSpPr>
        <p:spPr bwMode="auto">
          <a:xfrm>
            <a:off x="1511300" y="4198938"/>
            <a:ext cx="823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charset="0"/>
                <a:ea typeface="宋体" pitchFamily="2" charset="-122"/>
              </a:rPr>
              <a:t>1/R</a:t>
            </a:r>
            <a:r>
              <a:rPr lang="en-US" altLang="zh-CN" baseline="-25000">
                <a:latin typeface="Arial" charset="0"/>
                <a:ea typeface="宋体" pitchFamily="2" charset="-122"/>
              </a:rPr>
              <a:t>f</a:t>
            </a: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55319" name="TextBox 1"/>
          <p:cNvSpPr txBox="1">
            <a:spLocks noChangeArrowheads="1"/>
          </p:cNvSpPr>
          <p:nvPr/>
        </p:nvSpPr>
        <p:spPr bwMode="auto">
          <a:xfrm>
            <a:off x="2063750" y="4654550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r>
              <a:rPr lang="en-US" altLang="zh-CN"/>
              <a:t>pc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回报空间中点与点的关系</a:t>
            </a:r>
            <a:endParaRPr lang="zh-CN" altLang="en-US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9143" y="1180969"/>
            <a:ext cx="8461697" cy="4700588"/>
          </a:xfrm>
        </p:spPr>
        <p:txBody>
          <a:bodyPr/>
          <a:lstStyle/>
          <a:p>
            <a:r>
              <a:rPr lang="en-US" altLang="zh-CN" sz="2400" dirty="0" smtClean="0">
                <a:latin typeface="Adobe 楷体 Std R" pitchFamily="18" charset="-122"/>
                <a:ea typeface="Adobe 楷体 Std R" pitchFamily="18" charset="-122"/>
              </a:rPr>
              <a:t>45</a:t>
            </a:r>
            <a:r>
              <a:rPr lang="zh-CN" altLang="en-US" sz="2400" dirty="0" smtClean="0">
                <a:latin typeface="Adobe 楷体 Std R" pitchFamily="18" charset="-122"/>
                <a:ea typeface="Adobe 楷体 Std R" pitchFamily="18" charset="-122"/>
              </a:rPr>
              <a:t>度线把平面切成两块。</a:t>
            </a:r>
            <a:endParaRPr lang="en-US" altLang="zh-CN" sz="2400" dirty="0" smtClean="0">
              <a:latin typeface="Adobe 楷体 Std R" pitchFamily="18" charset="-122"/>
              <a:ea typeface="Adobe 楷体 Std R" pitchFamily="18" charset="-122"/>
            </a:endParaRPr>
          </a:p>
          <a:p>
            <a:r>
              <a:rPr lang="zh-CN" altLang="en-US" sz="2400" dirty="0" smtClean="0">
                <a:latin typeface="Adobe 楷体 Std R" pitchFamily="18" charset="-122"/>
                <a:ea typeface="Adobe 楷体 Std R" pitchFamily="18" charset="-122"/>
              </a:rPr>
              <a:t>与</a:t>
            </a:r>
            <a:r>
              <a:rPr lang="en-US" altLang="zh-CN" sz="2400" dirty="0" smtClean="0">
                <a:latin typeface="Adobe 楷体 Std R" pitchFamily="18" charset="-122"/>
                <a:ea typeface="Adobe 楷体 Std R" pitchFamily="18" charset="-122"/>
              </a:rPr>
              <a:t>A</a:t>
            </a:r>
            <a:r>
              <a:rPr lang="zh-CN" altLang="en-US" sz="2400" dirty="0" smtClean="0">
                <a:latin typeface="Adobe 楷体 Std R" pitchFamily="18" charset="-122"/>
                <a:ea typeface="Adobe 楷体 Std R" pitchFamily="18" charset="-122"/>
              </a:rPr>
              <a:t>同边的证券与</a:t>
            </a:r>
            <a:r>
              <a:rPr lang="en-US" altLang="zh-CN" sz="2400" dirty="0" smtClean="0">
                <a:latin typeface="Adobe 楷体 Std R" pitchFamily="18" charset="-122"/>
                <a:ea typeface="Adobe 楷体 Std R" pitchFamily="18" charset="-122"/>
              </a:rPr>
              <a:t>A</a:t>
            </a:r>
            <a:r>
              <a:rPr lang="zh-CN" altLang="en-US" sz="2400" dirty="0" smtClean="0">
                <a:latin typeface="Adobe 楷体 Std R" pitchFamily="18" charset="-122"/>
                <a:ea typeface="Adobe 楷体 Std R" pitchFamily="18" charset="-122"/>
              </a:rPr>
              <a:t>证券</a:t>
            </a:r>
            <a:r>
              <a:rPr lang="zh-CN" altLang="en-US" sz="2400" dirty="0" smtClean="0">
                <a:solidFill>
                  <a:srgbClr val="FF0000"/>
                </a:solidFill>
                <a:latin typeface="Adobe 楷体 Std R" pitchFamily="18" charset="-122"/>
                <a:ea typeface="Adobe 楷体 Std R" pitchFamily="18" charset="-122"/>
              </a:rPr>
              <a:t>完全正相关</a:t>
            </a:r>
            <a:r>
              <a:rPr lang="zh-CN" altLang="en-US" sz="2400" dirty="0" smtClean="0">
                <a:latin typeface="Adobe 楷体 Std R" pitchFamily="18" charset="-122"/>
                <a:ea typeface="Adobe 楷体 Std R" pitchFamily="18" charset="-122"/>
              </a:rPr>
              <a:t>，另一边的证券与</a:t>
            </a:r>
            <a:r>
              <a:rPr lang="en-US" altLang="zh-CN" sz="2400" dirty="0" smtClean="0">
                <a:latin typeface="Adobe 楷体 Std R" pitchFamily="18" charset="-122"/>
                <a:ea typeface="Adobe 楷体 Std R" pitchFamily="18" charset="-122"/>
              </a:rPr>
              <a:t>A</a:t>
            </a:r>
            <a:r>
              <a:rPr lang="zh-CN" altLang="en-US" sz="2400" dirty="0">
                <a:solidFill>
                  <a:srgbClr val="FF0000"/>
                </a:solidFill>
                <a:latin typeface="Adobe 楷体 Std R" pitchFamily="18" charset="-122"/>
                <a:ea typeface="Adobe 楷体 Std R" pitchFamily="18" charset="-122"/>
              </a:rPr>
              <a:t>完全</a:t>
            </a:r>
            <a:r>
              <a:rPr lang="zh-CN" altLang="en-US" sz="2400" dirty="0" smtClean="0">
                <a:solidFill>
                  <a:srgbClr val="FF0000"/>
                </a:solidFill>
                <a:latin typeface="Adobe 楷体 Std R" pitchFamily="18" charset="-122"/>
                <a:ea typeface="Adobe 楷体 Std R" pitchFamily="18" charset="-122"/>
              </a:rPr>
              <a:t>负相关</a:t>
            </a:r>
            <a:r>
              <a:rPr lang="zh-CN" altLang="en-US" sz="2400" dirty="0" smtClean="0">
                <a:latin typeface="Adobe 楷体 Std R" pitchFamily="18" charset="-122"/>
                <a:ea typeface="Adobe 楷体 Std R" pitchFamily="18" charset="-122"/>
              </a:rPr>
              <a:t>。</a:t>
            </a:r>
            <a:r>
              <a:rPr lang="en-US" altLang="zh-CN" sz="2400" dirty="0" smtClean="0">
                <a:latin typeface="Adobe 楷体 Std R" pitchFamily="18" charset="-122"/>
                <a:ea typeface="Adobe 楷体 Std R" pitchFamily="18" charset="-122"/>
              </a:rPr>
              <a:t>45</a:t>
            </a:r>
            <a:r>
              <a:rPr lang="zh-CN" altLang="en-US" sz="2400" dirty="0" smtClean="0">
                <a:latin typeface="Adobe 楷体 Std R" pitchFamily="18" charset="-122"/>
                <a:ea typeface="Adobe 楷体 Std R" pitchFamily="18" charset="-122"/>
              </a:rPr>
              <a:t>度线上的无风险证券与</a:t>
            </a:r>
            <a:r>
              <a:rPr lang="en-US" altLang="zh-CN" sz="2400" dirty="0" smtClean="0">
                <a:latin typeface="Adobe 楷体 Std R" pitchFamily="18" charset="-122"/>
                <a:ea typeface="Adobe 楷体 Std R" pitchFamily="18" charset="-122"/>
              </a:rPr>
              <a:t>A</a:t>
            </a:r>
            <a:r>
              <a:rPr lang="zh-CN" altLang="en-US" sz="2400" dirty="0" smtClean="0">
                <a:solidFill>
                  <a:srgbClr val="FF0000"/>
                </a:solidFill>
                <a:latin typeface="Adobe 楷体 Std R" pitchFamily="18" charset="-122"/>
                <a:ea typeface="Adobe 楷体 Std R" pitchFamily="18" charset="-122"/>
              </a:rPr>
              <a:t>不相关</a:t>
            </a:r>
            <a:r>
              <a:rPr lang="zh-CN" altLang="en-US" sz="2400" dirty="0" smtClean="0">
                <a:latin typeface="Adobe 楷体 Std R" pitchFamily="18" charset="-122"/>
                <a:ea typeface="Adobe 楷体 Std R" pitchFamily="18" charset="-122"/>
              </a:rPr>
              <a:t>。</a:t>
            </a:r>
            <a:endParaRPr lang="en-US" altLang="zh-CN" sz="2400" dirty="0" smtClean="0">
              <a:latin typeface="Adobe 楷体 Std R" pitchFamily="18" charset="-122"/>
              <a:ea typeface="Adobe 楷体 Std R" pitchFamily="18" charset="-122"/>
            </a:endParaRPr>
          </a:p>
          <a:p>
            <a:r>
              <a:rPr lang="zh-CN" altLang="en-US" sz="2400" dirty="0" smtClean="0">
                <a:latin typeface="Adobe 楷体 Std R" pitchFamily="18" charset="-122"/>
                <a:ea typeface="Adobe 楷体 Std R" pitchFamily="18" charset="-122"/>
              </a:rPr>
              <a:t>在不考虑概率情况下，越接近</a:t>
            </a:r>
            <a:r>
              <a:rPr lang="en-US" altLang="zh-CN" sz="2400" dirty="0" smtClean="0">
                <a:latin typeface="Adobe 楷体 Std R" pitchFamily="18" charset="-122"/>
                <a:ea typeface="Adobe 楷体 Std R" pitchFamily="18" charset="-122"/>
              </a:rPr>
              <a:t>45</a:t>
            </a:r>
            <a:r>
              <a:rPr lang="zh-CN" altLang="en-US" sz="2400" dirty="0" smtClean="0">
                <a:latin typeface="Adobe 楷体 Std R" pitchFamily="18" charset="-122"/>
                <a:ea typeface="Adobe 楷体 Std R" pitchFamily="18" charset="-122"/>
              </a:rPr>
              <a:t>度线的证券风险越小。</a:t>
            </a:r>
            <a:endParaRPr lang="en-US" altLang="zh-CN" sz="2400" dirty="0" smtClean="0">
              <a:latin typeface="Adobe 楷体 Std R" pitchFamily="18" charset="-122"/>
              <a:ea typeface="Adobe 楷体 Std R" pitchFamily="18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5724128" y="2350560"/>
            <a:ext cx="0" cy="39604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连接符 8"/>
          <p:cNvCxnSpPr/>
          <p:nvPr/>
        </p:nvCxnSpPr>
        <p:spPr bwMode="auto">
          <a:xfrm flipV="1">
            <a:off x="3357980" y="4509120"/>
            <a:ext cx="5328592" cy="72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连接符 10"/>
          <p:cNvCxnSpPr/>
          <p:nvPr/>
        </p:nvCxnSpPr>
        <p:spPr bwMode="auto">
          <a:xfrm flipV="1">
            <a:off x="3635896" y="2780928"/>
            <a:ext cx="4320480" cy="34563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弧形 12"/>
          <p:cNvSpPr/>
          <p:nvPr/>
        </p:nvSpPr>
        <p:spPr bwMode="auto">
          <a:xfrm rot="928853">
            <a:off x="5762623" y="4428545"/>
            <a:ext cx="216024" cy="180020"/>
          </a:xfrm>
          <a:prstGeom prst="arc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22276" y="4215204"/>
                <a:ext cx="46805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45</m:t>
                          </m:r>
                        </m:e>
                        <m:sup>
                          <m:r>
                            <a:rPr lang="en-US" altLang="zh-CN" sz="1800" i="1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276" y="4215204"/>
                <a:ext cx="468052" cy="375552"/>
              </a:xfrm>
              <a:prstGeom prst="rect">
                <a:avLst/>
              </a:prstGeom>
              <a:blipFill rotWithShape="1">
                <a:blip r:embed="rId2"/>
                <a:stretch>
                  <a:fillRect r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椭圆 14"/>
          <p:cNvSpPr/>
          <p:nvPr/>
        </p:nvSpPr>
        <p:spPr bwMode="auto">
          <a:xfrm>
            <a:off x="6948264" y="4012820"/>
            <a:ext cx="45719" cy="642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3983" y="3879730"/>
            <a:ext cx="276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</a:t>
            </a:r>
            <a:endParaRPr lang="zh-CN" altLang="en-US" sz="2000" dirty="0"/>
          </a:p>
        </p:txBody>
      </p:sp>
      <p:cxnSp>
        <p:nvCxnSpPr>
          <p:cNvPr id="32" name="直接连接符 31"/>
          <p:cNvCxnSpPr/>
          <p:nvPr/>
        </p:nvCxnSpPr>
        <p:spPr bwMode="auto">
          <a:xfrm flipH="1">
            <a:off x="3357980" y="3573016"/>
            <a:ext cx="4670404" cy="20162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椭圆 32"/>
          <p:cNvSpPr/>
          <p:nvPr/>
        </p:nvSpPr>
        <p:spPr bwMode="auto">
          <a:xfrm>
            <a:off x="4211960" y="5157192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5061" y="513779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B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06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The contingent claims price vector pc points in to the positive orthant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00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56324" name="对象 3"/>
          <p:cNvGraphicFramePr>
            <a:graphicFrameLocks noChangeAspect="1"/>
          </p:cNvGraphicFramePr>
          <p:nvPr/>
        </p:nvGraphicFramePr>
        <p:xfrm>
          <a:off x="2700338" y="1484313"/>
          <a:ext cx="256063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9" name="Equation" r:id="rId4" imgW="1091726" imgH="418918" progId="Equation.DSMT4">
                  <p:embed/>
                </p:oleObj>
              </mc:Choice>
              <mc:Fallback>
                <p:oleObj name="Equation" r:id="rId4" imgW="1091726" imgH="418918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84313"/>
                        <a:ext cx="256063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Adobe 楷体 Std R" pitchFamily="18" charset="-122"/>
                <a:ea typeface="Adobe 楷体 Std R" pitchFamily="18" charset="-122"/>
              </a:rPr>
              <a:t>pc</a:t>
            </a:r>
            <a:r>
              <a:rPr lang="zh-CN" altLang="en-US" smtClean="0">
                <a:latin typeface="Adobe 楷体 Std R" pitchFamily="18" charset="-122"/>
                <a:ea typeface="Adobe 楷体 Std R" pitchFamily="18" charset="-122"/>
              </a:rPr>
              <a:t>线的斜率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zh-CN" altLang="en-US" dirty="0" smtClean="0">
                    <a:latin typeface="Adobe 楷体 Std R" pitchFamily="18" charset="-122"/>
                    <a:ea typeface="Adobe 楷体 Std R" pitchFamily="18" charset="-122"/>
                  </a:rPr>
                  <a:t>假定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  <a:ea typeface="Adobe 楷体 Std R" pitchFamily="18" charset="-122"/>
                      </a:rPr>
                      <m:t>𝜋</m:t>
                    </m:r>
                    <m:d>
                      <m:dPr>
                        <m:ctrlPr>
                          <a:rPr lang="en-US" altLang="zh-CN" i="1" smtClean="0">
                            <a:latin typeface="Cambria Math"/>
                            <a:ea typeface="Adobe 楷体 Std R" pitchFamily="18" charset="-12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dobe 楷体 Std R" pitchFamily="18" charset="-122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dobe 楷体 Std R" pitchFamily="18" charset="-122"/>
                      </a:rPr>
                      <m:t>=</m:t>
                    </m:r>
                    <m:r>
                      <a:rPr lang="zh-CN" altLang="en-US" b="0" i="1" smtClean="0">
                        <a:latin typeface="Cambria Math"/>
                        <a:ea typeface="Adobe 楷体 Std R" pitchFamily="18" charset="-122"/>
                      </a:rPr>
                      <m:t>𝜋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  <a:ea typeface="Adobe 楷体 Std R" pitchFamily="18" charset="-12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dobe 楷体 Std R" pitchFamily="18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CN" dirty="0" smtClean="0">
                    <a:latin typeface="Adobe 楷体 Std R" pitchFamily="18" charset="-122"/>
                    <a:ea typeface="Adobe 楷体 Std R" pitchFamily="18" charset="-122"/>
                  </a:rPr>
                  <a:t>,</a:t>
                </a:r>
                <a:r>
                  <a:rPr lang="zh-CN" altLang="en-US" dirty="0" smtClean="0">
                    <a:latin typeface="Adobe 楷体 Std R" pitchFamily="18" charset="-122"/>
                    <a:ea typeface="Adobe 楷体 Std R" pitchFamily="18" charset="-122"/>
                  </a:rPr>
                  <a:t>则在状态偏好中性世界中，</a:t>
                </a:r>
                <a:r>
                  <a:rPr lang="en-US" altLang="zh-CN" dirty="0" smtClean="0">
                    <a:latin typeface="Adobe 楷体 Std R" pitchFamily="18" charset="-122"/>
                    <a:ea typeface="Adobe 楷体 Std R" pitchFamily="18" charset="-122"/>
                  </a:rPr>
                  <a:t>pc(1)=pc(2),</a:t>
                </a:r>
                <a:r>
                  <a:rPr lang="zh-CN" altLang="en-US" dirty="0" smtClean="0">
                    <a:latin typeface="Adobe 楷体 Std R" pitchFamily="18" charset="-122"/>
                    <a:ea typeface="Adobe 楷体 Std R" pitchFamily="18" charset="-122"/>
                  </a:rPr>
                  <a:t>因此</a:t>
                </a:r>
                <a:r>
                  <a:rPr lang="en-US" altLang="zh-CN" dirty="0" smtClean="0">
                    <a:latin typeface="Adobe 楷体 Std R" pitchFamily="18" charset="-122"/>
                    <a:ea typeface="Adobe 楷体 Std R" pitchFamily="18" charset="-122"/>
                  </a:rPr>
                  <a:t>pc</a:t>
                </a:r>
                <a:r>
                  <a:rPr lang="zh-CN" altLang="en-US" dirty="0" smtClean="0">
                    <a:latin typeface="Adobe 楷体 Std R" pitchFamily="18" charset="-122"/>
                    <a:ea typeface="Adobe 楷体 Std R" pitchFamily="18" charset="-122"/>
                  </a:rPr>
                  <a:t>线是</a:t>
                </a:r>
                <a:r>
                  <a:rPr lang="en-US" altLang="zh-CN" dirty="0" smtClean="0">
                    <a:latin typeface="Adobe 楷体 Std R" pitchFamily="18" charset="-122"/>
                    <a:ea typeface="Adobe 楷体 Std R" pitchFamily="18" charset="-122"/>
                  </a:rPr>
                  <a:t>45</a:t>
                </a:r>
                <a:r>
                  <a:rPr lang="zh-CN" altLang="en-US" dirty="0" smtClean="0">
                    <a:latin typeface="Adobe 楷体 Std R" pitchFamily="18" charset="-122"/>
                    <a:ea typeface="Adobe 楷体 Std R" pitchFamily="18" charset="-122"/>
                  </a:rPr>
                  <a:t>度线。</a:t>
                </a:r>
              </a:p>
              <a:p>
                <a:pPr eaLnBrk="1" hangingPunct="1"/>
                <a:r>
                  <a:rPr lang="zh-CN" altLang="en-US" dirty="0" smtClean="0">
                    <a:latin typeface="Adobe 楷体 Std R" pitchFamily="18" charset="-122"/>
                    <a:ea typeface="Adobe 楷体 Std R" pitchFamily="18" charset="-122"/>
                  </a:rPr>
                  <a:t>在现实生活中，投资者对不同状态的偏好不同。</a:t>
                </a:r>
                <a:r>
                  <a:rPr lang="zh-CN" altLang="en-US" dirty="0">
                    <a:latin typeface="Adobe 楷体 Std R" pitchFamily="18" charset="-122"/>
                    <a:ea typeface="Adobe 楷体 Std R" pitchFamily="18" charset="-122"/>
                  </a:rPr>
                  <a:t>假定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Adobe 楷体 Std R" pitchFamily="18" charset="-122"/>
                      </a:rPr>
                      <m:t>𝜋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  <a:ea typeface="Adobe 楷体 Std R" pitchFamily="18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Adobe 楷体 Std R" pitchFamily="18" charset="-122"/>
                          </a:rPr>
                          <m:t>1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Adobe 楷体 Std R" pitchFamily="18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Adobe 楷体 Std R" pitchFamily="18" charset="-122"/>
                      </a:rPr>
                      <m:t>𝜋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  <a:ea typeface="Adobe 楷体 Std R" pitchFamily="18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Adobe 楷体 Std R" pitchFamily="18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CN" dirty="0">
                    <a:latin typeface="Adobe 楷体 Std R" pitchFamily="18" charset="-122"/>
                    <a:ea typeface="Adobe 楷体 Std R" pitchFamily="18" charset="-122"/>
                  </a:rPr>
                  <a:t>,</a:t>
                </a:r>
                <a:r>
                  <a:rPr lang="zh-CN" altLang="en-US" dirty="0" smtClean="0">
                    <a:latin typeface="Adobe 楷体 Std R" pitchFamily="18" charset="-122"/>
                    <a:ea typeface="Adobe 楷体 Std R" pitchFamily="18" charset="-122"/>
                  </a:rPr>
                  <a:t>则投资者越爱好（经概率调整）某种状态的</a:t>
                </a:r>
                <a:r>
                  <a:rPr lang="en-US" altLang="zh-CN" dirty="0" smtClean="0">
                    <a:latin typeface="Adobe 楷体 Std R" pitchFamily="18" charset="-122"/>
                    <a:ea typeface="Adobe 楷体 Std R" pitchFamily="18" charset="-122"/>
                  </a:rPr>
                  <a:t>PAYOFF</a:t>
                </a:r>
                <a:r>
                  <a:rPr lang="zh-CN" altLang="en-US" dirty="0" smtClean="0">
                    <a:latin typeface="Adobe 楷体 Std R" pitchFamily="18" charset="-122"/>
                    <a:ea typeface="Adobe 楷体 Std R" pitchFamily="18" charset="-122"/>
                  </a:rPr>
                  <a:t>，该状态的</a:t>
                </a:r>
                <a:r>
                  <a:rPr lang="en-US" altLang="zh-CN" dirty="0" smtClean="0">
                    <a:latin typeface="Adobe 楷体 Std R" pitchFamily="18" charset="-122"/>
                    <a:ea typeface="Adobe 楷体 Std R" pitchFamily="18" charset="-122"/>
                  </a:rPr>
                  <a:t>PC</a:t>
                </a:r>
                <a:r>
                  <a:rPr lang="zh-CN" altLang="en-US" dirty="0" smtClean="0">
                    <a:latin typeface="Adobe 楷体 Std R" pitchFamily="18" charset="-122"/>
                    <a:ea typeface="Adobe 楷体 Std R" pitchFamily="18" charset="-122"/>
                  </a:rPr>
                  <a:t>就越高。在上图中，</a:t>
                </a:r>
                <a:r>
                  <a:rPr lang="en-US" altLang="zh-CN" dirty="0" smtClean="0">
                    <a:latin typeface="Adobe 楷体 Std R" pitchFamily="18" charset="-122"/>
                    <a:ea typeface="Adobe 楷体 Std R" pitchFamily="18" charset="-122"/>
                  </a:rPr>
                  <a:t>pc(1)&lt;pc(2),</a:t>
                </a:r>
                <a:r>
                  <a:rPr lang="zh-CN" altLang="en-US" dirty="0" smtClean="0">
                    <a:latin typeface="Adobe 楷体 Std R" pitchFamily="18" charset="-122"/>
                    <a:ea typeface="Adobe 楷体 Std R" pitchFamily="18" charset="-122"/>
                  </a:rPr>
                  <a:t>所以</a:t>
                </a:r>
                <a:r>
                  <a:rPr lang="en-US" altLang="zh-CN" dirty="0" smtClean="0">
                    <a:latin typeface="Adobe 楷体 Std R" pitchFamily="18" charset="-122"/>
                    <a:ea typeface="Adobe 楷体 Std R" pitchFamily="18" charset="-122"/>
                  </a:rPr>
                  <a:t>pc</a:t>
                </a:r>
                <a:r>
                  <a:rPr lang="zh-CN" altLang="en-US" dirty="0" smtClean="0">
                    <a:latin typeface="Adobe 楷体 Std R" pitchFamily="18" charset="-122"/>
                    <a:ea typeface="Adobe 楷体 Std R" pitchFamily="18" charset="-122"/>
                  </a:rPr>
                  <a:t>线较陡。</a:t>
                </a:r>
              </a:p>
            </p:txBody>
          </p:sp>
        </mc:Choice>
        <mc:Fallback xmlns=""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8" t="-1036" r="-6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Adobe 楷体 Std R" pitchFamily="18" charset="-122"/>
                <a:ea typeface="Adobe 楷体 Std R" pitchFamily="18" charset="-122"/>
              </a:rPr>
              <a:t>PC</a:t>
            </a:r>
            <a:r>
              <a:rPr lang="zh-CN" altLang="en-US" smtClean="0">
                <a:latin typeface="Adobe 楷体 Std R" pitchFamily="18" charset="-122"/>
                <a:ea typeface="Adobe 楷体 Std R" pitchFamily="18" charset="-122"/>
              </a:rPr>
              <a:t>线的长度</a:t>
            </a:r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对无风险资产定价可知：</a:t>
            </a:r>
            <a:endParaRPr lang="en-US" altLang="zh-CN" dirty="0" smtClean="0">
              <a:latin typeface="Adobe 楷体 Std R" pitchFamily="18" charset="-122"/>
              <a:ea typeface="Adobe 楷体 Std R" pitchFamily="18" charset="-122"/>
            </a:endParaRPr>
          </a:p>
          <a:p>
            <a:pPr marL="0" indent="0" eaLnBrk="1" hangingPunct="1">
              <a:buFont typeface="Times" pitchFamily="48" charset="0"/>
              <a:buNone/>
              <a:defRPr/>
            </a:pPr>
            <a:r>
              <a:rPr lang="en-US" altLang="zh-CN" dirty="0" smtClean="0">
                <a:ea typeface="Adobe 楷体 Std R" pitchFamily="18" charset="-122"/>
              </a:rPr>
              <a:t>                    pc(1) </a:t>
            </a:r>
            <a:r>
              <a:rPr lang="en-US" altLang="zh-CN" dirty="0" err="1" smtClean="0">
                <a:solidFill>
                  <a:srgbClr val="000000"/>
                </a:solidFill>
                <a:ea typeface="Adobe 楷体 Std R" pitchFamily="18" charset="-122"/>
              </a:rPr>
              <a:t>R</a:t>
            </a:r>
            <a:r>
              <a:rPr lang="en-US" altLang="zh-CN" baseline="-25000" dirty="0" err="1" smtClean="0">
                <a:solidFill>
                  <a:srgbClr val="000000"/>
                </a:solidFill>
                <a:ea typeface="Adobe 楷体 Std R" pitchFamily="18" charset="-122"/>
              </a:rPr>
              <a:t>f</a:t>
            </a:r>
            <a:r>
              <a:rPr lang="en-US" altLang="zh-CN" baseline="-25000" dirty="0" smtClean="0">
                <a:solidFill>
                  <a:srgbClr val="000000"/>
                </a:solidFill>
                <a:ea typeface="Adobe 楷体 Std R" pitchFamily="18" charset="-122"/>
              </a:rPr>
              <a:t> </a:t>
            </a:r>
            <a:r>
              <a:rPr lang="zh-CN" altLang="en-US" dirty="0" smtClean="0">
                <a:ea typeface="Adobe 楷体 Std R" pitchFamily="18" charset="-122"/>
              </a:rPr>
              <a:t>＋</a:t>
            </a:r>
            <a:r>
              <a:rPr lang="en-US" altLang="zh-CN" dirty="0" smtClean="0">
                <a:ea typeface="Adobe 楷体 Std R" pitchFamily="18" charset="-122"/>
              </a:rPr>
              <a:t>pc(2) </a:t>
            </a:r>
            <a:r>
              <a:rPr lang="en-US" altLang="zh-CN" dirty="0" err="1" smtClean="0">
                <a:solidFill>
                  <a:srgbClr val="000000"/>
                </a:solidFill>
                <a:ea typeface="Adobe 楷体 Std R" pitchFamily="18" charset="-122"/>
              </a:rPr>
              <a:t>R</a:t>
            </a:r>
            <a:r>
              <a:rPr lang="en-US" altLang="zh-CN" baseline="-25000" dirty="0" err="1" smtClean="0">
                <a:solidFill>
                  <a:srgbClr val="000000"/>
                </a:solidFill>
                <a:ea typeface="Adobe 楷体 Std R" pitchFamily="18" charset="-122"/>
              </a:rPr>
              <a:t>f</a:t>
            </a:r>
            <a:r>
              <a:rPr lang="en-US" altLang="zh-CN" baseline="-25000" dirty="0" smtClean="0">
                <a:solidFill>
                  <a:srgbClr val="000000"/>
                </a:solidFill>
                <a:ea typeface="Adobe 楷体 Std R" pitchFamily="18" charset="-122"/>
              </a:rPr>
              <a:t> </a:t>
            </a:r>
            <a:r>
              <a:rPr lang="zh-CN" altLang="en-US" dirty="0" smtClean="0">
                <a:ea typeface="Adobe 楷体 Std R" pitchFamily="18" charset="-122"/>
              </a:rPr>
              <a:t>＝</a:t>
            </a:r>
            <a:r>
              <a:rPr lang="en-US" altLang="zh-CN" dirty="0" smtClean="0">
                <a:ea typeface="Adobe 楷体 Std R" pitchFamily="18" charset="-122"/>
              </a:rPr>
              <a:t>1,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可得：</a:t>
            </a:r>
            <a:endParaRPr lang="en-US" altLang="zh-CN" dirty="0" smtClean="0">
              <a:latin typeface="Adobe 楷体 Std R" pitchFamily="18" charset="-122"/>
              <a:ea typeface="Adobe 楷体 Std R" pitchFamily="18" charset="-122"/>
            </a:endParaRPr>
          </a:p>
          <a:p>
            <a:pPr marL="0" indent="0" eaLnBrk="1" hangingPunct="1">
              <a:buFont typeface="Times" pitchFamily="48" charset="0"/>
              <a:buNone/>
              <a:defRPr/>
            </a:pPr>
            <a:r>
              <a:rPr lang="en-US" altLang="zh-CN" dirty="0" smtClean="0">
                <a:ea typeface="Adobe 楷体 Std R" pitchFamily="18" charset="-122"/>
              </a:rPr>
              <a:t>                    pc(1)</a:t>
            </a:r>
            <a:r>
              <a:rPr lang="zh-CN" altLang="en-US" dirty="0" smtClean="0">
                <a:ea typeface="Adobe 楷体 Std R" pitchFamily="18" charset="-122"/>
              </a:rPr>
              <a:t>＋</a:t>
            </a:r>
            <a:r>
              <a:rPr lang="en-US" altLang="zh-CN" dirty="0" smtClean="0">
                <a:ea typeface="Adobe 楷体 Std R" pitchFamily="18" charset="-122"/>
              </a:rPr>
              <a:t>pc(2)=1/(</a:t>
            </a:r>
            <a:r>
              <a:rPr lang="en-US" altLang="zh-CN" dirty="0" err="1" smtClean="0">
                <a:ea typeface="Adobe 楷体 Std R" pitchFamily="18" charset="-122"/>
              </a:rPr>
              <a:t>R</a:t>
            </a:r>
            <a:r>
              <a:rPr lang="en-US" altLang="zh-CN" baseline="-25000" dirty="0" err="1" smtClean="0">
                <a:ea typeface="Adobe 楷体 Std R" pitchFamily="18" charset="-122"/>
              </a:rPr>
              <a:t>f</a:t>
            </a:r>
            <a:r>
              <a:rPr lang="en-US" altLang="zh-CN" dirty="0" smtClean="0">
                <a:ea typeface="Adobe 楷体 Std R" pitchFamily="18" charset="-122"/>
              </a:rPr>
              <a:t>)</a:t>
            </a:r>
          </a:p>
          <a:p>
            <a:pPr eaLnBrk="1" hangingPunct="1">
              <a:defRPr/>
            </a:pP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可见，</a:t>
            </a:r>
            <a:r>
              <a:rPr lang="en-US" altLang="zh-CN" dirty="0" smtClean="0">
                <a:latin typeface="Adobe 楷体 Std R" pitchFamily="18" charset="-122"/>
                <a:ea typeface="Adobe 楷体 Std R" pitchFamily="18" charset="-122"/>
              </a:rPr>
              <a:t>pc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向量一定在</a:t>
            </a:r>
            <a:r>
              <a:rPr lang="en-US" altLang="zh-CN" dirty="0" smtClean="0">
                <a:ea typeface="Adobe 楷体 Std R" pitchFamily="18" charset="-122"/>
              </a:rPr>
              <a:t>0</a:t>
            </a:r>
            <a:r>
              <a:rPr lang="zh-CN" altLang="en-US" dirty="0" smtClean="0">
                <a:ea typeface="Adobe 楷体 Std R" pitchFamily="18" charset="-122"/>
              </a:rPr>
              <a:t>（</a:t>
            </a:r>
            <a:r>
              <a:rPr lang="en-US" altLang="zh-CN" dirty="0" smtClean="0">
                <a:ea typeface="Adobe 楷体 Std R" pitchFamily="18" charset="-122"/>
              </a:rPr>
              <a:t>1/</a:t>
            </a:r>
            <a:r>
              <a:rPr lang="en-US" altLang="zh-CN" dirty="0" err="1" smtClean="0">
                <a:ea typeface="Adobe 楷体 Std R" pitchFamily="18" charset="-122"/>
              </a:rPr>
              <a:t>R</a:t>
            </a:r>
            <a:r>
              <a:rPr lang="en-US" altLang="zh-CN" baseline="-25000" dirty="0" err="1" smtClean="0">
                <a:ea typeface="Adobe 楷体 Std R" pitchFamily="18" charset="-122"/>
              </a:rPr>
              <a:t>f</a:t>
            </a:r>
            <a:r>
              <a:rPr lang="en-US" altLang="zh-CN" dirty="0" smtClean="0">
                <a:ea typeface="Adobe 楷体 Std R" pitchFamily="18" charset="-122"/>
              </a:rPr>
              <a:t> </a:t>
            </a:r>
            <a:r>
              <a:rPr lang="zh-CN" altLang="en-US" dirty="0" smtClean="0">
                <a:ea typeface="Adobe 楷体 Std R" pitchFamily="18" charset="-122"/>
              </a:rPr>
              <a:t>）（</a:t>
            </a:r>
            <a:r>
              <a:rPr lang="en-US" altLang="zh-CN" dirty="0" smtClean="0">
                <a:ea typeface="Adobe 楷体 Std R" pitchFamily="18" charset="-122"/>
              </a:rPr>
              <a:t>1/</a:t>
            </a:r>
            <a:r>
              <a:rPr lang="en-US" altLang="zh-CN" dirty="0" err="1" smtClean="0">
                <a:ea typeface="Adobe 楷体 Std R" pitchFamily="18" charset="-122"/>
              </a:rPr>
              <a:t>R</a:t>
            </a:r>
            <a:r>
              <a:rPr lang="en-US" altLang="zh-CN" baseline="-25000" dirty="0" err="1" smtClean="0">
                <a:ea typeface="Adobe 楷体 Std R" pitchFamily="18" charset="-122"/>
              </a:rPr>
              <a:t>f</a:t>
            </a:r>
            <a:r>
              <a:rPr lang="zh-CN" altLang="en-US" dirty="0" smtClean="0">
                <a:ea typeface="Adobe 楷体 Std R" pitchFamily="18" charset="-122"/>
              </a:rPr>
              <a:t>）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这个三角形中。</a:t>
            </a:r>
            <a:endParaRPr lang="en-US" altLang="zh-CN" dirty="0" smtClean="0">
              <a:latin typeface="Adobe 楷体 Std R" pitchFamily="18" charset="-122"/>
              <a:ea typeface="Adobe 楷体 Std R" pitchFamily="18" charset="-122"/>
            </a:endParaRPr>
          </a:p>
          <a:p>
            <a:pPr eaLnBrk="1" hangingPunct="1">
              <a:defRPr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6780212" cy="1087438"/>
          </a:xfrm>
        </p:spPr>
        <p:txBody>
          <a:bodyPr/>
          <a:lstStyle/>
          <a:p>
            <a:r>
              <a:rPr lang="en-US" altLang="zh-CN" sz="2800" smtClean="0"/>
              <a:t>The set of payoffs with any given price lie on a (hyper)plane perpendicular to the contingent claim price vector</a:t>
            </a:r>
            <a:endParaRPr lang="zh-CN" altLang="en-US" sz="2800" smtClean="0"/>
          </a:p>
        </p:txBody>
      </p:sp>
      <p:sp>
        <p:nvSpPr>
          <p:cNvPr id="59395" name="内容占位符 2"/>
          <p:cNvSpPr>
            <a:spLocks noGrp="1"/>
          </p:cNvSpPr>
          <p:nvPr>
            <p:ph idx="1"/>
          </p:nvPr>
        </p:nvSpPr>
        <p:spPr>
          <a:xfrm>
            <a:off x="358775" y="1844675"/>
            <a:ext cx="8467725" cy="4370388"/>
          </a:xfrm>
        </p:spPr>
        <p:txBody>
          <a:bodyPr/>
          <a:lstStyle/>
          <a:p>
            <a:r>
              <a:rPr lang="en-US" altLang="zh-CN" smtClean="0"/>
              <a:t>Since the price of the payoff x must be given by its contingent claim value,       </a:t>
            </a:r>
          </a:p>
          <a:p>
            <a:r>
              <a:rPr lang="en-US" altLang="zh-CN" smtClean="0"/>
              <a:t>Interpreting pc and x as vectors, this means that the price is given by the inner product of the contingent claim price and the payoff.</a:t>
            </a:r>
          </a:p>
          <a:p>
            <a:r>
              <a:rPr lang="en-US" altLang="zh-CN" smtClean="0"/>
              <a:t>If two vectors are orthogonal —— if they point out from the origin at right angles to each other —— then their inner product is zero. </a:t>
            </a:r>
          </a:p>
          <a:p>
            <a:r>
              <a:rPr lang="en-US" altLang="zh-CN" smtClean="0"/>
              <a:t>The set of all zero price payoffs must lie on a plane orthogonal to the contingent claims price vector, as shown in figure 7.</a:t>
            </a:r>
          </a:p>
          <a:p>
            <a:endParaRPr lang="zh-CN" altLang="en-US" smtClean="0"/>
          </a:p>
        </p:txBody>
      </p:sp>
      <p:graphicFrame>
        <p:nvGraphicFramePr>
          <p:cNvPr id="59396" name="对象 3"/>
          <p:cNvGraphicFramePr>
            <a:graphicFrameLocks noChangeAspect="1"/>
          </p:cNvGraphicFramePr>
          <p:nvPr/>
        </p:nvGraphicFramePr>
        <p:xfrm>
          <a:off x="2700338" y="2205038"/>
          <a:ext cx="29432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Equation" r:id="rId3" imgW="1256755" imgH="342751" progId="Equation.DSMT4">
                  <p:embed/>
                </p:oleObj>
              </mc:Choice>
              <mc:Fallback>
                <p:oleObj name="Equation" r:id="rId3" imgW="1256755" imgH="342751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205038"/>
                        <a:ext cx="29432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008" t="-1036" r="-100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60420" name="对象 3"/>
          <p:cNvGraphicFramePr>
            <a:graphicFrameLocks noChangeAspect="1"/>
          </p:cNvGraphicFramePr>
          <p:nvPr/>
        </p:nvGraphicFramePr>
        <p:xfrm>
          <a:off x="1187450" y="2781300"/>
          <a:ext cx="6743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Equation" r:id="rId4" imgW="3022600" imgH="342900" progId="Equation.DSMT4">
                  <p:embed/>
                </p:oleObj>
              </mc:Choice>
              <mc:Fallback>
                <p:oleObj name="Equation" r:id="rId4" imgW="3022600" imgH="3429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81300"/>
                        <a:ext cx="6743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Brief introduction</a:t>
            </a:r>
            <a:endParaRPr lang="zh-CN" altLang="en-US" smtClean="0"/>
          </a:p>
        </p:txBody>
      </p:sp>
      <p:sp>
        <p:nvSpPr>
          <p:cNvPr id="32771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the frame of complete market, we look forward to see the equation p=E(mx) more intuitive.</a:t>
            </a:r>
          </a:p>
          <a:p>
            <a:r>
              <a:rPr lang="en-US" altLang="zh-CN" dirty="0" smtClean="0"/>
              <a:t>The structure is as follows: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   Contingent Claims     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   Risk-Neutral Probabilities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mtClean="0"/>
              <a:t>   State </a:t>
            </a:r>
            <a:r>
              <a:rPr lang="en-US" altLang="zh-CN" dirty="0" smtClean="0"/>
              <a:t>Diagram and Price Function </a:t>
            </a:r>
            <a:endParaRPr lang="zh-CN" altLang="en-US" dirty="0" smtClean="0"/>
          </a:p>
        </p:txBody>
      </p:sp>
      <p:sp>
        <p:nvSpPr>
          <p:cNvPr id="32772" name="日期占位符 3"/>
          <p:cNvSpPr>
            <a:spLocks noGrp="1"/>
          </p:cNvSpPr>
          <p:nvPr>
            <p:ph type="dt" sz="quarter" idx="4294967295"/>
          </p:nvPr>
        </p:nvSpPr>
        <p:spPr bwMode="auto">
          <a:xfrm>
            <a:off x="7239000" y="6384925"/>
            <a:ext cx="19050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/>
            <a:fld id="{4938EA61-66DE-4342-A77C-66C6C974A730}" type="datetime10">
              <a:rPr lang="zh-CN" altLang="en-US"/>
              <a:pPr eaLnBrk="1" hangingPunct="1"/>
              <a:t>18:45</a:t>
            </a:fld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2"/>
            <a:stretch>
              <a:fillRect l="-215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008" t="-103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24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Planes of constant price move out linearly, and the origin x= 0 must have a price of zero. </a:t>
            </a:r>
          </a:p>
          <a:p>
            <a:r>
              <a:rPr lang="en-US" altLang="zh-CN" smtClean="0"/>
              <a:t>If payoff y= 2x, then its price is twice the price of x</a:t>
            </a:r>
          </a:p>
          <a:p>
            <a:endParaRPr lang="en-US" altLang="zh-CN" smtClean="0"/>
          </a:p>
          <a:p>
            <a:endParaRPr lang="en-US" altLang="zh-CN" smtClean="0"/>
          </a:p>
          <a:p>
            <a:endParaRPr lang="zh-CN" altLang="en-US" smtClean="0"/>
          </a:p>
        </p:txBody>
      </p:sp>
      <p:graphicFrame>
        <p:nvGraphicFramePr>
          <p:cNvPr id="62468" name="对象 3"/>
          <p:cNvGraphicFramePr>
            <a:graphicFrameLocks noChangeAspect="1"/>
          </p:cNvGraphicFramePr>
          <p:nvPr/>
        </p:nvGraphicFramePr>
        <p:xfrm>
          <a:off x="1116013" y="3213100"/>
          <a:ext cx="65706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Equation" r:id="rId3" imgW="2806700" imgH="342900" progId="Equation.DSMT4">
                  <p:embed/>
                </p:oleObj>
              </mc:Choice>
              <mc:Fallback>
                <p:oleObj name="Equation" r:id="rId3" imgW="2806700" imgH="3429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213100"/>
                        <a:ext cx="6570662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008" t="-1036" r="-1224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63492" name="对象 3"/>
          <p:cNvGraphicFramePr>
            <a:graphicFrameLocks noChangeAspect="1"/>
          </p:cNvGraphicFramePr>
          <p:nvPr/>
        </p:nvGraphicFramePr>
        <p:xfrm>
          <a:off x="2339975" y="3141663"/>
          <a:ext cx="38941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Equation" r:id="rId4" imgW="1663700" imgH="203200" progId="Equation.DSMT4">
                  <p:embed/>
                </p:oleObj>
              </mc:Choice>
              <mc:Fallback>
                <p:oleObj name="Equation" r:id="rId4" imgW="1663700" imgH="2032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41663"/>
                        <a:ext cx="389413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008" t="-103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203200" y="116633"/>
            <a:ext cx="7023100" cy="1312118"/>
          </a:xfrm>
          <a:blipFill rotWithShape="1">
            <a:blip r:embed="rId3"/>
            <a:stretch>
              <a:fillRect l="-694" t="-7907" r="-781" b="-13953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cxnSp>
        <p:nvCxnSpPr>
          <p:cNvPr id="65539" name="直接箭头连接符 4"/>
          <p:cNvCxnSpPr>
            <a:cxnSpLocks noChangeShapeType="1"/>
          </p:cNvCxnSpPr>
          <p:nvPr/>
        </p:nvCxnSpPr>
        <p:spPr bwMode="auto">
          <a:xfrm rot="5400000" flipH="1" flipV="1">
            <a:off x="284162" y="3500438"/>
            <a:ext cx="38592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0" name="直接箭头连接符 6"/>
          <p:cNvCxnSpPr>
            <a:cxnSpLocks noChangeShapeType="1"/>
          </p:cNvCxnSpPr>
          <p:nvPr/>
        </p:nvCxnSpPr>
        <p:spPr bwMode="auto">
          <a:xfrm>
            <a:off x="2214563" y="5429250"/>
            <a:ext cx="45005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1" name="直接连接符 14"/>
          <p:cNvCxnSpPr>
            <a:cxnSpLocks noChangeShapeType="1"/>
          </p:cNvCxnSpPr>
          <p:nvPr/>
        </p:nvCxnSpPr>
        <p:spPr bwMode="auto">
          <a:xfrm rot="5400000" flipH="1" flipV="1">
            <a:off x="2214563" y="1928813"/>
            <a:ext cx="3500437" cy="350043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42" name="流程图: 联系 24"/>
          <p:cNvSpPr>
            <a:spLocks noChangeArrowheads="1"/>
          </p:cNvSpPr>
          <p:nvPr/>
        </p:nvSpPr>
        <p:spPr bwMode="auto">
          <a:xfrm>
            <a:off x="4322763" y="3167063"/>
            <a:ext cx="142875" cy="1174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5543" name="TextBox 39"/>
          <p:cNvSpPr txBox="1">
            <a:spLocks noChangeArrowheads="1"/>
          </p:cNvSpPr>
          <p:nvPr/>
        </p:nvSpPr>
        <p:spPr bwMode="auto">
          <a:xfrm>
            <a:off x="3071813" y="5929313"/>
            <a:ext cx="263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P=0(</a:t>
            </a:r>
            <a:r>
              <a:rPr lang="zh-CN" altLang="en-US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超额收益率）</a:t>
            </a:r>
          </a:p>
        </p:txBody>
      </p:sp>
      <p:sp>
        <p:nvSpPr>
          <p:cNvPr id="65544" name="TextBox 40"/>
          <p:cNvSpPr txBox="1">
            <a:spLocks noChangeArrowheads="1"/>
          </p:cNvSpPr>
          <p:nvPr/>
        </p:nvSpPr>
        <p:spPr bwMode="auto">
          <a:xfrm>
            <a:off x="4133850" y="2708275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R</a:t>
            </a:r>
            <a:r>
              <a:rPr lang="en-US" altLang="zh-CN" baseline="-25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f</a:t>
            </a:r>
            <a:endParaRPr lang="zh-CN" altLang="en-US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5545" name="TextBox 41"/>
          <p:cNvSpPr txBox="1">
            <a:spLocks noChangeArrowheads="1"/>
          </p:cNvSpPr>
          <p:nvPr/>
        </p:nvSpPr>
        <p:spPr bwMode="auto">
          <a:xfrm>
            <a:off x="5929313" y="3786188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P=1(</a:t>
            </a:r>
            <a:r>
              <a:rPr lang="zh-CN" altLang="en-US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收益率）</a:t>
            </a:r>
          </a:p>
        </p:txBody>
      </p:sp>
      <p:sp>
        <p:nvSpPr>
          <p:cNvPr id="65546" name="TextBox 48"/>
          <p:cNvSpPr txBox="1">
            <a:spLocks noChangeArrowheads="1"/>
          </p:cNvSpPr>
          <p:nvPr/>
        </p:nvSpPr>
        <p:spPr bwMode="auto">
          <a:xfrm>
            <a:off x="6357938" y="5500688"/>
            <a:ext cx="123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状态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回报</a:t>
            </a:r>
          </a:p>
        </p:txBody>
      </p:sp>
      <p:sp>
        <p:nvSpPr>
          <p:cNvPr id="65547" name="TextBox 49"/>
          <p:cNvSpPr txBox="1">
            <a:spLocks noChangeArrowheads="1"/>
          </p:cNvSpPr>
          <p:nvPr/>
        </p:nvSpPr>
        <p:spPr bwMode="auto">
          <a:xfrm>
            <a:off x="2286000" y="1428750"/>
            <a:ext cx="123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状态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回报</a:t>
            </a:r>
          </a:p>
        </p:txBody>
      </p:sp>
      <p:sp>
        <p:nvSpPr>
          <p:cNvPr id="65548" name="TextBox 21"/>
          <p:cNvSpPr txBox="1">
            <a:spLocks noChangeArrowheads="1"/>
          </p:cNvSpPr>
          <p:nvPr/>
        </p:nvSpPr>
        <p:spPr bwMode="auto">
          <a:xfrm>
            <a:off x="4754563" y="3154363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R*</a:t>
            </a:r>
            <a:endParaRPr lang="zh-CN" altLang="en-US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5549" name="椭圆 24"/>
          <p:cNvSpPr>
            <a:spLocks noChangeArrowheads="1"/>
          </p:cNvSpPr>
          <p:nvPr/>
        </p:nvSpPr>
        <p:spPr bwMode="auto">
          <a:xfrm>
            <a:off x="4106863" y="3465513"/>
            <a:ext cx="73025" cy="714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5550" name="椭圆 25"/>
          <p:cNvSpPr>
            <a:spLocks noChangeArrowheads="1"/>
          </p:cNvSpPr>
          <p:nvPr/>
        </p:nvSpPr>
        <p:spPr bwMode="auto">
          <a:xfrm>
            <a:off x="2428875" y="5500688"/>
            <a:ext cx="46038" cy="714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5551" name="TextBox 27"/>
          <p:cNvSpPr txBox="1">
            <a:spLocks noChangeArrowheads="1"/>
          </p:cNvSpPr>
          <p:nvPr/>
        </p:nvSpPr>
        <p:spPr bwMode="auto">
          <a:xfrm>
            <a:off x="4143375" y="3235325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1</a:t>
            </a:r>
            <a:endParaRPr lang="zh-CN" altLang="en-US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5552" name="椭圆 29"/>
          <p:cNvSpPr>
            <a:spLocks noChangeArrowheads="1"/>
          </p:cNvSpPr>
          <p:nvPr/>
        </p:nvSpPr>
        <p:spPr bwMode="auto">
          <a:xfrm>
            <a:off x="2932113" y="4391025"/>
            <a:ext cx="69850" cy="460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5553" name="TextBox 3"/>
          <p:cNvSpPr txBox="1">
            <a:spLocks noChangeArrowheads="1"/>
          </p:cNvSpPr>
          <p:nvPr/>
        </p:nvSpPr>
        <p:spPr bwMode="auto">
          <a:xfrm>
            <a:off x="4133850" y="3616325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x*</a:t>
            </a:r>
            <a:endParaRPr lang="zh-CN" altLang="en-US" sz="200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65554" name="直接连接符 2"/>
          <p:cNvCxnSpPr>
            <a:cxnSpLocks noChangeShapeType="1"/>
          </p:cNvCxnSpPr>
          <p:nvPr/>
        </p:nvCxnSpPr>
        <p:spPr bwMode="auto">
          <a:xfrm flipV="1">
            <a:off x="2212975" y="1614488"/>
            <a:ext cx="2863850" cy="381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55" name="直接箭头连接符 4"/>
          <p:cNvCxnSpPr>
            <a:cxnSpLocks noChangeShapeType="1"/>
          </p:cNvCxnSpPr>
          <p:nvPr/>
        </p:nvCxnSpPr>
        <p:spPr bwMode="auto">
          <a:xfrm flipV="1">
            <a:off x="2212975" y="4406900"/>
            <a:ext cx="754063" cy="10382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56" name="TextBox 5"/>
          <p:cNvSpPr txBox="1">
            <a:spLocks noChangeArrowheads="1"/>
          </p:cNvSpPr>
          <p:nvPr/>
        </p:nvSpPr>
        <p:spPr bwMode="auto">
          <a:xfrm>
            <a:off x="2490788" y="4160838"/>
            <a:ext cx="474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pc</a:t>
            </a:r>
            <a:endParaRPr lang="zh-CN" altLang="en-US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65557" name="直接连接符 7"/>
          <p:cNvCxnSpPr>
            <a:cxnSpLocks noChangeShapeType="1"/>
          </p:cNvCxnSpPr>
          <p:nvPr/>
        </p:nvCxnSpPr>
        <p:spPr bwMode="auto">
          <a:xfrm>
            <a:off x="1476375" y="4899025"/>
            <a:ext cx="1490663" cy="10302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58" name="直接连接符 9"/>
          <p:cNvCxnSpPr>
            <a:cxnSpLocks noChangeShapeType="1"/>
          </p:cNvCxnSpPr>
          <p:nvPr/>
        </p:nvCxnSpPr>
        <p:spPr bwMode="auto">
          <a:xfrm>
            <a:off x="1908175" y="1597025"/>
            <a:ext cx="5903913" cy="38322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59" name="任意多边形 12"/>
          <p:cNvSpPr>
            <a:spLocks/>
          </p:cNvSpPr>
          <p:nvPr/>
        </p:nvSpPr>
        <p:spPr bwMode="auto">
          <a:xfrm>
            <a:off x="2343150" y="5257800"/>
            <a:ext cx="133350" cy="257175"/>
          </a:xfrm>
          <a:custGeom>
            <a:avLst/>
            <a:gdLst>
              <a:gd name="T0" fmla="*/ 0 w 133635"/>
              <a:gd name="T1" fmla="*/ 0 h 257175"/>
              <a:gd name="T2" fmla="*/ 132499 w 133635"/>
              <a:gd name="T3" fmla="*/ 104775 h 257175"/>
              <a:gd name="T4" fmla="*/ 37857 w 133635"/>
              <a:gd name="T5" fmla="*/ 228600 h 257175"/>
              <a:gd name="T6" fmla="*/ 37857 w 133635"/>
              <a:gd name="T7" fmla="*/ 228600 h 257175"/>
              <a:gd name="T8" fmla="*/ 28392 w 133635"/>
              <a:gd name="T9" fmla="*/ 257175 h 257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635" h="257175">
                <a:moveTo>
                  <a:pt x="0" y="0"/>
                </a:moveTo>
                <a:cubicBezTo>
                  <a:pt x="63500" y="33337"/>
                  <a:pt x="127000" y="66675"/>
                  <a:pt x="133350" y="104775"/>
                </a:cubicBezTo>
                <a:cubicBezTo>
                  <a:pt x="139700" y="142875"/>
                  <a:pt x="38100" y="228600"/>
                  <a:pt x="38100" y="228600"/>
                </a:cubicBezTo>
                <a:lnTo>
                  <a:pt x="28575" y="25717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60" name="流程图: 联系 13"/>
          <p:cNvSpPr>
            <a:spLocks noChangeArrowheads="1"/>
          </p:cNvSpPr>
          <p:nvPr/>
        </p:nvSpPr>
        <p:spPr bwMode="auto">
          <a:xfrm>
            <a:off x="4133850" y="3786188"/>
            <a:ext cx="46038" cy="74612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kumimoji="0" lang="zh-CN" altLang="en-US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65561" name="直接连接符 15"/>
          <p:cNvCxnSpPr>
            <a:cxnSpLocks noChangeShapeType="1"/>
          </p:cNvCxnSpPr>
          <p:nvPr/>
        </p:nvCxnSpPr>
        <p:spPr bwMode="auto">
          <a:xfrm flipV="1">
            <a:off x="2212975" y="2276475"/>
            <a:ext cx="3798888" cy="3152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62" name="直接箭头连接符 17"/>
          <p:cNvCxnSpPr>
            <a:cxnSpLocks noChangeShapeType="1"/>
            <a:endCxn id="65560" idx="2"/>
          </p:cNvCxnSpPr>
          <p:nvPr/>
        </p:nvCxnSpPr>
        <p:spPr bwMode="auto">
          <a:xfrm flipV="1">
            <a:off x="2212975" y="3824288"/>
            <a:ext cx="1920875" cy="16049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63" name="流程图: 联系 19"/>
          <p:cNvSpPr>
            <a:spLocks noChangeArrowheads="1"/>
          </p:cNvSpPr>
          <p:nvPr/>
        </p:nvSpPr>
        <p:spPr bwMode="auto">
          <a:xfrm>
            <a:off x="4605338" y="3349625"/>
            <a:ext cx="111125" cy="793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kumimoji="0" lang="zh-CN" altLang="en-US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 bwMode="auto">
              <a:xfrm>
                <a:off x="6084168" y="1210196"/>
                <a:ext cx="2880320" cy="231167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i="1" smtClean="0">
                            <a:latin typeface="Cambria Math"/>
                            <a:ea typeface="MS PGothic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zh-CN" sz="1600" b="0" i="0" smtClean="0">
                            <a:latin typeface="Cambria Math"/>
                            <a:ea typeface="MS PGothic" pitchFamily="34" charset="-128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1600" b="0" i="0" smtClean="0">
                            <a:latin typeface="Cambria Math"/>
                            <a:ea typeface="MS PGothic" pitchFamily="34" charset="-128"/>
                          </a:rPr>
                          <m:t>f</m:t>
                        </m:r>
                      </m:sub>
                    </m:sSub>
                  </m:oMath>
                </a14:m>
                <a:r>
                  <a:rPr kumimoji="0" lang="zh-CN" altLang="en-US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dobe 楷体 Std R" pitchFamily="18" charset="-122"/>
                    <a:ea typeface="Adobe 楷体 Std R" pitchFamily="18" charset="-122"/>
                  </a:rPr>
                  <a:t>右下边的证券由于与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dobe 楷体 Std R" pitchFamily="18" charset="-122"/>
                          </a:rPr>
                        </m:ctrlPr>
                      </m:sSupPr>
                      <m:e>
                        <m:r>
                          <a:rPr kumimoji="0" lang="en-US" altLang="zh-CN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dobe 楷体 Std R" pitchFamily="18" charset="-122"/>
                          </a:rPr>
                          <m:t>𝑥</m:t>
                        </m:r>
                      </m:e>
                      <m:sup>
                        <m:r>
                          <a:rPr kumimoji="0" lang="zh-CN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dobe 楷体 Std R" pitchFamily="18" charset="-122"/>
                          </a:rPr>
                          <m:t>∗</m:t>
                        </m:r>
                      </m:sup>
                    </m:sSup>
                    <m:r>
                      <a:rPr kumimoji="0" lang="zh-CN" altLang="en-US" sz="1600" i="1">
                        <a:latin typeface="Cambria Math"/>
                        <a:ea typeface="Adobe 楷体 Std R" pitchFamily="18" charset="-122"/>
                      </a:rPr>
                      <m:t>完全</m:t>
                    </m:r>
                  </m:oMath>
                </a14:m>
                <a:r>
                  <a:rPr kumimoji="0" lang="zh-CN" altLang="en-US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dobe 楷体 Std R" pitchFamily="18" charset="-122"/>
                    <a:ea typeface="Adobe 楷体 Std R" pitchFamily="18" charset="-122"/>
                  </a:rPr>
                  <a:t>正相关，其贝塔系数等于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kumimoji="0" lang="zh-CN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dobe 楷体 Std R" pitchFamily="18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dobe 楷体 Std R" pitchFamily="18" charset="-122"/>
                              </a:rPr>
                            </m:ctrlPr>
                          </m:sSubPr>
                          <m:e>
                            <m:r>
                              <a:rPr kumimoji="0" lang="zh-CN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dobe 楷体 Std R" pitchFamily="18" charset="-122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altLang="zh-CN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dobe 楷体 Std R" pitchFamily="18" charset="-122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zh-CN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dobe 楷体 Std R" pitchFamily="18" charset="-122"/>
                              </a:rPr>
                            </m:ctrlPr>
                          </m:sSubPr>
                          <m:e>
                            <m:r>
                              <a:rPr kumimoji="0" lang="zh-CN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dobe 楷体 Std R" pitchFamily="18" charset="-122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altLang="zh-CN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dobe 楷体 Std R" pitchFamily="18" charset="-122"/>
                              </a:rPr>
                              <m:t>𝑅</m:t>
                            </m:r>
                            <m:r>
                              <a:rPr kumimoji="0" lang="en-US" altLang="zh-CN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dobe 楷体 Std R" pitchFamily="18" charset="-122"/>
                              </a:rPr>
                              <m:t>∗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altLang="zh-CN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dobe 楷体 Std R" pitchFamily="18" charset="-122"/>
                    <a:ea typeface="Adobe 楷体 Std R" pitchFamily="18" charset="-122"/>
                  </a:rPr>
                  <a:t>,</a:t>
                </a:r>
                <a:r>
                  <a:rPr kumimoji="0" lang="zh-CN" altLang="en-US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dobe 楷体 Std R" pitchFamily="18" charset="-122"/>
                    <a:ea typeface="Adobe 楷体 Std R" pitchFamily="18" charset="-122"/>
                  </a:rPr>
                  <a:t>其预期收益率都应小于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i="1">
                            <a:latin typeface="Cambria Math"/>
                            <a:ea typeface="MS PGothic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zh-CN" sz="1600">
                            <a:latin typeface="Cambria Math"/>
                            <a:ea typeface="MS PGothic" pitchFamily="34" charset="-128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1600">
                            <a:latin typeface="Cambria Math"/>
                            <a:ea typeface="MS PGothic" pitchFamily="34" charset="-128"/>
                          </a:rPr>
                          <m:t>f</m:t>
                        </m:r>
                      </m:sub>
                    </m:sSub>
                  </m:oMath>
                </a14:m>
                <a:r>
                  <a:rPr kumimoji="0" lang="zh-CN" altLang="en-US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dobe 楷体 Std R" pitchFamily="18" charset="-122"/>
                    <a:ea typeface="Adobe 楷体 Std R" pitchFamily="18" charset="-122"/>
                  </a:rPr>
                  <a:t>，越右越小； 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i="1">
                            <a:latin typeface="Cambria Math"/>
                            <a:ea typeface="MS PGothic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zh-CN" sz="1600">
                            <a:latin typeface="Cambria Math"/>
                            <a:ea typeface="MS PGothic" pitchFamily="34" charset="-128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1600">
                            <a:latin typeface="Cambria Math"/>
                            <a:ea typeface="MS PGothic" pitchFamily="34" charset="-128"/>
                          </a:rPr>
                          <m:t>f</m:t>
                        </m:r>
                      </m:sub>
                    </m:sSub>
                  </m:oMath>
                </a14:m>
                <a:r>
                  <a:rPr kumimoji="0" lang="zh-CN" altLang="en-US" sz="1600" dirty="0" smtClean="0">
                    <a:latin typeface="Adobe 楷体 Std R" pitchFamily="18" charset="-122"/>
                    <a:ea typeface="Adobe 楷体 Std R" pitchFamily="18" charset="-122"/>
                  </a:rPr>
                  <a:t>左上边</a:t>
                </a:r>
                <a:r>
                  <a:rPr kumimoji="0" lang="zh-CN" altLang="en-US" sz="1600" dirty="0">
                    <a:latin typeface="Adobe 楷体 Std R" pitchFamily="18" charset="-122"/>
                    <a:ea typeface="Adobe 楷体 Std R" pitchFamily="18" charset="-122"/>
                  </a:rPr>
                  <a:t>的证券由于与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600" i="1">
                            <a:latin typeface="Cambria Math"/>
                            <a:ea typeface="Adobe 楷体 Std R" pitchFamily="18" charset="-122"/>
                          </a:rPr>
                        </m:ctrlPr>
                      </m:sSupPr>
                      <m:e>
                        <m:r>
                          <a:rPr kumimoji="0" lang="en-US" altLang="zh-CN" sz="1600" i="1">
                            <a:latin typeface="Cambria Math"/>
                            <a:ea typeface="Adobe 楷体 Std R" pitchFamily="18" charset="-122"/>
                          </a:rPr>
                          <m:t>𝑥</m:t>
                        </m:r>
                      </m:e>
                      <m:sup>
                        <m:r>
                          <a:rPr kumimoji="0" lang="zh-CN" altLang="en-US" sz="1600" i="1">
                            <a:latin typeface="Cambria Math"/>
                            <a:ea typeface="Adobe 楷体 Std R" pitchFamily="18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zh-CN" altLang="en-US" sz="1600" dirty="0" smtClean="0">
                    <a:latin typeface="Adobe 楷体 Std R" pitchFamily="18" charset="-122"/>
                    <a:ea typeface="Adobe 楷体 Std R" pitchFamily="18" charset="-122"/>
                  </a:rPr>
                  <a:t>完全负</a:t>
                </a:r>
                <a:r>
                  <a:rPr kumimoji="0" lang="zh-CN" altLang="en-US" sz="1600" dirty="0">
                    <a:latin typeface="Adobe 楷体 Std R" pitchFamily="18" charset="-122"/>
                    <a:ea typeface="Adobe 楷体 Std R" pitchFamily="18" charset="-122"/>
                  </a:rPr>
                  <a:t>相关，</a:t>
                </a:r>
                <a:r>
                  <a:rPr kumimoji="0" lang="zh-CN" altLang="en-US" sz="1600" dirty="0">
                    <a:solidFill>
                      <a:srgbClr val="000000"/>
                    </a:solidFill>
                    <a:latin typeface="Adobe 楷体 Std R" pitchFamily="18" charset="-122"/>
                    <a:ea typeface="Adobe 楷体 Std R" pitchFamily="18" charset="-122"/>
                  </a:rPr>
                  <a:t>其贝塔系数等于</a:t>
                </a:r>
                <a14:m>
                  <m:oMath xmlns:m="http://schemas.openxmlformats.org/officeDocument/2006/math">
                    <m:r>
                      <a:rPr kumimoji="0" lang="en-US" altLang="zh-CN" sz="1600" i="1" dirty="0">
                        <a:solidFill>
                          <a:srgbClr val="000000"/>
                        </a:solidFill>
                        <a:latin typeface="Cambria Math"/>
                        <a:ea typeface="Adobe 楷体 Std R" pitchFamily="18" charset="-122"/>
                      </a:rPr>
                      <m:t>−</m:t>
                    </m:r>
                    <m:f>
                      <m:fPr>
                        <m:type m:val="skw"/>
                        <m:ctrlPr>
                          <a:rPr kumimoji="0" lang="zh-CN" altLang="en-US" sz="1600" i="1">
                            <a:solidFill>
                              <a:srgbClr val="000000"/>
                            </a:solidFill>
                            <a:latin typeface="Cambria Math"/>
                            <a:ea typeface="Adobe 楷体 Std R" pitchFamily="18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Adobe 楷体 Std R" pitchFamily="18" charset="-122"/>
                              </a:rPr>
                            </m:ctrlPr>
                          </m:sSubPr>
                          <m:e>
                            <m:r>
                              <a:rPr kumimoji="0" lang="zh-CN" altLang="en-US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Adobe 楷体 Std R" pitchFamily="18" charset="-122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altLang="zh-CN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Adobe 楷体 Std R" pitchFamily="18" charset="-122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zh-CN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Adobe 楷体 Std R" pitchFamily="18" charset="-122"/>
                              </a:rPr>
                            </m:ctrlPr>
                          </m:sSubPr>
                          <m:e>
                            <m:r>
                              <a:rPr kumimoji="0" lang="zh-CN" altLang="en-US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Adobe 楷体 Std R" pitchFamily="18" charset="-122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altLang="zh-CN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Adobe 楷体 Std R" pitchFamily="18" charset="-122"/>
                              </a:rPr>
                              <m:t>𝑅</m:t>
                            </m:r>
                            <m:r>
                              <a:rPr kumimoji="0" lang="en-US" altLang="zh-CN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Adobe 楷体 Std R" pitchFamily="18" charset="-122"/>
                              </a:rPr>
                              <m:t>∗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zh-CN" altLang="en-US" sz="1600" dirty="0" smtClean="0">
                    <a:latin typeface="Adobe 楷体 Std R" pitchFamily="18" charset="-122"/>
                    <a:ea typeface="Adobe 楷体 Std R" pitchFamily="18" charset="-122"/>
                  </a:rPr>
                  <a:t>，其</a:t>
                </a:r>
                <a:r>
                  <a:rPr kumimoji="0" lang="zh-CN" altLang="en-US" sz="1600" dirty="0">
                    <a:latin typeface="Adobe 楷体 Std R" pitchFamily="18" charset="-122"/>
                    <a:ea typeface="Adobe 楷体 Std R" pitchFamily="18" charset="-122"/>
                  </a:rPr>
                  <a:t>预期收益率都</a:t>
                </a:r>
                <a:r>
                  <a:rPr kumimoji="0" lang="zh-CN" altLang="en-US" sz="1600" dirty="0" smtClean="0">
                    <a:latin typeface="Adobe 楷体 Std R" pitchFamily="18" charset="-122"/>
                    <a:ea typeface="Adobe 楷体 Std R" pitchFamily="18" charset="-122"/>
                  </a:rPr>
                  <a:t>应大于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i="1">
                            <a:latin typeface="Cambria Math"/>
                            <a:ea typeface="MS PGothic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zh-CN" sz="1600">
                            <a:latin typeface="Cambria Math"/>
                            <a:ea typeface="MS PGothic" pitchFamily="34" charset="-128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1600">
                            <a:latin typeface="Cambria Math"/>
                            <a:ea typeface="MS PGothic" pitchFamily="34" charset="-128"/>
                          </a:rPr>
                          <m:t>f</m:t>
                        </m:r>
                      </m:sub>
                    </m:sSub>
                  </m:oMath>
                </a14:m>
                <a:r>
                  <a:rPr kumimoji="0" lang="zh-CN" altLang="en-US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dobe 楷体 Std R" pitchFamily="18" charset="-122"/>
                    <a:ea typeface="Adobe 楷体 Std R" pitchFamily="18" charset="-122"/>
                  </a:rPr>
                  <a:t>，越左越大。</a:t>
                </a:r>
                <a:r>
                  <a:rPr kumimoji="0" lang="en-US" altLang="zh-CN" sz="1600" dirty="0" smtClean="0">
                    <a:latin typeface="Adobe 楷体 Std R" pitchFamily="18" charset="-122"/>
                    <a:ea typeface="Adobe 楷体 Std R" pitchFamily="18" charset="-122"/>
                  </a:rPr>
                  <a:t>01</a:t>
                </a:r>
                <a:r>
                  <a:rPr kumimoji="0" lang="zh-CN" altLang="en-US" sz="1600" dirty="0" smtClean="0">
                    <a:latin typeface="Adobe 楷体 Std R" pitchFamily="18" charset="-122"/>
                    <a:ea typeface="Adobe 楷体 Std R" pitchFamily="18" charset="-122"/>
                  </a:rPr>
                  <a:t>线上的点与线外的点不相关。</a:t>
                </a:r>
                <a:endParaRPr kumimoji="0" lang="zh-CN" altLang="en-US" sz="16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dobe 楷体 Std R" pitchFamily="18" charset="-122"/>
                  <a:ea typeface="Adobe 楷体 Std R" pitchFamily="18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1210196"/>
                <a:ext cx="2880320" cy="2311673"/>
              </a:xfrm>
              <a:prstGeom prst="rect">
                <a:avLst/>
              </a:prstGeom>
              <a:blipFill rotWithShape="1">
                <a:blip r:embed="rId4"/>
                <a:stretch>
                  <a:fillRect l="-3158" t="-262" b="-262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203200" y="116633"/>
            <a:ext cx="7023100" cy="1312118"/>
          </a:xfrm>
          <a:blipFill rotWithShape="1">
            <a:blip r:embed="rId3"/>
            <a:stretch>
              <a:fillRect l="-694" t="-9767" r="-3472" b="-1627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cxnSp>
        <p:nvCxnSpPr>
          <p:cNvPr id="40963" name="直接箭头连接符 4"/>
          <p:cNvCxnSpPr>
            <a:cxnSpLocks noChangeShapeType="1"/>
          </p:cNvCxnSpPr>
          <p:nvPr/>
        </p:nvCxnSpPr>
        <p:spPr bwMode="auto">
          <a:xfrm rot="5400000" flipH="1" flipV="1">
            <a:off x="284162" y="3500438"/>
            <a:ext cx="38592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4" name="直接箭头连接符 6"/>
          <p:cNvCxnSpPr>
            <a:cxnSpLocks noChangeShapeType="1"/>
          </p:cNvCxnSpPr>
          <p:nvPr/>
        </p:nvCxnSpPr>
        <p:spPr bwMode="auto">
          <a:xfrm>
            <a:off x="2214563" y="5429250"/>
            <a:ext cx="45005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5" name="直接连接符 14"/>
          <p:cNvCxnSpPr>
            <a:cxnSpLocks noChangeShapeType="1"/>
          </p:cNvCxnSpPr>
          <p:nvPr/>
        </p:nvCxnSpPr>
        <p:spPr bwMode="auto">
          <a:xfrm rot="5400000" flipH="1" flipV="1">
            <a:off x="2214563" y="1928813"/>
            <a:ext cx="3500437" cy="350043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6" name="流程图: 联系 24"/>
          <p:cNvSpPr>
            <a:spLocks noChangeArrowheads="1"/>
          </p:cNvSpPr>
          <p:nvPr/>
        </p:nvSpPr>
        <p:spPr bwMode="auto">
          <a:xfrm>
            <a:off x="4322763" y="3167063"/>
            <a:ext cx="142875" cy="1174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0967" name="TextBox 39"/>
          <p:cNvSpPr txBox="1">
            <a:spLocks noChangeArrowheads="1"/>
          </p:cNvSpPr>
          <p:nvPr/>
        </p:nvSpPr>
        <p:spPr bwMode="auto">
          <a:xfrm>
            <a:off x="3071813" y="5929313"/>
            <a:ext cx="263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0000"/>
                </a:solidFill>
              </a:rPr>
              <a:t>P=0(</a:t>
            </a:r>
            <a:r>
              <a:rPr lang="zh-CN" altLang="en-US">
                <a:solidFill>
                  <a:srgbClr val="000000"/>
                </a:solidFill>
              </a:rPr>
              <a:t>超额收益率）</a:t>
            </a:r>
          </a:p>
        </p:txBody>
      </p:sp>
      <p:sp>
        <p:nvSpPr>
          <p:cNvPr id="40968" name="TextBox 40"/>
          <p:cNvSpPr txBox="1">
            <a:spLocks noChangeArrowheads="1"/>
          </p:cNvSpPr>
          <p:nvPr/>
        </p:nvSpPr>
        <p:spPr bwMode="auto">
          <a:xfrm>
            <a:off x="4133850" y="2708275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0000"/>
                </a:solidFill>
              </a:rPr>
              <a:t>R</a:t>
            </a:r>
            <a:r>
              <a:rPr lang="en-US" altLang="zh-CN" baseline="-25000">
                <a:solidFill>
                  <a:srgbClr val="000000"/>
                </a:solidFill>
              </a:rPr>
              <a:t>f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969" name="TextBox 41"/>
          <p:cNvSpPr txBox="1">
            <a:spLocks noChangeArrowheads="1"/>
          </p:cNvSpPr>
          <p:nvPr/>
        </p:nvSpPr>
        <p:spPr bwMode="auto">
          <a:xfrm>
            <a:off x="5929313" y="3786188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0000"/>
                </a:solidFill>
              </a:rPr>
              <a:t>P=1(</a:t>
            </a:r>
            <a:r>
              <a:rPr lang="zh-CN" altLang="en-US">
                <a:solidFill>
                  <a:srgbClr val="000000"/>
                </a:solidFill>
              </a:rPr>
              <a:t>收益率）</a:t>
            </a:r>
          </a:p>
        </p:txBody>
      </p:sp>
      <p:sp>
        <p:nvSpPr>
          <p:cNvPr id="40970" name="TextBox 48"/>
          <p:cNvSpPr txBox="1">
            <a:spLocks noChangeArrowheads="1"/>
          </p:cNvSpPr>
          <p:nvPr/>
        </p:nvSpPr>
        <p:spPr bwMode="auto">
          <a:xfrm>
            <a:off x="6357938" y="5500688"/>
            <a:ext cx="123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>
                <a:solidFill>
                  <a:srgbClr val="000000"/>
                </a:solidFill>
              </a:rPr>
              <a:t>状态</a:t>
            </a:r>
            <a:r>
              <a:rPr lang="en-US" altLang="zh-CN">
                <a:solidFill>
                  <a:srgbClr val="000000"/>
                </a:solidFill>
              </a:rPr>
              <a:t>1</a:t>
            </a:r>
            <a:r>
              <a:rPr lang="zh-CN" altLang="en-US">
                <a:solidFill>
                  <a:srgbClr val="000000"/>
                </a:solidFill>
              </a:rPr>
              <a:t>回报</a:t>
            </a:r>
          </a:p>
        </p:txBody>
      </p:sp>
      <p:sp>
        <p:nvSpPr>
          <p:cNvPr id="40971" name="TextBox 49"/>
          <p:cNvSpPr txBox="1">
            <a:spLocks noChangeArrowheads="1"/>
          </p:cNvSpPr>
          <p:nvPr/>
        </p:nvSpPr>
        <p:spPr bwMode="auto">
          <a:xfrm>
            <a:off x="2286000" y="1428750"/>
            <a:ext cx="123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>
                <a:solidFill>
                  <a:srgbClr val="000000"/>
                </a:solidFill>
              </a:rPr>
              <a:t>状态</a:t>
            </a:r>
            <a:r>
              <a:rPr lang="en-US" altLang="zh-CN">
                <a:solidFill>
                  <a:srgbClr val="000000"/>
                </a:solidFill>
              </a:rPr>
              <a:t>2</a:t>
            </a:r>
            <a:r>
              <a:rPr lang="zh-CN" altLang="en-US">
                <a:solidFill>
                  <a:srgbClr val="000000"/>
                </a:solidFill>
              </a:rPr>
              <a:t>回报</a:t>
            </a:r>
          </a:p>
        </p:txBody>
      </p:sp>
      <p:sp>
        <p:nvSpPr>
          <p:cNvPr id="40972" name="TextBox 21"/>
          <p:cNvSpPr txBox="1">
            <a:spLocks noChangeArrowheads="1"/>
          </p:cNvSpPr>
          <p:nvPr/>
        </p:nvSpPr>
        <p:spPr bwMode="auto">
          <a:xfrm>
            <a:off x="4754563" y="3154363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0000"/>
                </a:solidFill>
              </a:rPr>
              <a:t>R*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973" name="椭圆 24"/>
          <p:cNvSpPr>
            <a:spLocks noChangeArrowheads="1"/>
          </p:cNvSpPr>
          <p:nvPr/>
        </p:nvSpPr>
        <p:spPr bwMode="auto">
          <a:xfrm>
            <a:off x="4106863" y="3465513"/>
            <a:ext cx="73025" cy="714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0974" name="椭圆 25"/>
          <p:cNvSpPr>
            <a:spLocks noChangeArrowheads="1"/>
          </p:cNvSpPr>
          <p:nvPr/>
        </p:nvSpPr>
        <p:spPr bwMode="auto">
          <a:xfrm>
            <a:off x="2428875" y="5500688"/>
            <a:ext cx="46038" cy="714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0975" name="TextBox 27"/>
          <p:cNvSpPr txBox="1">
            <a:spLocks noChangeArrowheads="1"/>
          </p:cNvSpPr>
          <p:nvPr/>
        </p:nvSpPr>
        <p:spPr bwMode="auto">
          <a:xfrm>
            <a:off x="4143375" y="3235325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0000"/>
                </a:solidFill>
              </a:rPr>
              <a:t>1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976" name="椭圆 29"/>
          <p:cNvSpPr>
            <a:spLocks noChangeArrowheads="1"/>
          </p:cNvSpPr>
          <p:nvPr/>
        </p:nvSpPr>
        <p:spPr bwMode="auto">
          <a:xfrm>
            <a:off x="2932113" y="4391025"/>
            <a:ext cx="69850" cy="460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0977" name="TextBox 3"/>
          <p:cNvSpPr txBox="1">
            <a:spLocks noChangeArrowheads="1"/>
          </p:cNvSpPr>
          <p:nvPr/>
        </p:nvSpPr>
        <p:spPr bwMode="auto">
          <a:xfrm>
            <a:off x="4133850" y="3616325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000">
                <a:solidFill>
                  <a:srgbClr val="000000"/>
                </a:solidFill>
              </a:rPr>
              <a:t>x*</a:t>
            </a:r>
            <a:endParaRPr lang="zh-CN" altLang="en-US" sz="2000">
              <a:solidFill>
                <a:srgbClr val="000000"/>
              </a:solidFill>
            </a:endParaRPr>
          </a:p>
        </p:txBody>
      </p:sp>
      <p:cxnSp>
        <p:nvCxnSpPr>
          <p:cNvPr id="40978" name="直接连接符 2"/>
          <p:cNvCxnSpPr>
            <a:cxnSpLocks noChangeShapeType="1"/>
          </p:cNvCxnSpPr>
          <p:nvPr/>
        </p:nvCxnSpPr>
        <p:spPr bwMode="auto">
          <a:xfrm flipV="1">
            <a:off x="2212975" y="1614488"/>
            <a:ext cx="2863850" cy="381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9" name="直接箭头连接符 4"/>
          <p:cNvCxnSpPr>
            <a:cxnSpLocks noChangeShapeType="1"/>
          </p:cNvCxnSpPr>
          <p:nvPr/>
        </p:nvCxnSpPr>
        <p:spPr bwMode="auto">
          <a:xfrm flipV="1">
            <a:off x="2212975" y="4406900"/>
            <a:ext cx="754063" cy="10382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80" name="TextBox 5"/>
          <p:cNvSpPr txBox="1">
            <a:spLocks noChangeArrowheads="1"/>
          </p:cNvSpPr>
          <p:nvPr/>
        </p:nvSpPr>
        <p:spPr bwMode="auto">
          <a:xfrm>
            <a:off x="2490788" y="4160838"/>
            <a:ext cx="474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0000"/>
                </a:solidFill>
              </a:rPr>
              <a:t>pc</a:t>
            </a: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40981" name="直接连接符 7"/>
          <p:cNvCxnSpPr>
            <a:cxnSpLocks noChangeShapeType="1"/>
          </p:cNvCxnSpPr>
          <p:nvPr/>
        </p:nvCxnSpPr>
        <p:spPr bwMode="auto">
          <a:xfrm>
            <a:off x="1476375" y="4899025"/>
            <a:ext cx="1490663" cy="10302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2" name="直接连接符 9"/>
          <p:cNvCxnSpPr>
            <a:cxnSpLocks noChangeShapeType="1"/>
          </p:cNvCxnSpPr>
          <p:nvPr/>
        </p:nvCxnSpPr>
        <p:spPr bwMode="auto">
          <a:xfrm>
            <a:off x="1908175" y="1597025"/>
            <a:ext cx="5903913" cy="38322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83" name="任意多边形 12"/>
          <p:cNvSpPr>
            <a:spLocks/>
          </p:cNvSpPr>
          <p:nvPr/>
        </p:nvSpPr>
        <p:spPr bwMode="auto">
          <a:xfrm>
            <a:off x="2343150" y="5257800"/>
            <a:ext cx="133350" cy="257175"/>
          </a:xfrm>
          <a:custGeom>
            <a:avLst/>
            <a:gdLst>
              <a:gd name="T0" fmla="*/ 0 w 133635"/>
              <a:gd name="T1" fmla="*/ 0 h 257175"/>
              <a:gd name="T2" fmla="*/ 132499 w 133635"/>
              <a:gd name="T3" fmla="*/ 104775 h 257175"/>
              <a:gd name="T4" fmla="*/ 37857 w 133635"/>
              <a:gd name="T5" fmla="*/ 228600 h 257175"/>
              <a:gd name="T6" fmla="*/ 37857 w 133635"/>
              <a:gd name="T7" fmla="*/ 228600 h 257175"/>
              <a:gd name="T8" fmla="*/ 28392 w 133635"/>
              <a:gd name="T9" fmla="*/ 257175 h 257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635" h="257175">
                <a:moveTo>
                  <a:pt x="0" y="0"/>
                </a:moveTo>
                <a:cubicBezTo>
                  <a:pt x="63500" y="33337"/>
                  <a:pt x="127000" y="66675"/>
                  <a:pt x="133350" y="104775"/>
                </a:cubicBezTo>
                <a:cubicBezTo>
                  <a:pt x="139700" y="142875"/>
                  <a:pt x="38100" y="228600"/>
                  <a:pt x="38100" y="228600"/>
                </a:cubicBezTo>
                <a:lnTo>
                  <a:pt x="28575" y="25717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0984" name="流程图: 联系 13"/>
          <p:cNvSpPr>
            <a:spLocks noChangeArrowheads="1"/>
          </p:cNvSpPr>
          <p:nvPr/>
        </p:nvSpPr>
        <p:spPr bwMode="auto">
          <a:xfrm>
            <a:off x="4133850" y="3786188"/>
            <a:ext cx="46038" cy="74612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kumimoji="0" lang="zh-CN" altLang="en-US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40985" name="直接连接符 15"/>
          <p:cNvCxnSpPr>
            <a:cxnSpLocks noChangeShapeType="1"/>
          </p:cNvCxnSpPr>
          <p:nvPr/>
        </p:nvCxnSpPr>
        <p:spPr bwMode="auto">
          <a:xfrm flipV="1">
            <a:off x="2212975" y="2276475"/>
            <a:ext cx="3798888" cy="3152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6" name="直接箭头连接符 17"/>
          <p:cNvCxnSpPr>
            <a:cxnSpLocks noChangeShapeType="1"/>
            <a:endCxn id="40984" idx="2"/>
          </p:cNvCxnSpPr>
          <p:nvPr/>
        </p:nvCxnSpPr>
        <p:spPr bwMode="auto">
          <a:xfrm flipV="1">
            <a:off x="2212975" y="3824288"/>
            <a:ext cx="1920875" cy="16049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87" name="流程图: 联系 19"/>
          <p:cNvSpPr>
            <a:spLocks noChangeArrowheads="1"/>
          </p:cNvSpPr>
          <p:nvPr/>
        </p:nvSpPr>
        <p:spPr bwMode="auto">
          <a:xfrm>
            <a:off x="4605338" y="3349625"/>
            <a:ext cx="111125" cy="793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kumimoji="0" lang="zh-CN" altLang="en-US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40988" name="直接连接符 4"/>
          <p:cNvCxnSpPr>
            <a:cxnSpLocks noChangeShapeType="1"/>
          </p:cNvCxnSpPr>
          <p:nvPr/>
        </p:nvCxnSpPr>
        <p:spPr bwMode="auto">
          <a:xfrm>
            <a:off x="1692275" y="1341438"/>
            <a:ext cx="28368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9" name="直接连接符 2"/>
          <p:cNvCxnSpPr>
            <a:cxnSpLocks noChangeShapeType="1"/>
          </p:cNvCxnSpPr>
          <p:nvPr/>
        </p:nvCxnSpPr>
        <p:spPr bwMode="auto">
          <a:xfrm flipH="1">
            <a:off x="2428875" y="3519488"/>
            <a:ext cx="1714500" cy="2070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90" name="TextBox 3"/>
          <p:cNvSpPr txBox="1">
            <a:spLocks noChangeArrowheads="1"/>
          </p:cNvSpPr>
          <p:nvPr/>
        </p:nvSpPr>
        <p:spPr bwMode="auto">
          <a:xfrm>
            <a:off x="2117725" y="5572125"/>
            <a:ext cx="58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0000"/>
                </a:solidFill>
              </a:rPr>
              <a:t>R</a:t>
            </a:r>
            <a:r>
              <a:rPr lang="en-US" altLang="zh-CN" baseline="30000">
                <a:solidFill>
                  <a:srgbClr val="000000"/>
                </a:solidFill>
              </a:rPr>
              <a:t>e*</a:t>
            </a: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 flipH="1" flipV="1">
            <a:off x="5796136" y="260648"/>
            <a:ext cx="720080" cy="1512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6444858" y="1697980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X*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 bwMode="auto">
          <a:xfrm flipH="1" flipV="1">
            <a:off x="3522663" y="548680"/>
            <a:ext cx="2922195" cy="1249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76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3.1 Contingent Claims</a:t>
            </a:r>
            <a:endParaRPr lang="zh-CN" altLang="en-US" smtClean="0"/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A </a:t>
            </a:r>
            <a:r>
              <a:rPr lang="en-US" altLang="zh-CN" smtClean="0">
                <a:solidFill>
                  <a:srgbClr val="FF0000"/>
                </a:solidFill>
              </a:rPr>
              <a:t>contingent claim </a:t>
            </a:r>
            <a:r>
              <a:rPr lang="en-US" altLang="zh-CN" smtClean="0"/>
              <a:t>is a security that pays one dollar (or one unit of the consumption good) in one state s only tomorrow. </a:t>
            </a:r>
          </a:p>
          <a:p>
            <a:r>
              <a:rPr lang="en-US" altLang="zh-CN" smtClean="0"/>
              <a:t>pc(s) is the price today of the contingent claim. </a:t>
            </a:r>
            <a:r>
              <a:rPr lang="zh-CN" altLang="en-US" smtClean="0"/>
              <a:t>（</a:t>
            </a:r>
            <a:r>
              <a:rPr lang="zh-CN" altLang="en-US" smtClean="0">
                <a:latin typeface="Adobe 楷体 Std R" pitchFamily="18" charset="-122"/>
                <a:ea typeface="Adobe 楷体 Std R" pitchFamily="18" charset="-122"/>
              </a:rPr>
              <a:t>状态价格</a:t>
            </a:r>
            <a:r>
              <a:rPr lang="zh-CN" altLang="en-US" smtClean="0"/>
              <a:t>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Complete market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008" t="-103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34820" name="对象 3"/>
          <p:cNvGraphicFramePr>
            <a:graphicFrameLocks noChangeAspect="1"/>
          </p:cNvGraphicFramePr>
          <p:nvPr/>
        </p:nvGraphicFramePr>
        <p:xfrm>
          <a:off x="2268538" y="5157788"/>
          <a:ext cx="27368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4" imgW="1143000" imgH="342900" progId="Equation.DSMT4">
                  <p:embed/>
                </p:oleObj>
              </mc:Choice>
              <mc:Fallback>
                <p:oleObj name="Equation" r:id="rId4" imgW="1143000" imgH="3429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157788"/>
                        <a:ext cx="27368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008" t="-103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35844" name="对象 3"/>
          <p:cNvGraphicFramePr>
            <a:graphicFrameLocks noChangeAspect="1"/>
          </p:cNvGraphicFramePr>
          <p:nvPr/>
        </p:nvGraphicFramePr>
        <p:xfrm>
          <a:off x="2411413" y="2060575"/>
          <a:ext cx="39608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Equation" r:id="rId4" imgW="1460500" imgH="419100" progId="Equation.DSMT4">
                  <p:embed/>
                </p:oleObj>
              </mc:Choice>
              <mc:Fallback>
                <p:oleObj name="Equation" r:id="rId4" imgW="1460500" imgH="4191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060575"/>
                        <a:ext cx="39608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对象 4"/>
          <p:cNvGraphicFramePr>
            <a:graphicFrameLocks noChangeAspect="1"/>
          </p:cNvGraphicFramePr>
          <p:nvPr/>
        </p:nvGraphicFramePr>
        <p:xfrm>
          <a:off x="3132138" y="4292600"/>
          <a:ext cx="20161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Equation" r:id="rId6" imgW="812447" imgH="418918" progId="Equation.DSMT4">
                  <p:embed/>
                </p:oleObj>
              </mc:Choice>
              <mc:Fallback>
                <p:oleObj name="Equation" r:id="rId6" imgW="812447" imgH="418918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292600"/>
                        <a:ext cx="20161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Conclusion about discount factor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Now we can write the bundling equation as an expectation,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mtClean="0"/>
              <a:t>     </a:t>
            </a:r>
            <a:endParaRPr lang="en-US" altLang="zh-CN" i="1" smtClean="0"/>
          </a:p>
          <a:p>
            <a:pPr eaLnBrk="1" hangingPunct="1"/>
            <a:endParaRPr lang="en-US" altLang="zh-CN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b="1" smtClean="0">
                <a:solidFill>
                  <a:srgbClr val="FF0000"/>
                </a:solidFill>
              </a:rPr>
              <a:t>If there are complete contingent claims, a discount factor exists, and it is equal to the contingent claim prices divided by probabilities.</a:t>
            </a:r>
            <a:r>
              <a:rPr lang="en-US" altLang="zh-CN" smtClean="0"/>
              <a:t> </a:t>
            </a:r>
            <a:endParaRPr lang="zh-CN" altLang="en-US" smtClean="0"/>
          </a:p>
        </p:txBody>
      </p:sp>
      <p:graphicFrame>
        <p:nvGraphicFramePr>
          <p:cNvPr id="36868" name="对象 1"/>
          <p:cNvGraphicFramePr>
            <a:graphicFrameLocks noChangeAspect="1"/>
          </p:cNvGraphicFramePr>
          <p:nvPr/>
        </p:nvGraphicFramePr>
        <p:xfrm>
          <a:off x="2124075" y="2060575"/>
          <a:ext cx="41735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Equation" r:id="rId4" imgW="1828800" imgH="342900" progId="Equation.DSMT4">
                  <p:embed/>
                </p:oleObj>
              </mc:Choice>
              <mc:Fallback>
                <p:oleObj name="Equation" r:id="rId4" imgW="1828800" imgH="3429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060575"/>
                        <a:ext cx="41735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3.2 Risk- neutral probabilities 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008" t="-103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38916" name="对象 3"/>
          <p:cNvGraphicFramePr>
            <a:graphicFrameLocks noChangeAspect="1"/>
          </p:cNvGraphicFramePr>
          <p:nvPr/>
        </p:nvGraphicFramePr>
        <p:xfrm>
          <a:off x="2411413" y="1412875"/>
          <a:ext cx="5337175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4" imgW="2476500" imgH="1346200" progId="Equation.DSMT4">
                  <p:embed/>
                </p:oleObj>
              </mc:Choice>
              <mc:Fallback>
                <p:oleObj name="Equation" r:id="rId4" imgW="2476500" imgH="13462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412875"/>
                        <a:ext cx="5337175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Risk- neutral probabilities (2)</a:t>
            </a:r>
            <a:endParaRPr lang="zh-CN" altLang="en-US" smtClean="0"/>
          </a:p>
        </p:txBody>
      </p:sp>
      <p:sp>
        <p:nvSpPr>
          <p:cNvPr id="399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Then we can rewrite the asset pricing formula as:</a:t>
            </a:r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r>
              <a:rPr lang="en-US" altLang="zh-CN" smtClean="0"/>
              <a:t>We use the notation E* to remind us that the expectation uses the risk neutral probabilities π*instead of the real probabilities π.</a:t>
            </a:r>
          </a:p>
          <a:p>
            <a:endParaRPr lang="zh-CN" altLang="en-US" smtClean="0"/>
          </a:p>
        </p:txBody>
      </p:sp>
      <p:graphicFrame>
        <p:nvGraphicFramePr>
          <p:cNvPr id="39940" name="对象 3"/>
          <p:cNvGraphicFramePr>
            <a:graphicFrameLocks noChangeAspect="1"/>
          </p:cNvGraphicFramePr>
          <p:nvPr/>
        </p:nvGraphicFramePr>
        <p:xfrm>
          <a:off x="900113" y="2133600"/>
          <a:ext cx="6862762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3" imgW="2921000" imgH="762000" progId="Equation.DSMT4">
                  <p:embed/>
                </p:oleObj>
              </mc:Choice>
              <mc:Fallback>
                <p:oleObj name="Equation" r:id="rId3" imgW="2921000" imgH="7620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33600"/>
                        <a:ext cx="6862762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008" t="-907" r="-864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40964" name="对象 3"/>
          <p:cNvGraphicFramePr>
            <a:graphicFrameLocks noChangeAspect="1"/>
          </p:cNvGraphicFramePr>
          <p:nvPr/>
        </p:nvGraphicFramePr>
        <p:xfrm>
          <a:off x="900113" y="333375"/>
          <a:ext cx="27384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4" imgW="1168400" imgH="419100" progId="Equation.DSMT4">
                  <p:embed/>
                </p:oleObj>
              </mc:Choice>
              <mc:Fallback>
                <p:oleObj name="Equation" r:id="rId4" imgW="1168400" imgH="4191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33375"/>
                        <a:ext cx="273843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9894</TotalTime>
  <Words>790</Words>
  <Application>Microsoft Office PowerPoint</Application>
  <PresentationFormat>全屏显示(4:3)</PresentationFormat>
  <Paragraphs>114</Paragraphs>
  <Slides>26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1_Blank Presentation</vt:lpstr>
      <vt:lpstr>2_Blank Presentation</vt:lpstr>
      <vt:lpstr>Equation</vt:lpstr>
      <vt:lpstr>Ch3. Contingent Claims Markets</vt:lpstr>
      <vt:lpstr>Brief introduction</vt:lpstr>
      <vt:lpstr>3.1 Contingent Claims</vt:lpstr>
      <vt:lpstr>Complete market</vt:lpstr>
      <vt:lpstr>PowerPoint 演示文稿</vt:lpstr>
      <vt:lpstr>Conclusion about discount factor</vt:lpstr>
      <vt:lpstr>3.2 Risk- neutral probabilities </vt:lpstr>
      <vt:lpstr>Risk- neutral probabilities (2)</vt:lpstr>
      <vt:lpstr>PowerPoint 演示文稿</vt:lpstr>
      <vt:lpstr>连续时间</vt:lpstr>
      <vt:lpstr>风险中性定价</vt:lpstr>
      <vt:lpstr>3.3 State Diagram and Price Function</vt:lpstr>
      <vt:lpstr>图7状态价格与回报</vt:lpstr>
      <vt:lpstr>回报空间中点与点的关系</vt:lpstr>
      <vt:lpstr>The contingent claims price vector pc points in to the positive orthant</vt:lpstr>
      <vt:lpstr>pc线的斜率</vt:lpstr>
      <vt:lpstr>PC线的长度</vt:lpstr>
      <vt:lpstr>The set of payoffs with any given price lie on a (hyper)plane perpendicular to the contingent claim price vector</vt:lpstr>
      <vt:lpstr>PowerPoint 演示文稿</vt:lpstr>
      <vt:lpstr> </vt:lpstr>
      <vt:lpstr>PowerPoint 演示文稿</vt:lpstr>
      <vt:lpstr>PowerPoint 演示文稿</vt:lpstr>
      <vt:lpstr>PowerPoint 演示文稿</vt:lpstr>
      <vt:lpstr> </vt:lpstr>
      <vt:lpstr> </vt:lpstr>
      <vt:lpstr>PowerPoint 演示文稿</vt:lpstr>
    </vt:vector>
  </TitlesOfParts>
  <Company>上海大学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chapter2</dc:title>
  <dc:creator>cmx</dc:creator>
  <cp:lastModifiedBy>zlzheng</cp:lastModifiedBy>
  <cp:revision>506</cp:revision>
  <dcterms:created xsi:type="dcterms:W3CDTF">2003-09-03T12:08:00Z</dcterms:created>
  <dcterms:modified xsi:type="dcterms:W3CDTF">2018-06-01T10:52:27Z</dcterms:modified>
</cp:coreProperties>
</file>