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58"/>
  </p:notesMasterIdLst>
  <p:handoutMasterIdLst>
    <p:handoutMasterId r:id="rId59"/>
  </p:handoutMasterIdLst>
  <p:sldIdLst>
    <p:sldId id="882" r:id="rId2"/>
    <p:sldId id="2517" r:id="rId3"/>
    <p:sldId id="2518" r:id="rId4"/>
    <p:sldId id="2519" r:id="rId5"/>
    <p:sldId id="2520" r:id="rId6"/>
    <p:sldId id="2521" r:id="rId7"/>
    <p:sldId id="2522" r:id="rId8"/>
    <p:sldId id="2523" r:id="rId9"/>
    <p:sldId id="2524" r:id="rId10"/>
    <p:sldId id="2525" r:id="rId11"/>
    <p:sldId id="2526" r:id="rId12"/>
    <p:sldId id="2527" r:id="rId13"/>
    <p:sldId id="2528" r:id="rId14"/>
    <p:sldId id="2529" r:id="rId15"/>
    <p:sldId id="2530" r:id="rId16"/>
    <p:sldId id="2531" r:id="rId17"/>
    <p:sldId id="2532" r:id="rId18"/>
    <p:sldId id="2533" r:id="rId19"/>
    <p:sldId id="2534" r:id="rId20"/>
    <p:sldId id="2535" r:id="rId21"/>
    <p:sldId id="2568" r:id="rId22"/>
    <p:sldId id="2536" r:id="rId23"/>
    <p:sldId id="2537" r:id="rId24"/>
    <p:sldId id="2538" r:id="rId25"/>
    <p:sldId id="2569" r:id="rId26"/>
    <p:sldId id="2539" r:id="rId27"/>
    <p:sldId id="2540" r:id="rId28"/>
    <p:sldId id="2541" r:id="rId29"/>
    <p:sldId id="2542" r:id="rId30"/>
    <p:sldId id="2543" r:id="rId31"/>
    <p:sldId id="2544" r:id="rId32"/>
    <p:sldId id="2545" r:id="rId33"/>
    <p:sldId id="2546" r:id="rId34"/>
    <p:sldId id="2547" r:id="rId35"/>
    <p:sldId id="2548" r:id="rId36"/>
    <p:sldId id="2549" r:id="rId37"/>
    <p:sldId id="2564" r:id="rId38"/>
    <p:sldId id="2550" r:id="rId39"/>
    <p:sldId id="2551" r:id="rId40"/>
    <p:sldId id="2552" r:id="rId41"/>
    <p:sldId id="2553" r:id="rId42"/>
    <p:sldId id="2554" r:id="rId43"/>
    <p:sldId id="2555" r:id="rId44"/>
    <p:sldId id="2566" r:id="rId45"/>
    <p:sldId id="2567" r:id="rId46"/>
    <p:sldId id="2556" r:id="rId47"/>
    <p:sldId id="2557" r:id="rId48"/>
    <p:sldId id="2558" r:id="rId49"/>
    <p:sldId id="2559" r:id="rId50"/>
    <p:sldId id="2560" r:id="rId51"/>
    <p:sldId id="2561" r:id="rId52"/>
    <p:sldId id="2565" r:id="rId53"/>
    <p:sldId id="2562" r:id="rId54"/>
    <p:sldId id="2563" r:id="rId55"/>
    <p:sldId id="1632" r:id="rId56"/>
    <p:sldId id="580" r:id="rId57"/>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202"/>
    <a:srgbClr val="F92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06" autoAdjust="0"/>
    <p:restoredTop sz="94503" autoAdjust="0"/>
  </p:normalViewPr>
  <p:slideViewPr>
    <p:cSldViewPr>
      <p:cViewPr>
        <p:scale>
          <a:sx n="110" d="100"/>
          <a:sy n="110" d="100"/>
        </p:scale>
        <p:origin x="-1671"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ea typeface="华文细黑" pitchFamily="2" charset="-122"/>
              </a:defRPr>
            </a:lvl1pPr>
          </a:lstStyle>
          <a:p>
            <a:pPr>
              <a:defRPr/>
            </a:pPr>
            <a:endParaRPr lang="zh-CN" altLang="en-US"/>
          </a:p>
        </p:txBody>
      </p:sp>
      <p:sp>
        <p:nvSpPr>
          <p:cNvPr id="3" name="日期占位符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ea typeface="华文细黑" pitchFamily="2" charset="-122"/>
              </a:defRPr>
            </a:lvl1pPr>
          </a:lstStyle>
          <a:p>
            <a:pPr>
              <a:defRPr/>
            </a:pPr>
            <a:endParaRPr lang="zh-CN" altLang="en-US"/>
          </a:p>
        </p:txBody>
      </p:sp>
      <p:sp>
        <p:nvSpPr>
          <p:cNvPr id="4" name="页脚占位符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ea typeface="华文细黑" pitchFamily="2" charset="-122"/>
              </a:defRPr>
            </a:lvl1pPr>
          </a:lstStyle>
          <a:p>
            <a:pPr>
              <a:defRPr/>
            </a:pPr>
            <a:endParaRPr lang="zh-CN" altLang="en-US"/>
          </a:p>
        </p:txBody>
      </p:sp>
      <p:sp>
        <p:nvSpPr>
          <p:cNvPr id="5" name="灯片编号占位符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ea typeface="华文细黑" pitchFamily="2" charset="-122"/>
              </a:defRPr>
            </a:lvl1pPr>
          </a:lstStyle>
          <a:p>
            <a:pPr>
              <a:defRPr/>
            </a:pPr>
            <a:fld id="{2E04F991-F641-41FE-AF6D-84EAD0689449}" type="slidenum">
              <a:rPr lang="zh-CN" altLang="en-US"/>
              <a:pPr>
                <a:defRPr/>
              </a:pPr>
              <a:t>‹#›</a:t>
            </a:fld>
            <a:endParaRPr lang="zh-CN" altLang="en-US"/>
          </a:p>
        </p:txBody>
      </p:sp>
    </p:spTree>
    <p:extLst>
      <p:ext uri="{BB962C8B-B14F-4D97-AF65-F5344CB8AC3E}">
        <p14:creationId xmlns:p14="http://schemas.microsoft.com/office/powerpoint/2010/main" val="3780244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ea typeface="+mn-ea"/>
              </a:defRPr>
            </a:lvl1pPr>
          </a:lstStyle>
          <a:p>
            <a:pPr>
              <a:defRPr/>
            </a:pPr>
            <a:endParaRPr lang="zh-CN" altLang="en-US"/>
          </a:p>
        </p:txBody>
      </p:sp>
      <p:sp>
        <p:nvSpPr>
          <p:cNvPr id="4" name="幻灯片图像占位符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zh-CN" altLang="en-US" noProof="0" smtClean="0"/>
          </a:p>
        </p:txBody>
      </p:sp>
      <p:sp>
        <p:nvSpPr>
          <p:cNvPr id="5" name="备注占位符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ea typeface="+mn-ea"/>
              </a:defRPr>
            </a:lvl1pPr>
          </a:lstStyle>
          <a:p>
            <a:pPr>
              <a:defRPr/>
            </a:pPr>
            <a:fld id="{B75C1BCC-B7EC-470F-AB89-F664824FDD44}" type="slidenum">
              <a:rPr lang="zh-CN" altLang="en-US"/>
              <a:pPr>
                <a:defRPr/>
              </a:pPr>
              <a:t>‹#›</a:t>
            </a:fld>
            <a:endParaRPr lang="zh-CN" altLang="en-US"/>
          </a:p>
        </p:txBody>
      </p:sp>
    </p:spTree>
    <p:extLst>
      <p:ext uri="{BB962C8B-B14F-4D97-AF65-F5344CB8AC3E}">
        <p14:creationId xmlns:p14="http://schemas.microsoft.com/office/powerpoint/2010/main" val="2059723209"/>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3252" name="灯片编号占位符 3"/>
          <p:cNvSpPr>
            <a:spLocks noGrp="1"/>
          </p:cNvSpPr>
          <p:nvPr>
            <p:ph type="sldNum" sz="quarter" idx="5"/>
          </p:nvPr>
        </p:nvSpPr>
        <p:spPr/>
        <p:txBody>
          <a:bodyPr/>
          <a:lstStyle/>
          <a:p>
            <a:pPr>
              <a:defRPr/>
            </a:pPr>
            <a:fld id="{F06FC39A-1BF7-4272-9DC6-5388B86C8173}" type="slidenum">
              <a:rPr lang="zh-CN" altLang="en-US" smtClean="0"/>
              <a:pPr>
                <a:defRPr/>
              </a:pPr>
              <a:t>2</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2468" name="灯片编号占位符 3"/>
          <p:cNvSpPr>
            <a:spLocks noGrp="1"/>
          </p:cNvSpPr>
          <p:nvPr>
            <p:ph type="sldNum" sz="quarter" idx="5"/>
          </p:nvPr>
        </p:nvSpPr>
        <p:spPr/>
        <p:txBody>
          <a:bodyPr/>
          <a:lstStyle/>
          <a:p>
            <a:pPr>
              <a:defRPr/>
            </a:pPr>
            <a:fld id="{0C8A454B-D57B-4456-981F-11A9BE79EACE}" type="slidenum">
              <a:rPr lang="zh-CN" altLang="en-US" smtClean="0"/>
              <a:pPr>
                <a:defRPr/>
              </a:pPr>
              <a:t>11</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3492" name="灯片编号占位符 3"/>
          <p:cNvSpPr>
            <a:spLocks noGrp="1"/>
          </p:cNvSpPr>
          <p:nvPr>
            <p:ph type="sldNum" sz="quarter" idx="5"/>
          </p:nvPr>
        </p:nvSpPr>
        <p:spPr/>
        <p:txBody>
          <a:bodyPr/>
          <a:lstStyle/>
          <a:p>
            <a:pPr>
              <a:defRPr/>
            </a:pPr>
            <a:fld id="{7BD1C522-2EDC-427C-9DC9-D29F47CB33E9}" type="slidenum">
              <a:rPr lang="zh-CN" altLang="en-US" smtClean="0"/>
              <a:pPr>
                <a:defRPr/>
              </a:pPr>
              <a:t>12</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4516" name="灯片编号占位符 3"/>
          <p:cNvSpPr>
            <a:spLocks noGrp="1"/>
          </p:cNvSpPr>
          <p:nvPr>
            <p:ph type="sldNum" sz="quarter" idx="5"/>
          </p:nvPr>
        </p:nvSpPr>
        <p:spPr/>
        <p:txBody>
          <a:bodyPr/>
          <a:lstStyle/>
          <a:p>
            <a:pPr>
              <a:defRPr/>
            </a:pPr>
            <a:fld id="{20C9EC65-E9AF-4587-89CC-1C51A555E07A}" type="slidenum">
              <a:rPr lang="zh-CN" altLang="en-US" smtClean="0"/>
              <a:pPr>
                <a:defRPr/>
              </a:pPr>
              <a:t>13</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5540" name="灯片编号占位符 3"/>
          <p:cNvSpPr>
            <a:spLocks noGrp="1"/>
          </p:cNvSpPr>
          <p:nvPr>
            <p:ph type="sldNum" sz="quarter" idx="5"/>
          </p:nvPr>
        </p:nvSpPr>
        <p:spPr/>
        <p:txBody>
          <a:bodyPr/>
          <a:lstStyle/>
          <a:p>
            <a:pPr>
              <a:defRPr/>
            </a:pPr>
            <a:fld id="{7C57B309-3D5A-4EFB-B91A-51522E49407B}" type="slidenum">
              <a:rPr lang="zh-CN" altLang="en-US" smtClean="0"/>
              <a:pPr>
                <a:defRPr/>
              </a:pPr>
              <a:t>14</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6564" name="灯片编号占位符 3"/>
          <p:cNvSpPr>
            <a:spLocks noGrp="1"/>
          </p:cNvSpPr>
          <p:nvPr>
            <p:ph type="sldNum" sz="quarter" idx="5"/>
          </p:nvPr>
        </p:nvSpPr>
        <p:spPr/>
        <p:txBody>
          <a:bodyPr/>
          <a:lstStyle/>
          <a:p>
            <a:pPr>
              <a:defRPr/>
            </a:pPr>
            <a:fld id="{B9EFA2A5-0AB5-422E-944D-657DCA9AF231}" type="slidenum">
              <a:rPr lang="zh-CN" altLang="en-US" smtClean="0"/>
              <a:pPr>
                <a:defRPr/>
              </a:pPr>
              <a:t>15</a:t>
            </a:fld>
            <a:endParaRPr lang="en-US"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7588" name="灯片编号占位符 3"/>
          <p:cNvSpPr>
            <a:spLocks noGrp="1"/>
          </p:cNvSpPr>
          <p:nvPr>
            <p:ph type="sldNum" sz="quarter" idx="5"/>
          </p:nvPr>
        </p:nvSpPr>
        <p:spPr/>
        <p:txBody>
          <a:bodyPr/>
          <a:lstStyle/>
          <a:p>
            <a:pPr>
              <a:defRPr/>
            </a:pPr>
            <a:fld id="{01937173-723E-4C40-BEA6-F6AD94CC2CA4}" type="slidenum">
              <a:rPr lang="zh-CN" altLang="en-US" smtClean="0"/>
              <a:pPr>
                <a:defRPr/>
              </a:pPr>
              <a:t>16</a:t>
            </a:fld>
            <a:endParaRPr lang="en-US"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8612" name="灯片编号占位符 3"/>
          <p:cNvSpPr>
            <a:spLocks noGrp="1"/>
          </p:cNvSpPr>
          <p:nvPr>
            <p:ph type="sldNum" sz="quarter" idx="5"/>
          </p:nvPr>
        </p:nvSpPr>
        <p:spPr/>
        <p:txBody>
          <a:bodyPr/>
          <a:lstStyle/>
          <a:p>
            <a:pPr>
              <a:defRPr/>
            </a:pPr>
            <a:fld id="{7F55F159-A311-490B-A8DD-8CD9A9CDC392}" type="slidenum">
              <a:rPr lang="zh-CN" altLang="en-US" smtClean="0"/>
              <a:pPr>
                <a:defRPr/>
              </a:pPr>
              <a:t>17</a:t>
            </a:fld>
            <a:endParaRPr lang="en-US"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9636" name="灯片编号占位符 3"/>
          <p:cNvSpPr>
            <a:spLocks noGrp="1"/>
          </p:cNvSpPr>
          <p:nvPr>
            <p:ph type="sldNum" sz="quarter" idx="5"/>
          </p:nvPr>
        </p:nvSpPr>
        <p:spPr/>
        <p:txBody>
          <a:bodyPr/>
          <a:lstStyle/>
          <a:p>
            <a:pPr>
              <a:defRPr/>
            </a:pPr>
            <a:fld id="{CEC694A9-4E18-4198-9343-982C99CD5087}" type="slidenum">
              <a:rPr lang="zh-CN" altLang="en-US" smtClean="0"/>
              <a:pPr>
                <a:defRPr/>
              </a:pPr>
              <a:t>18</a:t>
            </a:fld>
            <a:endParaRPr lang="en-US"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0660" name="灯片编号占位符 3"/>
          <p:cNvSpPr>
            <a:spLocks noGrp="1"/>
          </p:cNvSpPr>
          <p:nvPr>
            <p:ph type="sldNum" sz="quarter" idx="5"/>
          </p:nvPr>
        </p:nvSpPr>
        <p:spPr/>
        <p:txBody>
          <a:bodyPr/>
          <a:lstStyle/>
          <a:p>
            <a:pPr>
              <a:defRPr/>
            </a:pPr>
            <a:fld id="{64A62F6C-F6B5-47F5-8746-198F494B5A3E}" type="slidenum">
              <a:rPr lang="zh-CN" altLang="en-US" smtClean="0"/>
              <a:pPr>
                <a:defRPr/>
              </a:pPr>
              <a:t>19</a:t>
            </a:fld>
            <a:endParaRPr lang="en-US"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1684" name="灯片编号占位符 3"/>
          <p:cNvSpPr>
            <a:spLocks noGrp="1"/>
          </p:cNvSpPr>
          <p:nvPr>
            <p:ph type="sldNum" sz="quarter" idx="5"/>
          </p:nvPr>
        </p:nvSpPr>
        <p:spPr/>
        <p:txBody>
          <a:bodyPr/>
          <a:lstStyle/>
          <a:p>
            <a:pPr>
              <a:defRPr/>
            </a:pPr>
            <a:fld id="{B4942959-D311-4DA7-A82C-C58EAE00FBD4}" type="slidenum">
              <a:rPr lang="zh-CN" altLang="en-US" smtClean="0"/>
              <a:pPr>
                <a:defRPr/>
              </a:pPr>
              <a:t>20</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4276" name="灯片编号占位符 3"/>
          <p:cNvSpPr>
            <a:spLocks noGrp="1"/>
          </p:cNvSpPr>
          <p:nvPr>
            <p:ph type="sldNum" sz="quarter" idx="5"/>
          </p:nvPr>
        </p:nvSpPr>
        <p:spPr/>
        <p:txBody>
          <a:bodyPr/>
          <a:lstStyle/>
          <a:p>
            <a:pPr>
              <a:defRPr/>
            </a:pPr>
            <a:fld id="{2271422D-614A-458F-99E8-8A98712718FF}" type="slidenum">
              <a:rPr lang="zh-CN" altLang="en-US" smtClean="0"/>
              <a:pPr>
                <a:defRPr/>
              </a:pPr>
              <a:t>3</a:t>
            </a:fld>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2708" name="灯片编号占位符 3"/>
          <p:cNvSpPr>
            <a:spLocks noGrp="1"/>
          </p:cNvSpPr>
          <p:nvPr>
            <p:ph type="sldNum" sz="quarter" idx="5"/>
          </p:nvPr>
        </p:nvSpPr>
        <p:spPr/>
        <p:txBody>
          <a:bodyPr/>
          <a:lstStyle/>
          <a:p>
            <a:pPr>
              <a:defRPr/>
            </a:pPr>
            <a:fld id="{907ADFB0-B772-40CA-B77C-E079D6D27039}" type="slidenum">
              <a:rPr lang="zh-CN" altLang="en-US" smtClean="0"/>
              <a:pPr>
                <a:defRPr/>
              </a:pPr>
              <a:t>22</a:t>
            </a:fld>
            <a:endParaRPr lang="en-US"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3732" name="灯片编号占位符 3"/>
          <p:cNvSpPr>
            <a:spLocks noGrp="1"/>
          </p:cNvSpPr>
          <p:nvPr>
            <p:ph type="sldNum" sz="quarter" idx="5"/>
          </p:nvPr>
        </p:nvSpPr>
        <p:spPr/>
        <p:txBody>
          <a:bodyPr/>
          <a:lstStyle/>
          <a:p>
            <a:pPr>
              <a:defRPr/>
            </a:pPr>
            <a:fld id="{A6F7BBC7-2A0C-488C-962D-9419DADD7092}" type="slidenum">
              <a:rPr lang="zh-CN" altLang="en-US" smtClean="0"/>
              <a:pPr>
                <a:defRPr/>
              </a:pPr>
              <a:t>23</a:t>
            </a:fld>
            <a:endParaRPr lang="en-US" altLang="zh-C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4756" name="灯片编号占位符 3"/>
          <p:cNvSpPr>
            <a:spLocks noGrp="1"/>
          </p:cNvSpPr>
          <p:nvPr>
            <p:ph type="sldNum" sz="quarter" idx="5"/>
          </p:nvPr>
        </p:nvSpPr>
        <p:spPr/>
        <p:txBody>
          <a:bodyPr/>
          <a:lstStyle/>
          <a:p>
            <a:pPr>
              <a:defRPr/>
            </a:pPr>
            <a:fld id="{FF508E64-AB0E-45A6-B1A6-32B34BB3CF29}" type="slidenum">
              <a:rPr lang="zh-CN" altLang="en-US" smtClean="0"/>
              <a:pPr>
                <a:defRPr/>
              </a:pPr>
              <a:t>24</a:t>
            </a:fld>
            <a:endParaRPr lang="en-US" altLang="zh-C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5780" name="灯片编号占位符 3"/>
          <p:cNvSpPr>
            <a:spLocks noGrp="1"/>
          </p:cNvSpPr>
          <p:nvPr>
            <p:ph type="sldNum" sz="quarter" idx="5"/>
          </p:nvPr>
        </p:nvSpPr>
        <p:spPr/>
        <p:txBody>
          <a:bodyPr/>
          <a:lstStyle/>
          <a:p>
            <a:pPr>
              <a:defRPr/>
            </a:pPr>
            <a:fld id="{C847A622-5E2E-4BFA-AE77-D50FB5177C49}" type="slidenum">
              <a:rPr lang="zh-CN" altLang="en-US" smtClean="0"/>
              <a:pPr>
                <a:defRPr/>
              </a:pPr>
              <a:t>26</a:t>
            </a:fld>
            <a:endParaRPr lang="en-US" altLang="zh-C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6804" name="灯片编号占位符 3"/>
          <p:cNvSpPr>
            <a:spLocks noGrp="1"/>
          </p:cNvSpPr>
          <p:nvPr>
            <p:ph type="sldNum" sz="quarter" idx="5"/>
          </p:nvPr>
        </p:nvSpPr>
        <p:spPr/>
        <p:txBody>
          <a:bodyPr/>
          <a:lstStyle/>
          <a:p>
            <a:pPr>
              <a:defRPr/>
            </a:pPr>
            <a:fld id="{0E72D580-8D42-4917-AF7D-6B5B9C5E073D}" type="slidenum">
              <a:rPr lang="zh-CN" altLang="en-US" smtClean="0"/>
              <a:pPr>
                <a:defRPr/>
              </a:pPr>
              <a:t>27</a:t>
            </a:fld>
            <a:endParaRPr lang="en-US" altLang="zh-C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7828" name="灯片编号占位符 3"/>
          <p:cNvSpPr>
            <a:spLocks noGrp="1"/>
          </p:cNvSpPr>
          <p:nvPr>
            <p:ph type="sldNum" sz="quarter" idx="5"/>
          </p:nvPr>
        </p:nvSpPr>
        <p:spPr/>
        <p:txBody>
          <a:bodyPr/>
          <a:lstStyle/>
          <a:p>
            <a:pPr>
              <a:defRPr/>
            </a:pPr>
            <a:fld id="{05BEA2E0-165F-41BB-8A55-F8F77BCB1CB3}" type="slidenum">
              <a:rPr lang="zh-CN" altLang="en-US" smtClean="0"/>
              <a:pPr>
                <a:defRPr/>
              </a:pPr>
              <a:t>28</a:t>
            </a:fld>
            <a:endParaRPr lang="en-US" altLang="zh-C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8852" name="灯片编号占位符 3"/>
          <p:cNvSpPr>
            <a:spLocks noGrp="1"/>
          </p:cNvSpPr>
          <p:nvPr>
            <p:ph type="sldNum" sz="quarter" idx="5"/>
          </p:nvPr>
        </p:nvSpPr>
        <p:spPr/>
        <p:txBody>
          <a:bodyPr/>
          <a:lstStyle/>
          <a:p>
            <a:pPr>
              <a:defRPr/>
            </a:pPr>
            <a:fld id="{DA387AC7-B95F-4309-8CFE-F644F63B665C}" type="slidenum">
              <a:rPr lang="zh-CN" altLang="en-US" smtClean="0"/>
              <a:pPr>
                <a:defRPr/>
              </a:pPr>
              <a:t>29</a:t>
            </a:fld>
            <a:endParaRPr lang="en-US"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79876" name="灯片编号占位符 3"/>
          <p:cNvSpPr>
            <a:spLocks noGrp="1"/>
          </p:cNvSpPr>
          <p:nvPr>
            <p:ph type="sldNum" sz="quarter" idx="5"/>
          </p:nvPr>
        </p:nvSpPr>
        <p:spPr/>
        <p:txBody>
          <a:bodyPr/>
          <a:lstStyle/>
          <a:p>
            <a:pPr>
              <a:defRPr/>
            </a:pPr>
            <a:fld id="{292387DA-5132-451E-BE53-1A448E6F17F4}" type="slidenum">
              <a:rPr lang="zh-CN" altLang="en-US" smtClean="0"/>
              <a:pPr>
                <a:defRPr/>
              </a:pPr>
              <a:t>30</a:t>
            </a:fld>
            <a:endParaRPr lang="en-US" altLang="zh-C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0900" name="灯片编号占位符 3"/>
          <p:cNvSpPr>
            <a:spLocks noGrp="1"/>
          </p:cNvSpPr>
          <p:nvPr>
            <p:ph type="sldNum" sz="quarter" idx="5"/>
          </p:nvPr>
        </p:nvSpPr>
        <p:spPr/>
        <p:txBody>
          <a:bodyPr/>
          <a:lstStyle/>
          <a:p>
            <a:pPr>
              <a:defRPr/>
            </a:pPr>
            <a:fld id="{3DF45A45-059B-47D0-B687-C402DA042548}" type="slidenum">
              <a:rPr lang="zh-CN" altLang="en-US" smtClean="0"/>
              <a:pPr>
                <a:defRPr/>
              </a:pPr>
              <a:t>31</a:t>
            </a:fld>
            <a:endParaRPr lang="en-US" altLang="zh-C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1924" name="灯片编号占位符 3"/>
          <p:cNvSpPr>
            <a:spLocks noGrp="1"/>
          </p:cNvSpPr>
          <p:nvPr>
            <p:ph type="sldNum" sz="quarter" idx="5"/>
          </p:nvPr>
        </p:nvSpPr>
        <p:spPr/>
        <p:txBody>
          <a:bodyPr/>
          <a:lstStyle/>
          <a:p>
            <a:pPr>
              <a:defRPr/>
            </a:pPr>
            <a:fld id="{2DA987A1-56F5-416C-A846-ECC0F0EBD244}" type="slidenum">
              <a:rPr lang="zh-CN" altLang="en-US" smtClean="0"/>
              <a:pPr>
                <a:defRPr/>
              </a:pPr>
              <a:t>32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5300" name="灯片编号占位符 3"/>
          <p:cNvSpPr>
            <a:spLocks noGrp="1"/>
          </p:cNvSpPr>
          <p:nvPr>
            <p:ph type="sldNum" sz="quarter" idx="5"/>
          </p:nvPr>
        </p:nvSpPr>
        <p:spPr/>
        <p:txBody>
          <a:bodyPr/>
          <a:lstStyle/>
          <a:p>
            <a:pPr>
              <a:defRPr/>
            </a:pPr>
            <a:fld id="{2D22502A-EC16-45CB-881E-64B8A5A5B6B4}" type="slidenum">
              <a:rPr lang="zh-CN" altLang="en-US" smtClean="0"/>
              <a:pPr>
                <a:defRPr/>
              </a:pPr>
              <a:t>4</a:t>
            </a:fld>
            <a:endParaRPr lang="en-US"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2948" name="灯片编号占位符 3"/>
          <p:cNvSpPr>
            <a:spLocks noGrp="1"/>
          </p:cNvSpPr>
          <p:nvPr>
            <p:ph type="sldNum" sz="quarter" idx="5"/>
          </p:nvPr>
        </p:nvSpPr>
        <p:spPr/>
        <p:txBody>
          <a:bodyPr/>
          <a:lstStyle/>
          <a:p>
            <a:pPr>
              <a:defRPr/>
            </a:pPr>
            <a:fld id="{F1749993-4B11-4563-A76D-741EBA58FEDE}" type="slidenum">
              <a:rPr lang="zh-CN" altLang="en-US" smtClean="0"/>
              <a:pPr>
                <a:defRPr/>
              </a:pPr>
              <a:t>33</a:t>
            </a:fld>
            <a:endParaRPr lang="en-US" altLang="zh-C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3972" name="灯片编号占位符 3"/>
          <p:cNvSpPr>
            <a:spLocks noGrp="1"/>
          </p:cNvSpPr>
          <p:nvPr>
            <p:ph type="sldNum" sz="quarter" idx="5"/>
          </p:nvPr>
        </p:nvSpPr>
        <p:spPr/>
        <p:txBody>
          <a:bodyPr/>
          <a:lstStyle/>
          <a:p>
            <a:pPr>
              <a:defRPr/>
            </a:pPr>
            <a:fld id="{3C975BCD-1995-466C-81EE-085BC57E7B73}" type="slidenum">
              <a:rPr lang="zh-CN" altLang="en-US" smtClean="0"/>
              <a:pPr>
                <a:defRPr/>
              </a:pPr>
              <a:t>34</a:t>
            </a:fld>
            <a:endParaRPr lang="en-US" altLang="zh-C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4996" name="灯片编号占位符 3"/>
          <p:cNvSpPr>
            <a:spLocks noGrp="1"/>
          </p:cNvSpPr>
          <p:nvPr>
            <p:ph type="sldNum" sz="quarter" idx="5"/>
          </p:nvPr>
        </p:nvSpPr>
        <p:spPr/>
        <p:txBody>
          <a:bodyPr/>
          <a:lstStyle/>
          <a:p>
            <a:pPr>
              <a:defRPr/>
            </a:pPr>
            <a:fld id="{3C9C571B-3E55-4871-B5EF-DAD3350D4EBC}" type="slidenum">
              <a:rPr lang="zh-CN" altLang="en-US" smtClean="0"/>
              <a:pPr>
                <a:defRPr/>
              </a:pPr>
              <a:t>35</a:t>
            </a:fld>
            <a:endParaRPr lang="en-US" altLang="zh-C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6020" name="灯片编号占位符 3"/>
          <p:cNvSpPr>
            <a:spLocks noGrp="1"/>
          </p:cNvSpPr>
          <p:nvPr>
            <p:ph type="sldNum" sz="quarter" idx="5"/>
          </p:nvPr>
        </p:nvSpPr>
        <p:spPr/>
        <p:txBody>
          <a:bodyPr/>
          <a:lstStyle/>
          <a:p>
            <a:pPr>
              <a:defRPr/>
            </a:pPr>
            <a:fld id="{DDA06D5E-5F18-4ED7-A6C4-F6F79EE4F02B}" type="slidenum">
              <a:rPr lang="zh-CN" altLang="en-US" smtClean="0"/>
              <a:pPr>
                <a:defRPr/>
              </a:pPr>
              <a:t>36</a:t>
            </a:fld>
            <a:endParaRPr lang="en-US"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7044" name="灯片编号占位符 3"/>
          <p:cNvSpPr>
            <a:spLocks noGrp="1"/>
          </p:cNvSpPr>
          <p:nvPr>
            <p:ph type="sldNum" sz="quarter" idx="5"/>
          </p:nvPr>
        </p:nvSpPr>
        <p:spPr/>
        <p:txBody>
          <a:bodyPr/>
          <a:lstStyle/>
          <a:p>
            <a:pPr>
              <a:defRPr/>
            </a:pPr>
            <a:fld id="{2CC86DE1-8B06-4139-B8E6-ABB083520CBC}" type="slidenum">
              <a:rPr lang="zh-CN" altLang="en-US" smtClean="0"/>
              <a:pPr>
                <a:defRPr/>
              </a:pPr>
              <a:t>38</a:t>
            </a:fld>
            <a:endParaRPr lang="en-US" altLang="zh-C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8068" name="灯片编号占位符 3"/>
          <p:cNvSpPr>
            <a:spLocks noGrp="1"/>
          </p:cNvSpPr>
          <p:nvPr>
            <p:ph type="sldNum" sz="quarter" idx="5"/>
          </p:nvPr>
        </p:nvSpPr>
        <p:spPr/>
        <p:txBody>
          <a:bodyPr/>
          <a:lstStyle/>
          <a:p>
            <a:pPr>
              <a:defRPr/>
            </a:pPr>
            <a:fld id="{F3278694-5063-4945-8C7A-9BB989AD9182}" type="slidenum">
              <a:rPr lang="zh-CN" altLang="en-US" smtClean="0"/>
              <a:pPr>
                <a:defRPr/>
              </a:pPr>
              <a:t>39</a:t>
            </a:fld>
            <a:endParaRPr lang="en-US" altLang="zh-C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89092" name="灯片编号占位符 3"/>
          <p:cNvSpPr>
            <a:spLocks noGrp="1"/>
          </p:cNvSpPr>
          <p:nvPr>
            <p:ph type="sldNum" sz="quarter" idx="5"/>
          </p:nvPr>
        </p:nvSpPr>
        <p:spPr/>
        <p:txBody>
          <a:bodyPr/>
          <a:lstStyle/>
          <a:p>
            <a:pPr>
              <a:defRPr/>
            </a:pPr>
            <a:fld id="{0EA8C3C1-AC70-4376-88BB-012FAC21FD5A}" type="slidenum">
              <a:rPr lang="zh-CN" altLang="en-US" smtClean="0"/>
              <a:pPr>
                <a:defRPr/>
              </a:pPr>
              <a:t>40</a:t>
            </a:fld>
            <a:endParaRPr lang="en-US" altLang="zh-CN"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0116" name="灯片编号占位符 3"/>
          <p:cNvSpPr>
            <a:spLocks noGrp="1"/>
          </p:cNvSpPr>
          <p:nvPr>
            <p:ph type="sldNum" sz="quarter" idx="5"/>
          </p:nvPr>
        </p:nvSpPr>
        <p:spPr/>
        <p:txBody>
          <a:bodyPr/>
          <a:lstStyle/>
          <a:p>
            <a:pPr>
              <a:defRPr/>
            </a:pPr>
            <a:fld id="{B3D4D803-94A8-4BA1-B218-4950C7B8A8A7}" type="slidenum">
              <a:rPr lang="zh-CN" altLang="en-US" smtClean="0"/>
              <a:pPr>
                <a:defRPr/>
              </a:pPr>
              <a:t>41</a:t>
            </a:fld>
            <a:endParaRPr lang="en-US" altLang="zh-CN"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1140" name="灯片编号占位符 3"/>
          <p:cNvSpPr>
            <a:spLocks noGrp="1"/>
          </p:cNvSpPr>
          <p:nvPr>
            <p:ph type="sldNum" sz="quarter" idx="5"/>
          </p:nvPr>
        </p:nvSpPr>
        <p:spPr/>
        <p:txBody>
          <a:bodyPr/>
          <a:lstStyle/>
          <a:p>
            <a:pPr>
              <a:defRPr/>
            </a:pPr>
            <a:fld id="{82E25C86-03F8-42C5-8232-5E321F9ACC95}" type="slidenum">
              <a:rPr lang="zh-CN" altLang="en-US" smtClean="0"/>
              <a:pPr>
                <a:defRPr/>
              </a:pPr>
              <a:t>42</a:t>
            </a:fld>
            <a:endParaRPr lang="en-US" altLang="zh-C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2164" name="灯片编号占位符 3"/>
          <p:cNvSpPr>
            <a:spLocks noGrp="1"/>
          </p:cNvSpPr>
          <p:nvPr>
            <p:ph type="sldNum" sz="quarter" idx="5"/>
          </p:nvPr>
        </p:nvSpPr>
        <p:spPr/>
        <p:txBody>
          <a:bodyPr/>
          <a:lstStyle/>
          <a:p>
            <a:pPr>
              <a:defRPr/>
            </a:pPr>
            <a:fld id="{B56FC145-6CEC-46A9-B90A-8738BD2F9B6D}" type="slidenum">
              <a:rPr lang="zh-CN" altLang="en-US" smtClean="0"/>
              <a:pPr>
                <a:defRPr/>
              </a:pPr>
              <a:t>43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6324" name="灯片编号占位符 3"/>
          <p:cNvSpPr>
            <a:spLocks noGrp="1"/>
          </p:cNvSpPr>
          <p:nvPr>
            <p:ph type="sldNum" sz="quarter" idx="5"/>
          </p:nvPr>
        </p:nvSpPr>
        <p:spPr/>
        <p:txBody>
          <a:bodyPr/>
          <a:lstStyle/>
          <a:p>
            <a:pPr>
              <a:defRPr/>
            </a:pPr>
            <a:fld id="{EC36B313-1EAB-42CE-9567-B5745D7CE707}" type="slidenum">
              <a:rPr lang="zh-CN" altLang="en-US" smtClean="0"/>
              <a:pPr>
                <a:defRPr/>
              </a:pPr>
              <a:t>5</a:t>
            </a:fld>
            <a:endParaRPr lang="en-US" altLang="zh-CN"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3188" name="灯片编号占位符 3"/>
          <p:cNvSpPr>
            <a:spLocks noGrp="1"/>
          </p:cNvSpPr>
          <p:nvPr>
            <p:ph type="sldNum" sz="quarter" idx="5"/>
          </p:nvPr>
        </p:nvSpPr>
        <p:spPr/>
        <p:txBody>
          <a:bodyPr/>
          <a:lstStyle/>
          <a:p>
            <a:pPr>
              <a:defRPr/>
            </a:pPr>
            <a:fld id="{6915BF3C-3EAD-4A79-8E58-AA71A1D8E42F}" type="slidenum">
              <a:rPr lang="zh-CN" altLang="en-US" smtClean="0"/>
              <a:pPr>
                <a:defRPr/>
              </a:pPr>
              <a:t>46</a:t>
            </a:fld>
            <a:endParaRPr lang="en-US" altLang="zh-CN"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4212" name="灯片编号占位符 3"/>
          <p:cNvSpPr>
            <a:spLocks noGrp="1"/>
          </p:cNvSpPr>
          <p:nvPr>
            <p:ph type="sldNum" sz="quarter" idx="5"/>
          </p:nvPr>
        </p:nvSpPr>
        <p:spPr/>
        <p:txBody>
          <a:bodyPr/>
          <a:lstStyle/>
          <a:p>
            <a:pPr>
              <a:defRPr/>
            </a:pPr>
            <a:fld id="{8A5CB4BD-BD21-41A9-B5A7-F9DAFEE76A05}" type="slidenum">
              <a:rPr lang="zh-CN" altLang="en-US" smtClean="0"/>
              <a:pPr>
                <a:defRPr/>
              </a:pPr>
              <a:t>47</a:t>
            </a:fld>
            <a:endParaRPr lang="en-US" altLang="zh-CN"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5236" name="灯片编号占位符 3"/>
          <p:cNvSpPr>
            <a:spLocks noGrp="1"/>
          </p:cNvSpPr>
          <p:nvPr>
            <p:ph type="sldNum" sz="quarter" idx="5"/>
          </p:nvPr>
        </p:nvSpPr>
        <p:spPr/>
        <p:txBody>
          <a:bodyPr/>
          <a:lstStyle/>
          <a:p>
            <a:pPr>
              <a:defRPr/>
            </a:pPr>
            <a:fld id="{0F23A5DA-BDF4-4A52-B185-196C50B5FDDD}" type="slidenum">
              <a:rPr lang="zh-CN" altLang="en-US" smtClean="0"/>
              <a:pPr>
                <a:defRPr/>
              </a:pPr>
              <a:t>48</a:t>
            </a:fld>
            <a:endParaRPr lang="en-US" altLang="zh-CN"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6260" name="灯片编号占位符 3"/>
          <p:cNvSpPr>
            <a:spLocks noGrp="1"/>
          </p:cNvSpPr>
          <p:nvPr>
            <p:ph type="sldNum" sz="quarter" idx="5"/>
          </p:nvPr>
        </p:nvSpPr>
        <p:spPr/>
        <p:txBody>
          <a:bodyPr/>
          <a:lstStyle/>
          <a:p>
            <a:pPr>
              <a:defRPr/>
            </a:pPr>
            <a:fld id="{404AED12-4C65-4980-B276-E7F3612DD11F}" type="slidenum">
              <a:rPr lang="zh-CN" altLang="en-US" smtClean="0"/>
              <a:pPr>
                <a:defRPr/>
              </a:pPr>
              <a:t>49</a:t>
            </a:fld>
            <a:endParaRPr lang="en-US" altLang="zh-CN"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7284" name="灯片编号占位符 3"/>
          <p:cNvSpPr>
            <a:spLocks noGrp="1"/>
          </p:cNvSpPr>
          <p:nvPr>
            <p:ph type="sldNum" sz="quarter" idx="5"/>
          </p:nvPr>
        </p:nvSpPr>
        <p:spPr/>
        <p:txBody>
          <a:bodyPr/>
          <a:lstStyle/>
          <a:p>
            <a:pPr>
              <a:defRPr/>
            </a:pPr>
            <a:fld id="{9238CED1-9084-46FC-A68A-0665DA49C766}" type="slidenum">
              <a:rPr lang="zh-CN" altLang="en-US" smtClean="0"/>
              <a:pPr>
                <a:defRPr/>
              </a:pPr>
              <a:t>50</a:t>
            </a:fld>
            <a:endParaRPr lang="en-US" altLang="zh-CN"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8308" name="灯片编号占位符 3"/>
          <p:cNvSpPr>
            <a:spLocks noGrp="1"/>
          </p:cNvSpPr>
          <p:nvPr>
            <p:ph type="sldNum" sz="quarter" idx="5"/>
          </p:nvPr>
        </p:nvSpPr>
        <p:spPr/>
        <p:txBody>
          <a:bodyPr/>
          <a:lstStyle/>
          <a:p>
            <a:pPr>
              <a:defRPr/>
            </a:pPr>
            <a:fld id="{F167DA81-383B-4410-B246-AC7AC943531F}" type="slidenum">
              <a:rPr lang="zh-CN" altLang="en-US" smtClean="0"/>
              <a:pPr>
                <a:defRPr/>
              </a:pPr>
              <a:t>51</a:t>
            </a:fld>
            <a:endParaRPr lang="en-US" altLang="zh-CN"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99332" name="灯片编号占位符 3"/>
          <p:cNvSpPr>
            <a:spLocks noGrp="1"/>
          </p:cNvSpPr>
          <p:nvPr>
            <p:ph type="sldNum" sz="quarter" idx="5"/>
          </p:nvPr>
        </p:nvSpPr>
        <p:spPr/>
        <p:txBody>
          <a:bodyPr/>
          <a:lstStyle/>
          <a:p>
            <a:pPr>
              <a:defRPr/>
            </a:pPr>
            <a:fld id="{1D90501A-31C0-47EF-BDAC-C5F048536185}" type="slidenum">
              <a:rPr lang="zh-CN" altLang="en-US" smtClean="0"/>
              <a:pPr>
                <a:defRPr/>
              </a:pPr>
              <a:t>53</a:t>
            </a:fld>
            <a:endParaRPr lang="en-US" altLang="zh-CN"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100356" name="灯片编号占位符 3"/>
          <p:cNvSpPr>
            <a:spLocks noGrp="1"/>
          </p:cNvSpPr>
          <p:nvPr>
            <p:ph type="sldNum" sz="quarter" idx="5"/>
          </p:nvPr>
        </p:nvSpPr>
        <p:spPr/>
        <p:txBody>
          <a:bodyPr/>
          <a:lstStyle/>
          <a:p>
            <a:pPr>
              <a:defRPr/>
            </a:pPr>
            <a:fld id="{620B4950-6E53-4545-B1EC-96CB5B75E847}" type="slidenum">
              <a:rPr lang="zh-CN" altLang="en-US" smtClean="0"/>
              <a:pPr>
                <a:defRPr/>
              </a:pPr>
              <a:t>54</a:t>
            </a:fld>
            <a:endParaRPr lang="en-US" altLang="zh-CN"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灯片编号占位符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0DE9F4C-99CB-4AD9-8B15-4F07AA7A1734}" type="slidenum">
              <a:rPr lang="zh-CN" altLang="en-US" smtClean="0"/>
              <a:pPr>
                <a:defRPr/>
              </a:pPr>
              <a:t>55</a:t>
            </a:fld>
            <a:endParaRPr lang="zh-CN" altLang="en-US" smtClean="0"/>
          </a:p>
        </p:txBody>
      </p:sp>
      <p:sp>
        <p:nvSpPr>
          <p:cNvPr id="206851"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2"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zh-CN" altLang="en-US" smtClean="0"/>
          </a:p>
        </p:txBody>
      </p:sp>
      <p:sp>
        <p:nvSpPr>
          <p:cNvPr id="206853" name="灯片编号占位符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algn="r" eaLnBrk="1" hangingPunct="1"/>
            <a:fld id="{A484E6CE-13CD-4F46-ADA0-0A865B0B5809}" type="slidenum">
              <a:rPr lang="zh-CN" altLang="en-US" sz="1300"/>
              <a:pPr algn="r" eaLnBrk="1" hangingPunct="1"/>
              <a:t>55</a:t>
            </a:fld>
            <a:endParaRPr lang="en-US" altLang="zh-CN" sz="13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85700" name="灯片编号占位符 3"/>
          <p:cNvSpPr>
            <a:spLocks noGrp="1"/>
          </p:cNvSpPr>
          <p:nvPr>
            <p:ph type="sldNum" sz="quarter" idx="5"/>
          </p:nvPr>
        </p:nvSpPr>
        <p:spPr/>
        <p:txBody>
          <a:bodyPr/>
          <a:lstStyle/>
          <a:p>
            <a:pPr>
              <a:defRPr/>
            </a:pPr>
            <a:fld id="{A7A4A948-7ADA-4D9C-A727-9EA241DDA105}" type="slidenum">
              <a:rPr lang="zh-CN" altLang="en-US" smtClean="0"/>
              <a:pPr>
                <a:defRPr/>
              </a:pPr>
              <a:t>56</a:t>
            </a:fld>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7348" name="灯片编号占位符 3"/>
          <p:cNvSpPr>
            <a:spLocks noGrp="1"/>
          </p:cNvSpPr>
          <p:nvPr>
            <p:ph type="sldNum" sz="quarter" idx="5"/>
          </p:nvPr>
        </p:nvSpPr>
        <p:spPr/>
        <p:txBody>
          <a:bodyPr/>
          <a:lstStyle/>
          <a:p>
            <a:pPr>
              <a:defRPr/>
            </a:pPr>
            <a:fld id="{2D574FF4-E124-45AF-AD82-BEC3015AA607}" type="slidenum">
              <a:rPr lang="zh-CN" altLang="en-US" smtClean="0"/>
              <a:pPr>
                <a:defRPr/>
              </a:pPr>
              <a:t>6</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8372" name="灯片编号占位符 3"/>
          <p:cNvSpPr>
            <a:spLocks noGrp="1"/>
          </p:cNvSpPr>
          <p:nvPr>
            <p:ph type="sldNum" sz="quarter" idx="5"/>
          </p:nvPr>
        </p:nvSpPr>
        <p:spPr/>
        <p:txBody>
          <a:bodyPr/>
          <a:lstStyle/>
          <a:p>
            <a:pPr>
              <a:defRPr/>
            </a:pPr>
            <a:fld id="{BB7B5235-88C9-4A7E-9944-3A063D0CB110}" type="slidenum">
              <a:rPr lang="zh-CN" altLang="en-US" smtClean="0"/>
              <a:pPr>
                <a:defRPr/>
              </a:pPr>
              <a:t>7</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9396" name="灯片编号占位符 3"/>
          <p:cNvSpPr>
            <a:spLocks noGrp="1"/>
          </p:cNvSpPr>
          <p:nvPr>
            <p:ph type="sldNum" sz="quarter" idx="5"/>
          </p:nvPr>
        </p:nvSpPr>
        <p:spPr/>
        <p:txBody>
          <a:bodyPr/>
          <a:lstStyle/>
          <a:p>
            <a:pPr>
              <a:defRPr/>
            </a:pPr>
            <a:fld id="{A6F11EDE-1B01-4B24-8AAB-D16FC25160AC}" type="slidenum">
              <a:rPr lang="zh-CN" altLang="en-US" smtClean="0"/>
              <a:pPr>
                <a:defRPr/>
              </a:pPr>
              <a:t>8</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0420" name="灯片编号占位符 3"/>
          <p:cNvSpPr>
            <a:spLocks noGrp="1"/>
          </p:cNvSpPr>
          <p:nvPr>
            <p:ph type="sldNum" sz="quarter" idx="5"/>
          </p:nvPr>
        </p:nvSpPr>
        <p:spPr/>
        <p:txBody>
          <a:bodyPr/>
          <a:lstStyle/>
          <a:p>
            <a:pPr>
              <a:defRPr/>
            </a:pPr>
            <a:fld id="{02C168B2-5A19-4C22-80C3-B0DFF3D68B35}" type="slidenum">
              <a:rPr lang="zh-CN" altLang="en-US" smtClean="0"/>
              <a:pPr>
                <a:defRPr/>
              </a:pPr>
              <a:t>9</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61444" name="灯片编号占位符 3"/>
          <p:cNvSpPr>
            <a:spLocks noGrp="1"/>
          </p:cNvSpPr>
          <p:nvPr>
            <p:ph type="sldNum" sz="quarter" idx="5"/>
          </p:nvPr>
        </p:nvSpPr>
        <p:spPr/>
        <p:txBody>
          <a:bodyPr/>
          <a:lstStyle/>
          <a:p>
            <a:pPr>
              <a:defRPr/>
            </a:pPr>
            <a:fld id="{DC235F77-053A-48B0-90EB-07383D60A38C}" type="slidenum">
              <a:rPr lang="zh-CN" altLang="en-US" smtClean="0"/>
              <a:pPr>
                <a:defRPr/>
              </a:pPr>
              <a:t>10</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765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6"/>
          <p:cNvSpPr>
            <a:spLocks noGrp="1" noChangeArrowheads="1"/>
          </p:cNvSpPr>
          <p:nvPr>
            <p:ph type="sldNum" sz="quarter" idx="10"/>
          </p:nvPr>
        </p:nvSpPr>
        <p:spPr/>
        <p:txBody>
          <a:bodyPr/>
          <a:lstStyle>
            <a:lvl1pPr>
              <a:defRPr/>
            </a:lvl1pPr>
          </a:lstStyle>
          <a:p>
            <a:pPr>
              <a:defRPr/>
            </a:pPr>
            <a:fld id="{BEEC81A0-1BDD-4D9F-92D1-CF8B6CFB28EF}" type="slidenum">
              <a:rPr lang="en-US" altLang="zh-CN"/>
              <a:pPr>
                <a:defRPr/>
              </a:pPr>
              <a:t>‹#›</a:t>
            </a:fld>
            <a:endParaRPr lang="en-US" altLang="zh-CN" dirty="0"/>
          </a:p>
        </p:txBody>
      </p:sp>
    </p:spTree>
    <p:extLst>
      <p:ext uri="{BB962C8B-B14F-4D97-AF65-F5344CB8AC3E}">
        <p14:creationId xmlns:p14="http://schemas.microsoft.com/office/powerpoint/2010/main" val="3718131537"/>
      </p:ext>
    </p:extLst>
  </p:cSld>
  <p:clrMapOvr>
    <a:masterClrMapping/>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B9ED1DA9-5786-4967-BCD2-03014DAF823D}" type="slidenum">
              <a:rPr lang="en-US" altLang="zh-CN"/>
              <a:pPr>
                <a:defRPr/>
              </a:pPr>
              <a:t>‹#›</a:t>
            </a:fld>
            <a:endParaRPr lang="en-US" altLang="zh-CN"/>
          </a:p>
        </p:txBody>
      </p:sp>
    </p:spTree>
    <p:extLst>
      <p:ext uri="{BB962C8B-B14F-4D97-AF65-F5344CB8AC3E}">
        <p14:creationId xmlns:p14="http://schemas.microsoft.com/office/powerpoint/2010/main" val="3392931853"/>
      </p:ext>
    </p:extLst>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1BB8806B-2F1D-4963-A46B-338BF2B89FBC}" type="slidenum">
              <a:rPr lang="en-US" altLang="zh-CN"/>
              <a:pPr>
                <a:defRPr/>
              </a:pPr>
              <a:t>‹#›</a:t>
            </a:fld>
            <a:endParaRPr lang="en-US" altLang="zh-CN"/>
          </a:p>
        </p:txBody>
      </p:sp>
    </p:spTree>
    <p:extLst>
      <p:ext uri="{BB962C8B-B14F-4D97-AF65-F5344CB8AC3E}">
        <p14:creationId xmlns:p14="http://schemas.microsoft.com/office/powerpoint/2010/main" val="4216355382"/>
      </p:ext>
    </p:extLst>
  </p:cSld>
  <p:clrMapOvr>
    <a:masterClrMapping/>
  </p:clrMapOvr>
  <p:transition spd="slow">
    <p:pull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228600" y="304800"/>
            <a:ext cx="8686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447800"/>
            <a:ext cx="38100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4648200" y="1447800"/>
            <a:ext cx="3810000" cy="4572000"/>
          </a:xfrm>
        </p:spPr>
        <p:txBody>
          <a:bodyPr/>
          <a:lstStyle/>
          <a:p>
            <a:pPr lvl="0"/>
            <a:endParaRPr lang="zh-CN" altLang="en-US" noProof="0" smtClean="0"/>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smtClean="0"/>
              <a:t>Copyright © 2018 </a:t>
            </a:r>
            <a:r>
              <a:rPr lang="en-US" altLang="zh-CN" dirty="0" err="1" smtClean="0"/>
              <a:t>Zheng</a:t>
            </a:r>
            <a:r>
              <a:rPr lang="en-US" altLang="zh-CN" dirty="0" smtClean="0"/>
              <a:t>, </a:t>
            </a:r>
            <a:r>
              <a:rPr lang="en-US" altLang="zh-CN" dirty="0" err="1" smtClean="0"/>
              <a:t>Zhenlong</a:t>
            </a:r>
            <a:r>
              <a:rPr lang="en-US" altLang="zh-CN" dirty="0" smtClean="0"/>
              <a:t> </a:t>
            </a:r>
            <a:endParaRPr lang="en-US" altLang="zh-CN" dirty="0"/>
          </a:p>
        </p:txBody>
      </p:sp>
    </p:spTree>
    <p:extLst>
      <p:ext uri="{BB962C8B-B14F-4D97-AF65-F5344CB8AC3E}">
        <p14:creationId xmlns:p14="http://schemas.microsoft.com/office/powerpoint/2010/main" val="1811002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228600" y="304800"/>
            <a:ext cx="8686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447800"/>
            <a:ext cx="38100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7800"/>
            <a:ext cx="38100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r>
              <a:rPr lang="en-US" altLang="zh-CN" smtClean="0"/>
              <a:t>Copyright © 2018 Zheng, Zhenlong </a:t>
            </a:r>
            <a:endParaRPr lang="en-US" altLang="zh-CN"/>
          </a:p>
        </p:txBody>
      </p:sp>
    </p:spTree>
    <p:extLst>
      <p:ext uri="{BB962C8B-B14F-4D97-AF65-F5344CB8AC3E}">
        <p14:creationId xmlns:p14="http://schemas.microsoft.com/office/powerpoint/2010/main" val="1464096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228600" y="304800"/>
            <a:ext cx="86868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447800"/>
            <a:ext cx="38100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447800"/>
            <a:ext cx="38100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810000"/>
            <a:ext cx="3810000" cy="2209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ftr" sz="quarter" idx="10"/>
          </p:nvPr>
        </p:nvSpPr>
        <p:spPr/>
        <p:txBody>
          <a:bodyPr/>
          <a:lstStyle>
            <a:lvl1pPr>
              <a:defRPr/>
            </a:lvl1pPr>
          </a:lstStyle>
          <a:p>
            <a:pPr>
              <a:defRPr/>
            </a:pPr>
            <a:r>
              <a:rPr lang="en-US" altLang="zh-CN" smtClean="0"/>
              <a:t>Copyright © 2018 Zheng, Zhenlong </a:t>
            </a:r>
            <a:endParaRPr lang="en-US" altLang="zh-CN"/>
          </a:p>
        </p:txBody>
      </p:sp>
    </p:spTree>
    <p:extLst>
      <p:ext uri="{BB962C8B-B14F-4D97-AF65-F5344CB8AC3E}">
        <p14:creationId xmlns:p14="http://schemas.microsoft.com/office/powerpoint/2010/main" val="396710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mn-ea"/>
                <a:ea typeface="+mn-ea"/>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华文细黑" pitchFamily="2" charset="-122"/>
                <a:ea typeface="华文细黑" pitchFamily="2" charset="-122"/>
              </a:defRPr>
            </a:lvl1pPr>
            <a:lvl2pPr>
              <a:defRPr>
                <a:latin typeface="华文细黑" pitchFamily="2" charset="-122"/>
                <a:ea typeface="华文细黑" pitchFamily="2" charset="-122"/>
              </a:defRPr>
            </a:lvl2pPr>
            <a:lvl3pPr>
              <a:defRPr>
                <a:latin typeface="华文细黑" pitchFamily="2" charset="-122"/>
                <a:ea typeface="华文细黑" pitchFamily="2" charset="-122"/>
              </a:defRPr>
            </a:lvl3pPr>
            <a:lvl4pPr>
              <a:defRPr>
                <a:latin typeface="华文细黑" pitchFamily="2" charset="-122"/>
                <a:ea typeface="华文细黑" pitchFamily="2" charset="-122"/>
              </a:defRPr>
            </a:lvl4pPr>
            <a:lvl5pPr>
              <a:defRPr>
                <a:latin typeface="华文细黑" pitchFamily="2" charset="-122"/>
                <a:ea typeface="华文细黑"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4D2E870F-F68C-4D3C-890E-1BC44BEE5663}" type="slidenum">
              <a:rPr lang="en-US" altLang="zh-CN"/>
              <a:pPr>
                <a:defRPr/>
              </a:pPr>
              <a:t>‹#›</a:t>
            </a:fld>
            <a:endParaRPr lang="en-US" altLang="zh-CN"/>
          </a:p>
        </p:txBody>
      </p:sp>
    </p:spTree>
    <p:extLst>
      <p:ext uri="{BB962C8B-B14F-4D97-AF65-F5344CB8AC3E}">
        <p14:creationId xmlns:p14="http://schemas.microsoft.com/office/powerpoint/2010/main" val="3807281204"/>
      </p:ext>
    </p:extLst>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42256C3A-BD9C-4DFD-81FC-3757B3685959}" type="slidenum">
              <a:rPr lang="en-US" altLang="zh-CN"/>
              <a:pPr>
                <a:defRPr/>
              </a:pPr>
              <a:t>‹#›</a:t>
            </a:fld>
            <a:endParaRPr lang="en-US" altLang="zh-CN"/>
          </a:p>
        </p:txBody>
      </p:sp>
    </p:spTree>
    <p:extLst>
      <p:ext uri="{BB962C8B-B14F-4D97-AF65-F5344CB8AC3E}">
        <p14:creationId xmlns:p14="http://schemas.microsoft.com/office/powerpoint/2010/main" val="142932441"/>
      </p:ext>
    </p:extLst>
  </p:cSld>
  <p:clrMapOvr>
    <a:masterClrMapping/>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1971F7DF-800F-4EFD-A660-EDE145546F39}" type="slidenum">
              <a:rPr lang="en-US" altLang="zh-CN"/>
              <a:pPr>
                <a:defRPr/>
              </a:pPr>
              <a:t>‹#›</a:t>
            </a:fld>
            <a:endParaRPr lang="en-US" altLang="zh-CN"/>
          </a:p>
        </p:txBody>
      </p:sp>
    </p:spTree>
    <p:extLst>
      <p:ext uri="{BB962C8B-B14F-4D97-AF65-F5344CB8AC3E}">
        <p14:creationId xmlns:p14="http://schemas.microsoft.com/office/powerpoint/2010/main" val="3668642520"/>
      </p:ext>
    </p:extLst>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08A1B7AE-647C-4C27-849D-73E008D781B8}" type="slidenum">
              <a:rPr lang="en-US" altLang="zh-CN"/>
              <a:pPr>
                <a:defRPr/>
              </a:pPr>
              <a:t>‹#›</a:t>
            </a:fld>
            <a:endParaRPr lang="en-US" altLang="zh-CN"/>
          </a:p>
        </p:txBody>
      </p:sp>
    </p:spTree>
    <p:extLst>
      <p:ext uri="{BB962C8B-B14F-4D97-AF65-F5344CB8AC3E}">
        <p14:creationId xmlns:p14="http://schemas.microsoft.com/office/powerpoint/2010/main" val="1271103539"/>
      </p:ext>
    </p:extLst>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9BC1AB78-84D7-4C3C-A0AF-5C28F52C26E6}" type="slidenum">
              <a:rPr lang="en-US" altLang="zh-CN"/>
              <a:pPr>
                <a:defRPr/>
              </a:pPr>
              <a:t>‹#›</a:t>
            </a:fld>
            <a:endParaRPr lang="en-US" altLang="zh-CN"/>
          </a:p>
        </p:txBody>
      </p:sp>
    </p:spTree>
    <p:extLst>
      <p:ext uri="{BB962C8B-B14F-4D97-AF65-F5344CB8AC3E}">
        <p14:creationId xmlns:p14="http://schemas.microsoft.com/office/powerpoint/2010/main" val="2357684412"/>
      </p:ext>
    </p:extLst>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r>
              <a:rPr lang="en-US" altLang="zh-CN" dirty="0" smtClean="0"/>
              <a:t>Copyright © 2018 </a:t>
            </a:r>
            <a:r>
              <a:rPr lang="en-US" altLang="zh-CN" dirty="0" err="1" smtClean="0"/>
              <a:t>Zheng</a:t>
            </a:r>
            <a:r>
              <a:rPr lang="en-US" altLang="zh-CN" dirty="0" smtClean="0"/>
              <a:t>, </a:t>
            </a:r>
            <a:r>
              <a:rPr lang="en-US" altLang="zh-CN" dirty="0" err="1" smtClean="0"/>
              <a:t>Zhenlong</a:t>
            </a:r>
            <a:r>
              <a:rPr lang="en-US" altLang="zh-CN" dirty="0" smtClean="0"/>
              <a:t> </a:t>
            </a:r>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fld id="{5B769C62-6703-444E-9074-04B02763F17E}" type="slidenum">
              <a:rPr lang="en-US" altLang="zh-CN"/>
              <a:pPr>
                <a:defRPr/>
              </a:pPr>
              <a:t>‹#›</a:t>
            </a:fld>
            <a:endParaRPr lang="en-US" altLang="zh-CN"/>
          </a:p>
        </p:txBody>
      </p:sp>
    </p:spTree>
    <p:extLst>
      <p:ext uri="{BB962C8B-B14F-4D97-AF65-F5344CB8AC3E}">
        <p14:creationId xmlns:p14="http://schemas.microsoft.com/office/powerpoint/2010/main" val="3125997331"/>
      </p:ext>
    </p:extLst>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1718828-7328-44EB-A557-15CC997675D5}" type="slidenum">
              <a:rPr lang="en-US" altLang="zh-CN"/>
              <a:pPr>
                <a:defRPr/>
              </a:pPr>
              <a:t>‹#›</a:t>
            </a:fld>
            <a:endParaRPr lang="en-US" altLang="zh-CN"/>
          </a:p>
        </p:txBody>
      </p:sp>
    </p:spTree>
    <p:extLst>
      <p:ext uri="{BB962C8B-B14F-4D97-AF65-F5344CB8AC3E}">
        <p14:creationId xmlns:p14="http://schemas.microsoft.com/office/powerpoint/2010/main" val="3370375276"/>
      </p:ext>
    </p:extLst>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 2018 Zheng, Zhenlong </a:t>
            </a: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5FA74CF-EDEF-4426-8967-37D74E12F0B5}" type="slidenum">
              <a:rPr lang="en-US" altLang="zh-CN"/>
              <a:pPr>
                <a:defRPr/>
              </a:pPr>
              <a:t>‹#›</a:t>
            </a:fld>
            <a:endParaRPr lang="en-US" altLang="zh-CN"/>
          </a:p>
        </p:txBody>
      </p:sp>
    </p:spTree>
    <p:extLst>
      <p:ext uri="{BB962C8B-B14F-4D97-AF65-F5344CB8AC3E}">
        <p14:creationId xmlns:p14="http://schemas.microsoft.com/office/powerpoint/2010/main" val="1755129441"/>
      </p:ext>
    </p:extLst>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6629" name="Rectangle 5"/>
          <p:cNvSpPr>
            <a:spLocks noGrp="1" noChangeArrowheads="1"/>
          </p:cNvSpPr>
          <p:nvPr>
            <p:ph type="ftr" sz="quarter" idx="3"/>
          </p:nvPr>
        </p:nvSpPr>
        <p:spPr bwMode="auto">
          <a:xfrm>
            <a:off x="1643063" y="6248400"/>
            <a:ext cx="5429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b="1">
                <a:latin typeface="+mj-lt"/>
                <a:ea typeface="+mn-ea"/>
              </a:defRPr>
            </a:lvl1pPr>
          </a:lstStyle>
          <a:p>
            <a:pPr>
              <a:defRPr/>
            </a:pPr>
            <a:r>
              <a:rPr lang="en-US" altLang="zh-CN" dirty="0" smtClean="0"/>
              <a:t>Copyright © 2018 </a:t>
            </a:r>
            <a:r>
              <a:rPr lang="en-US" altLang="zh-CN" dirty="0" err="1" smtClean="0"/>
              <a:t>Zheng</a:t>
            </a:r>
            <a:r>
              <a:rPr lang="en-US" altLang="zh-CN" dirty="0" smtClean="0"/>
              <a:t>, </a:t>
            </a:r>
            <a:r>
              <a:rPr lang="en-US" altLang="zh-CN" dirty="0" err="1" smtClean="0"/>
              <a:t>Zhenlong</a:t>
            </a:r>
            <a:r>
              <a:rPr lang="en-US" altLang="zh-CN" dirty="0" smtClean="0"/>
              <a:t> </a:t>
            </a:r>
            <a:endParaRPr lang="en-US" altLang="zh-CN" dirty="0"/>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latin typeface="+mj-lt"/>
                <a:ea typeface="+mn-ea"/>
              </a:defRPr>
            </a:lvl1pPr>
          </a:lstStyle>
          <a:p>
            <a:pPr>
              <a:defRPr/>
            </a:pPr>
            <a:fld id="{51B1D5B8-3471-46DF-AF0D-C6C85FEF3AE6}" type="slidenum">
              <a:rPr lang="en-US" altLang="zh-CN"/>
              <a:pPr>
                <a:defRPr/>
              </a:pPr>
              <a:t>‹#›</a:t>
            </a:fld>
            <a:endParaRPr lang="en-US" altLang="zh-CN" dirty="0"/>
          </a:p>
        </p:txBody>
      </p:sp>
      <p:sp>
        <p:nvSpPr>
          <p:cNvPr id="1030"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96303" r:id="rId1"/>
    <p:sldLayoutId id="2147496304" r:id="rId2"/>
    <p:sldLayoutId id="2147496305" r:id="rId3"/>
    <p:sldLayoutId id="2147496306" r:id="rId4"/>
    <p:sldLayoutId id="2147496307" r:id="rId5"/>
    <p:sldLayoutId id="2147496308" r:id="rId6"/>
    <p:sldLayoutId id="2147496309" r:id="rId7"/>
    <p:sldLayoutId id="2147496310" r:id="rId8"/>
    <p:sldLayoutId id="2147496311" r:id="rId9"/>
    <p:sldLayoutId id="2147496312" r:id="rId10"/>
    <p:sldLayoutId id="2147496313" r:id="rId11"/>
    <p:sldLayoutId id="2147496314" r:id="rId12"/>
    <p:sldLayoutId id="2147496315" r:id="rId13"/>
    <p:sldLayoutId id="2147496316" r:id="rId14"/>
  </p:sldLayoutIdLst>
  <p:transition spd="slow">
    <p:pull dir="ru"/>
  </p:transition>
  <p:timing>
    <p:tnLst>
      <p:par>
        <p:cTn id="1" dur="indefinite" restart="never" nodeType="tmRoot"/>
      </p:par>
    </p:tnLst>
  </p:timing>
  <p:hf sldNum="0" hdr="0" dt="0"/>
  <p:txStyles>
    <p:titleStyle>
      <a:lvl1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cs typeface="+mj-cs"/>
        </a:defRPr>
      </a:lvl1pPr>
      <a:lvl2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2pPr>
      <a:lvl3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3pPr>
      <a:lvl4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4pPr>
      <a:lvl5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5pPr>
      <a:lvl6pPr marL="457200" algn="l" rtl="0" fontAlgn="base">
        <a:spcBef>
          <a:spcPct val="0"/>
        </a:spcBef>
        <a:spcAft>
          <a:spcPct val="0"/>
        </a:spcAft>
        <a:defRPr sz="4200">
          <a:solidFill>
            <a:schemeClr val="tx2"/>
          </a:solidFill>
          <a:latin typeface="Garamond" pitchFamily="18" charset="0"/>
          <a:ea typeface="宋体" charset="-122"/>
        </a:defRPr>
      </a:lvl6pPr>
      <a:lvl7pPr marL="914400" algn="l" rtl="0" fontAlgn="base">
        <a:spcBef>
          <a:spcPct val="0"/>
        </a:spcBef>
        <a:spcAft>
          <a:spcPct val="0"/>
        </a:spcAft>
        <a:defRPr sz="4200">
          <a:solidFill>
            <a:schemeClr val="tx2"/>
          </a:solidFill>
          <a:latin typeface="Garamond" pitchFamily="18" charset="0"/>
          <a:ea typeface="宋体" charset="-122"/>
        </a:defRPr>
      </a:lvl7pPr>
      <a:lvl8pPr marL="1371600" algn="l" rtl="0" fontAlgn="base">
        <a:spcBef>
          <a:spcPct val="0"/>
        </a:spcBef>
        <a:spcAft>
          <a:spcPct val="0"/>
        </a:spcAft>
        <a:defRPr sz="4200">
          <a:solidFill>
            <a:schemeClr val="tx2"/>
          </a:solidFill>
          <a:latin typeface="Garamond" pitchFamily="18" charset="0"/>
          <a:ea typeface="宋体" charset="-122"/>
        </a:defRPr>
      </a:lvl8pPr>
      <a:lvl9pPr marL="1828800" algn="l" rtl="0" fontAlgn="base">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华文细黑" pitchFamily="2" charset="-122"/>
          <a:ea typeface="华文细黑" pitchFamily="2" charset="-122"/>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Ø"/>
        <a:defRPr sz="2600">
          <a:solidFill>
            <a:schemeClr val="tx1"/>
          </a:solidFill>
          <a:latin typeface="华文细黑" pitchFamily="2" charset="-122"/>
          <a:ea typeface="华文细黑" pitchFamily="2" charset="-122"/>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华文细黑" pitchFamily="2" charset="-122"/>
          <a:ea typeface="华文细黑" pitchFamily="2" charset="-122"/>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华文细黑" pitchFamily="2" charset="-122"/>
          <a:ea typeface="华文细黑" pitchFamily="2" charset="-122"/>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华文细黑" pitchFamily="2" charset="-122"/>
          <a:ea typeface="华文细黑" pitchFamily="2" charset="-122"/>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lzheng@xmu.edu.cn" TargetMode="External"/><Relationship Id="rId2" Type="http://schemas.openxmlformats.org/officeDocument/2006/relationships/hyperlink" Target="http://efinance.org.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5.wmf"/><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7.wmf"/><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8.xml"/><Relationship Id="rId7" Type="http://schemas.openxmlformats.org/officeDocument/2006/relationships/image" Target="../media/image19.wmf"/><Relationship Id="rId2" Type="http://schemas.openxmlformats.org/officeDocument/2006/relationships/slideLayout" Target="../slideLayouts/slideLayout14.xml"/><Relationship Id="rId1" Type="http://schemas.openxmlformats.org/officeDocument/2006/relationships/vmlDrawing" Target="../drawings/vmlDrawing12.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4.wmf"/><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oleObject" Target="../embeddings/oleObject23.bin"/><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26.wmf"/><Relationship Id="rId4" Type="http://schemas.openxmlformats.org/officeDocument/2006/relationships/oleObject" Target="../embeddings/oleObject2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8.wmf"/><Relationship Id="rId2" Type="http://schemas.openxmlformats.org/officeDocument/2006/relationships/slideLayout" Target="../slideLayouts/slideLayout14.xml"/><Relationship Id="rId1" Type="http://schemas.openxmlformats.org/officeDocument/2006/relationships/vmlDrawing" Target="../drawings/vmlDrawing18.vml"/><Relationship Id="rId6" Type="http://schemas.openxmlformats.org/officeDocument/2006/relationships/oleObject" Target="../embeddings/oleObject27.bin"/><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0.wmf"/><Relationship Id="rId2" Type="http://schemas.openxmlformats.org/officeDocument/2006/relationships/slideLayout" Target="../slideLayouts/slideLayout14.xml"/><Relationship Id="rId1" Type="http://schemas.openxmlformats.org/officeDocument/2006/relationships/vmlDrawing" Target="../drawings/vmlDrawing19.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33.wmf"/><Relationship Id="rId2" Type="http://schemas.openxmlformats.org/officeDocument/2006/relationships/slideLayout" Target="../slideLayouts/slideLayout14.xml"/><Relationship Id="rId1" Type="http://schemas.openxmlformats.org/officeDocument/2006/relationships/vmlDrawing" Target="../drawings/vmlDrawing21.vml"/><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4.xml"/><Relationship Id="rId1" Type="http://schemas.openxmlformats.org/officeDocument/2006/relationships/vmlDrawing" Target="../drawings/vmlDrawing22.vml"/><Relationship Id="rId5" Type="http://schemas.openxmlformats.org/officeDocument/2006/relationships/image" Target="../media/image34.wmf"/><Relationship Id="rId4" Type="http://schemas.openxmlformats.org/officeDocument/2006/relationships/oleObject" Target="../embeddings/oleObject33.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4.xml"/><Relationship Id="rId1" Type="http://schemas.openxmlformats.org/officeDocument/2006/relationships/vmlDrawing" Target="../drawings/vmlDrawing23.vml"/><Relationship Id="rId4" Type="http://schemas.openxmlformats.org/officeDocument/2006/relationships/image" Target="../media/image35.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3.xml"/><Relationship Id="rId1" Type="http://schemas.openxmlformats.org/officeDocument/2006/relationships/vmlDrawing" Target="../drawings/vmlDrawing24.vml"/><Relationship Id="rId5" Type="http://schemas.openxmlformats.org/officeDocument/2006/relationships/image" Target="../media/image36.wmf"/><Relationship Id="rId4" Type="http://schemas.openxmlformats.org/officeDocument/2006/relationships/oleObject" Target="../embeddings/oleObject35.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25.vml"/><Relationship Id="rId5" Type="http://schemas.openxmlformats.org/officeDocument/2006/relationships/image" Target="../media/image37.wmf"/><Relationship Id="rId4" Type="http://schemas.openxmlformats.org/officeDocument/2006/relationships/oleObject" Target="../embeddings/oleObject36.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38.xml"/><Relationship Id="rId7" Type="http://schemas.openxmlformats.org/officeDocument/2006/relationships/image" Target="../media/image39.wmf"/><Relationship Id="rId2" Type="http://schemas.openxmlformats.org/officeDocument/2006/relationships/slideLayout" Target="../slideLayouts/slideLayout14.xml"/><Relationship Id="rId1" Type="http://schemas.openxmlformats.org/officeDocument/2006/relationships/vmlDrawing" Target="../drawings/vmlDrawing26.vml"/><Relationship Id="rId6" Type="http://schemas.openxmlformats.org/officeDocument/2006/relationships/oleObject" Target="../embeddings/oleObject38.bin"/><Relationship Id="rId5" Type="http://schemas.openxmlformats.org/officeDocument/2006/relationships/image" Target="../media/image38.wmf"/><Relationship Id="rId4" Type="http://schemas.openxmlformats.org/officeDocument/2006/relationships/oleObject" Target="../embeddings/oleObject37.bin"/><Relationship Id="rId9" Type="http://schemas.openxmlformats.org/officeDocument/2006/relationships/image" Target="../media/image40.wmf"/></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4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42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40.xml"/><Relationship Id="rId7" Type="http://schemas.openxmlformats.org/officeDocument/2006/relationships/image" Target="../media/image43.wmf"/><Relationship Id="rId2" Type="http://schemas.openxmlformats.org/officeDocument/2006/relationships/slideLayout" Target="../slideLayouts/slideLayout14.xml"/><Relationship Id="rId1" Type="http://schemas.openxmlformats.org/officeDocument/2006/relationships/vmlDrawing" Target="../drawings/vmlDrawing28.vml"/><Relationship Id="rId6" Type="http://schemas.openxmlformats.org/officeDocument/2006/relationships/oleObject" Target="../embeddings/oleObject42.bin"/><Relationship Id="rId5" Type="http://schemas.openxmlformats.org/officeDocument/2006/relationships/image" Target="../media/image42.wmf"/><Relationship Id="rId4" Type="http://schemas.openxmlformats.org/officeDocument/2006/relationships/oleObject" Target="../embeddings/oleObject41.bin"/><Relationship Id="rId9" Type="http://schemas.openxmlformats.org/officeDocument/2006/relationships/image" Target="../media/image44.wmf"/></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46.wmf"/><Relationship Id="rId2" Type="http://schemas.openxmlformats.org/officeDocument/2006/relationships/slideLayout" Target="../slideLayouts/slideLayout14.xml"/><Relationship Id="rId1" Type="http://schemas.openxmlformats.org/officeDocument/2006/relationships/vmlDrawing" Target="../drawings/vmlDrawing29.vml"/><Relationship Id="rId6" Type="http://schemas.openxmlformats.org/officeDocument/2006/relationships/oleObject" Target="../embeddings/oleObject45.bin"/><Relationship Id="rId5" Type="http://schemas.openxmlformats.org/officeDocument/2006/relationships/image" Target="../media/image45.wmf"/><Relationship Id="rId4" Type="http://schemas.openxmlformats.org/officeDocument/2006/relationships/oleObject" Target="../embeddings/oleObject44.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47.bin"/><Relationship Id="rId5" Type="http://schemas.openxmlformats.org/officeDocument/2006/relationships/image" Target="../media/image47.wmf"/><Relationship Id="rId4" Type="http://schemas.openxmlformats.org/officeDocument/2006/relationships/oleObject" Target="../embeddings/oleObject46.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31.vml"/><Relationship Id="rId5" Type="http://schemas.openxmlformats.org/officeDocument/2006/relationships/image" Target="../media/image49.wmf"/><Relationship Id="rId4" Type="http://schemas.openxmlformats.org/officeDocument/2006/relationships/oleObject" Target="../embeddings/oleObject4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 Id="rId9" Type="http://schemas.openxmlformats.org/officeDocument/2006/relationships/image" Target="../media/image6.wmf"/></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4.xml"/><Relationship Id="rId1" Type="http://schemas.openxmlformats.org/officeDocument/2006/relationships/vmlDrawing" Target="../drawings/vmlDrawing32.vml"/><Relationship Id="rId5" Type="http://schemas.openxmlformats.org/officeDocument/2006/relationships/image" Target="../media/image50.wmf"/><Relationship Id="rId4" Type="http://schemas.openxmlformats.org/officeDocument/2006/relationships/oleObject" Target="../embeddings/oleObject4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image" Target="../media/image52.wmf"/><Relationship Id="rId2" Type="http://schemas.openxmlformats.org/officeDocument/2006/relationships/slideLayout" Target="../slideLayouts/slideLayout14.xml"/><Relationship Id="rId1" Type="http://schemas.openxmlformats.org/officeDocument/2006/relationships/vmlDrawing" Target="../drawings/vmlDrawing33.vml"/><Relationship Id="rId6" Type="http://schemas.openxmlformats.org/officeDocument/2006/relationships/oleObject" Target="../embeddings/oleObject51.bin"/><Relationship Id="rId5" Type="http://schemas.openxmlformats.org/officeDocument/2006/relationships/image" Target="../media/image51.wmf"/><Relationship Id="rId4" Type="http://schemas.openxmlformats.org/officeDocument/2006/relationships/oleObject" Target="../embeddings/oleObject50.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14.xml"/><Relationship Id="rId1" Type="http://schemas.openxmlformats.org/officeDocument/2006/relationships/vmlDrawing" Target="../drawings/vmlDrawing34.vml"/><Relationship Id="rId6" Type="http://schemas.openxmlformats.org/officeDocument/2006/relationships/image" Target="../media/image54.wmf"/><Relationship Id="rId5" Type="http://schemas.openxmlformats.org/officeDocument/2006/relationships/oleObject" Target="../embeddings/oleObject53.bin"/><Relationship Id="rId4" Type="http://schemas.openxmlformats.org/officeDocument/2006/relationships/image" Target="../media/image53.wmf"/></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46.xml"/><Relationship Id="rId7" Type="http://schemas.openxmlformats.org/officeDocument/2006/relationships/image" Target="../media/image56.wmf"/><Relationship Id="rId2" Type="http://schemas.openxmlformats.org/officeDocument/2006/relationships/slideLayout" Target="../slideLayouts/slideLayout14.xml"/><Relationship Id="rId1" Type="http://schemas.openxmlformats.org/officeDocument/2006/relationships/vmlDrawing" Target="../drawings/vmlDrawing35.vml"/><Relationship Id="rId6" Type="http://schemas.openxmlformats.org/officeDocument/2006/relationships/oleObject" Target="../embeddings/oleObject55.bin"/><Relationship Id="rId5" Type="http://schemas.openxmlformats.org/officeDocument/2006/relationships/image" Target="../media/image55.wmf"/><Relationship Id="rId4" Type="http://schemas.openxmlformats.org/officeDocument/2006/relationships/oleObject" Target="../embeddings/oleObject54.bin"/><Relationship Id="rId9" Type="http://schemas.openxmlformats.org/officeDocument/2006/relationships/image" Target="../media/image57.wmf"/></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3.xml"/><Relationship Id="rId1" Type="http://schemas.openxmlformats.org/officeDocument/2006/relationships/vmlDrawing" Target="../drawings/vmlDrawing36.vml"/><Relationship Id="rId5" Type="http://schemas.openxmlformats.org/officeDocument/2006/relationships/image" Target="../media/image58.wmf"/><Relationship Id="rId4" Type="http://schemas.openxmlformats.org/officeDocument/2006/relationships/oleObject" Target="../embeddings/oleObject57.bin"/></Relationships>
</file>

<file path=ppt/slides/_rels/slide55.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611188" y="620713"/>
            <a:ext cx="8064500" cy="2303462"/>
          </a:xfrm>
        </p:spPr>
        <p:txBody>
          <a:bodyPr/>
          <a:lstStyle/>
          <a:p>
            <a:pPr algn="ctr"/>
            <a:r>
              <a:rPr lang="en-US" altLang="zh-CN" sz="4000" dirty="0" smtClean="0"/>
              <a:t/>
            </a:r>
            <a:br>
              <a:rPr lang="en-US" altLang="zh-CN" sz="4000" dirty="0" smtClean="0"/>
            </a:br>
            <a:r>
              <a:rPr lang="en-US" altLang="zh-CN" sz="4000" dirty="0" smtClean="0"/>
              <a:t>   </a:t>
            </a:r>
            <a:r>
              <a:rPr lang="en-US" altLang="zh-CN" sz="4000" u="sng" dirty="0" err="1" smtClean="0">
                <a:solidFill>
                  <a:srgbClr val="0070C0"/>
                </a:solidFill>
                <a:latin typeface="Times New Roman" pitchFamily="18" charset="0"/>
                <a:ea typeface="宋体" pitchFamily="2" charset="-122"/>
                <a:cs typeface="Times New Roman" pitchFamily="18" charset="0"/>
              </a:rPr>
              <a:t>Chp</a:t>
            </a:r>
            <a:r>
              <a:rPr lang="en-US" altLang="zh-CN" sz="4000" u="sng" dirty="0" smtClean="0">
                <a:solidFill>
                  <a:srgbClr val="0070C0"/>
                </a:solidFill>
                <a:latin typeface="Times New Roman" pitchFamily="18" charset="0"/>
                <a:ea typeface="宋体" pitchFamily="2" charset="-122"/>
                <a:cs typeface="Times New Roman" pitchFamily="18" charset="0"/>
              </a:rPr>
              <a:t> 1: Consumption-based model and overview</a:t>
            </a:r>
            <a:r>
              <a:rPr lang="en-US" altLang="zh-CN" sz="5400" u="sng" dirty="0" smtClean="0">
                <a:solidFill>
                  <a:srgbClr val="FFCC00"/>
                </a:solidFill>
                <a:ea typeface="宋体" pitchFamily="2" charset="-122"/>
              </a:rPr>
              <a:t/>
            </a:r>
            <a:br>
              <a:rPr lang="en-US" altLang="zh-CN" sz="5400" u="sng" dirty="0" smtClean="0">
                <a:solidFill>
                  <a:srgbClr val="FFCC00"/>
                </a:solidFill>
                <a:ea typeface="宋体" pitchFamily="2" charset="-122"/>
              </a:rPr>
            </a:br>
            <a:r>
              <a:rPr lang="en-US" altLang="zh-CN" dirty="0" smtClean="0"/>
              <a:t/>
            </a:r>
            <a:br>
              <a:rPr lang="en-US" altLang="zh-CN" dirty="0" smtClean="0"/>
            </a:br>
            <a:endParaRPr lang="zh-CN" altLang="en-US" dirty="0" smtClean="0"/>
          </a:p>
        </p:txBody>
      </p:sp>
      <p:sp>
        <p:nvSpPr>
          <p:cNvPr id="104451" name="Rectangle 3"/>
          <p:cNvSpPr>
            <a:spLocks noGrp="1" noChangeArrowheads="1"/>
          </p:cNvSpPr>
          <p:nvPr>
            <p:ph type="subTitle" idx="1"/>
          </p:nvPr>
        </p:nvSpPr>
        <p:spPr>
          <a:xfrm>
            <a:off x="1908175" y="2565400"/>
            <a:ext cx="5864225" cy="3073400"/>
          </a:xfrm>
        </p:spPr>
        <p:txBody>
          <a:bodyPr/>
          <a:lstStyle/>
          <a:p>
            <a:pPr eaLnBrk="1" hangingPunct="1">
              <a:lnSpc>
                <a:spcPct val="90000"/>
              </a:lnSpc>
            </a:pPr>
            <a:endParaRPr lang="en-US" altLang="zh-CN" smtClean="0"/>
          </a:p>
          <a:p>
            <a:pPr eaLnBrk="1" hangingPunct="1">
              <a:lnSpc>
                <a:spcPct val="90000"/>
              </a:lnSpc>
            </a:pPr>
            <a:endParaRPr lang="en-US" altLang="zh-CN" smtClean="0"/>
          </a:p>
          <a:p>
            <a:pPr eaLnBrk="1" hangingPunct="1">
              <a:lnSpc>
                <a:spcPct val="90000"/>
              </a:lnSpc>
            </a:pPr>
            <a:r>
              <a:rPr lang="zh-CN" altLang="en-US" b="1" smtClean="0"/>
              <a:t>郑振龙</a:t>
            </a:r>
          </a:p>
          <a:p>
            <a:pPr eaLnBrk="1" hangingPunct="1">
              <a:lnSpc>
                <a:spcPct val="90000"/>
              </a:lnSpc>
            </a:pPr>
            <a:r>
              <a:rPr lang="zh-CN" altLang="en-US" b="1" smtClean="0"/>
              <a:t>厦门大学金融系</a:t>
            </a:r>
            <a:endParaRPr lang="en-US" altLang="zh-CN" b="1" smtClean="0"/>
          </a:p>
          <a:p>
            <a:pPr eaLnBrk="1" hangingPunct="1">
              <a:lnSpc>
                <a:spcPct val="90000"/>
              </a:lnSpc>
            </a:pPr>
            <a:r>
              <a:rPr lang="zh-CN" altLang="en-US" smtClean="0"/>
              <a:t>个人网站：</a:t>
            </a:r>
            <a:r>
              <a:rPr lang="en-US" altLang="zh-CN" smtClean="0">
                <a:hlinkClick r:id="rId2"/>
              </a:rPr>
              <a:t>http://efinance.org.cn</a:t>
            </a:r>
            <a:r>
              <a:rPr lang="en-US" altLang="zh-CN" smtClean="0"/>
              <a:t> </a:t>
            </a:r>
          </a:p>
          <a:p>
            <a:pPr eaLnBrk="1" hangingPunct="1">
              <a:lnSpc>
                <a:spcPct val="90000"/>
              </a:lnSpc>
            </a:pPr>
            <a:r>
              <a:rPr lang="en-US" altLang="zh-CN" smtClean="0"/>
              <a:t>EMAIL: </a:t>
            </a:r>
            <a:r>
              <a:rPr lang="en-US" altLang="zh-CN" smtClean="0">
                <a:hlinkClick r:id="rId3"/>
              </a:rPr>
              <a:t>zlzheng@xmu.edu.cn</a:t>
            </a:r>
            <a:endParaRPr lang="en-US" altLang="zh-CN" smtClean="0"/>
          </a:p>
          <a:p>
            <a:pPr eaLnBrk="1" hangingPunct="1">
              <a:lnSpc>
                <a:spcPct val="90000"/>
              </a:lnSpc>
            </a:pPr>
            <a:endParaRPr lang="en-US" altLang="zh-CN" smtClean="0"/>
          </a:p>
        </p:txBody>
      </p:sp>
    </p:spTree>
  </p:cSld>
  <p:clrMapOvr>
    <a:masterClrMapping/>
  </p:clrMapOvr>
  <p:transition spd="slow">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228600" y="304800"/>
            <a:ext cx="8915400" cy="1143000"/>
          </a:xfrm>
        </p:spPr>
        <p:txBody>
          <a:bodyPr/>
          <a:lstStyle/>
          <a:p>
            <a:pPr eaLnBrk="1" hangingPunct="1"/>
            <a:r>
              <a:rPr lang="en-US" altLang="zh-CN" sz="4000" smtClean="0">
                <a:latin typeface="Times New Roman" pitchFamily="18" charset="0"/>
                <a:ea typeface="宋体" pitchFamily="2" charset="-122"/>
                <a:cs typeface="Times New Roman" pitchFamily="18" charset="0"/>
              </a:rPr>
              <a:t>Prices and payoffs: Price-dividend ratio</a:t>
            </a:r>
          </a:p>
        </p:txBody>
      </p:sp>
      <p:sp>
        <p:nvSpPr>
          <p:cNvPr id="8196" name="Rectangle 3"/>
          <p:cNvSpPr>
            <a:spLocks noGrp="1" noChangeArrowheads="1"/>
          </p:cNvSpPr>
          <p:nvPr>
            <p:ph type="body" sz="half" idx="1"/>
          </p:nvPr>
        </p:nvSpPr>
        <p:spPr>
          <a:xfrm>
            <a:off x="685800" y="1447800"/>
            <a:ext cx="7847013" cy="4572000"/>
          </a:xfrm>
        </p:spPr>
        <p:txBody>
          <a:bodyPr/>
          <a:lstStyle/>
          <a:p>
            <a:pPr eaLnBrk="1" hangingPunct="1">
              <a:spcAft>
                <a:spcPct val="80000"/>
              </a:spcAft>
              <a:defRPr/>
            </a:pPr>
            <a:r>
              <a:rPr lang="en-US" altLang="zh-CN" sz="3200" dirty="0" smtClean="0">
                <a:latin typeface="+mn-lt"/>
                <a:ea typeface="宋体" charset="-122"/>
              </a:rPr>
              <a:t>Dividing the stock payoff by </a:t>
            </a:r>
            <a:r>
              <a:rPr lang="en-US" altLang="zh-CN" sz="3200" dirty="0" err="1" smtClean="0">
                <a:latin typeface="+mn-lt"/>
                <a:ea typeface="宋体" charset="-122"/>
              </a:rPr>
              <a:t>d</a:t>
            </a:r>
            <a:r>
              <a:rPr lang="en-US" altLang="zh-CN" sz="3200" baseline="-25000" dirty="0" err="1" smtClean="0">
                <a:latin typeface="+mn-lt"/>
                <a:ea typeface="宋体" charset="-122"/>
              </a:rPr>
              <a:t>t</a:t>
            </a:r>
            <a:r>
              <a:rPr lang="en-US" altLang="zh-CN" sz="3200" dirty="0" smtClean="0">
                <a:latin typeface="+mn-lt"/>
                <a:ea typeface="宋体" charset="-122"/>
              </a:rPr>
              <a:t>, we can get a payoff of the form x</a:t>
            </a:r>
            <a:r>
              <a:rPr lang="en-US" altLang="zh-CN" sz="3200" baseline="-25000" dirty="0" smtClean="0">
                <a:latin typeface="+mn-lt"/>
                <a:ea typeface="宋体" charset="-122"/>
              </a:rPr>
              <a:t>t+1</a:t>
            </a:r>
            <a:r>
              <a:rPr lang="en-US" altLang="zh-CN" sz="3200" dirty="0" smtClean="0">
                <a:latin typeface="+mn-lt"/>
                <a:ea typeface="宋体" charset="-122"/>
              </a:rPr>
              <a:t>=(1+p</a:t>
            </a:r>
            <a:r>
              <a:rPr lang="en-US" altLang="zh-CN" sz="3200" baseline="-25000" dirty="0" smtClean="0">
                <a:latin typeface="+mn-lt"/>
                <a:ea typeface="宋体" charset="-122"/>
              </a:rPr>
              <a:t>t+1</a:t>
            </a:r>
            <a:r>
              <a:rPr lang="en-US" altLang="zh-CN" sz="3200" dirty="0" smtClean="0">
                <a:latin typeface="+mn-lt"/>
                <a:ea typeface="宋体" charset="-122"/>
              </a:rPr>
              <a:t>/d</a:t>
            </a:r>
            <a:r>
              <a:rPr lang="en-US" altLang="zh-CN" sz="3200" baseline="-25000" dirty="0" smtClean="0">
                <a:latin typeface="+mn-lt"/>
                <a:ea typeface="宋体" charset="-122"/>
              </a:rPr>
              <a:t>t+1</a:t>
            </a:r>
            <a:r>
              <a:rPr lang="en-US" altLang="zh-CN" sz="3200" dirty="0" smtClean="0">
                <a:latin typeface="+mn-lt"/>
                <a:ea typeface="宋体" charset="-122"/>
              </a:rPr>
              <a:t>)d</a:t>
            </a:r>
            <a:r>
              <a:rPr lang="en-US" altLang="zh-CN" sz="3200" baseline="-25000" dirty="0" smtClean="0">
                <a:latin typeface="+mn-lt"/>
                <a:ea typeface="宋体" charset="-122"/>
              </a:rPr>
              <a:t>t+1</a:t>
            </a:r>
            <a:r>
              <a:rPr lang="en-US" altLang="zh-CN" sz="3200" dirty="0" smtClean="0">
                <a:latin typeface="+mn-lt"/>
                <a:ea typeface="宋体" charset="-122"/>
              </a:rPr>
              <a:t>/</a:t>
            </a:r>
            <a:r>
              <a:rPr lang="en-US" altLang="zh-CN" sz="3200" dirty="0" err="1" smtClean="0">
                <a:latin typeface="+mn-lt"/>
                <a:ea typeface="宋体" charset="-122"/>
              </a:rPr>
              <a:t>d</a:t>
            </a:r>
            <a:r>
              <a:rPr lang="en-US" altLang="zh-CN" sz="3200" baseline="-25000" dirty="0" err="1" smtClean="0">
                <a:latin typeface="+mn-lt"/>
                <a:ea typeface="宋体" charset="-122"/>
              </a:rPr>
              <a:t>t</a:t>
            </a:r>
            <a:r>
              <a:rPr lang="en-US" altLang="zh-CN" sz="3200" dirty="0" smtClean="0">
                <a:latin typeface="+mn-lt"/>
                <a:ea typeface="宋体" charset="-122"/>
              </a:rPr>
              <a:t> corresponding to a price p</a:t>
            </a:r>
            <a:r>
              <a:rPr lang="en-US" altLang="zh-CN" sz="3200" baseline="-25000" dirty="0" smtClean="0">
                <a:latin typeface="+mn-lt"/>
                <a:ea typeface="宋体" charset="-122"/>
              </a:rPr>
              <a:t>t</a:t>
            </a:r>
            <a:r>
              <a:rPr lang="en-US" altLang="zh-CN" sz="3200" dirty="0" smtClean="0">
                <a:latin typeface="+mn-lt"/>
                <a:ea typeface="宋体" charset="-122"/>
              </a:rPr>
              <a:t>/</a:t>
            </a:r>
            <a:r>
              <a:rPr lang="en-US" altLang="zh-CN" sz="3200" dirty="0" err="1" smtClean="0">
                <a:latin typeface="+mn-lt"/>
                <a:ea typeface="宋体" charset="-122"/>
              </a:rPr>
              <a:t>d</a:t>
            </a:r>
            <a:r>
              <a:rPr lang="en-US" altLang="zh-CN" sz="3200" baseline="-25000" dirty="0" err="1" smtClean="0">
                <a:latin typeface="+mn-lt"/>
                <a:ea typeface="宋体" charset="-122"/>
              </a:rPr>
              <a:t>t</a:t>
            </a:r>
            <a:r>
              <a:rPr lang="en-US" altLang="zh-CN" sz="3200" dirty="0" smtClean="0">
                <a:latin typeface="+mn-lt"/>
                <a:ea typeface="宋体" charset="-122"/>
              </a:rPr>
              <a:t>.</a:t>
            </a:r>
          </a:p>
          <a:p>
            <a:pPr eaLnBrk="1" hangingPunct="1">
              <a:spcAft>
                <a:spcPct val="80000"/>
              </a:spcAft>
              <a:defRPr/>
            </a:pPr>
            <a:r>
              <a:rPr lang="en-US" altLang="zh-CN" sz="3200" dirty="0" smtClean="0">
                <a:latin typeface="+mn-lt"/>
                <a:ea typeface="宋体" charset="-122"/>
              </a:rPr>
              <a:t>So we get:</a:t>
            </a:r>
          </a:p>
          <a:p>
            <a:pPr eaLnBrk="1" hangingPunct="1">
              <a:spcAft>
                <a:spcPct val="80000"/>
              </a:spcAft>
              <a:defRPr/>
            </a:pPr>
            <a:endParaRPr lang="en-US" altLang="zh-CN" dirty="0" smtClean="0">
              <a:ea typeface="宋体" charset="-122"/>
            </a:endParaRPr>
          </a:p>
        </p:txBody>
      </p:sp>
      <p:graphicFrame>
        <p:nvGraphicFramePr>
          <p:cNvPr id="113668" name="Object 4"/>
          <p:cNvGraphicFramePr>
            <a:graphicFrameLocks noGrp="1" noChangeAspect="1"/>
          </p:cNvGraphicFramePr>
          <p:nvPr>
            <p:ph sz="half" idx="2"/>
          </p:nvPr>
        </p:nvGraphicFramePr>
        <p:xfrm>
          <a:off x="2051050" y="4437063"/>
          <a:ext cx="4824413" cy="1511300"/>
        </p:xfrm>
        <a:graphic>
          <a:graphicData uri="http://schemas.openxmlformats.org/presentationml/2006/ole">
            <mc:AlternateContent xmlns:mc="http://schemas.openxmlformats.org/markup-compatibility/2006">
              <mc:Choice xmlns:v="urn:schemas-microsoft-com:vml" Requires="v">
                <p:oleObj spid="_x0000_s113687" name="Equation" r:id="rId4" imgW="1892300" imgH="482600" progId="Equation.DSMT4">
                  <p:embed/>
                </p:oleObj>
              </mc:Choice>
              <mc:Fallback>
                <p:oleObj name="Equation" r:id="rId4" imgW="1892300" imgH="482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4437063"/>
                        <a:ext cx="4824413" cy="151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Prices and payoffs: Excess return </a:t>
            </a:r>
          </a:p>
        </p:txBody>
      </p:sp>
      <p:sp>
        <p:nvSpPr>
          <p:cNvPr id="114691" name="Rectangle 3"/>
          <p:cNvSpPr>
            <a:spLocks noGrp="1" noChangeArrowheads="1"/>
          </p:cNvSpPr>
          <p:nvPr>
            <p:ph type="body" sz="half" idx="1"/>
          </p:nvPr>
        </p:nvSpPr>
        <p:spPr>
          <a:xfrm>
            <a:off x="684213" y="1196975"/>
            <a:ext cx="7847012" cy="4572000"/>
          </a:xfrm>
        </p:spPr>
        <p:txBody>
          <a:bodyPr/>
          <a:lstStyle/>
          <a:p>
            <a:pPr eaLnBrk="1" hangingPunct="1">
              <a:lnSpc>
                <a:spcPct val="90000"/>
              </a:lnSpc>
            </a:pPr>
            <a:r>
              <a:rPr lang="en-US" altLang="zh-CN" sz="3200" dirty="0" smtClean="0">
                <a:latin typeface="Arial Unicode MS" pitchFamily="34" charset="-122"/>
                <a:ea typeface="Arial Unicode MS" pitchFamily="34" charset="-122"/>
                <a:cs typeface="Arial Unicode MS" pitchFamily="34" charset="-122"/>
              </a:rPr>
              <a:t>If you borrow a dollar at </a:t>
            </a:r>
            <a:r>
              <a:rPr lang="en-US" altLang="zh-CN" sz="3200" dirty="0" err="1" smtClean="0">
                <a:latin typeface="Arial Unicode MS" pitchFamily="34" charset="-122"/>
                <a:ea typeface="Arial Unicode MS" pitchFamily="34" charset="-122"/>
                <a:cs typeface="Arial Unicode MS" pitchFamily="34" charset="-122"/>
              </a:rPr>
              <a:t>Rf</a:t>
            </a:r>
            <a:r>
              <a:rPr lang="en-US" altLang="zh-CN" sz="3200" dirty="0" smtClean="0">
                <a:latin typeface="Arial Unicode MS" pitchFamily="34" charset="-122"/>
                <a:ea typeface="Arial Unicode MS" pitchFamily="34" charset="-122"/>
                <a:cs typeface="Arial Unicode MS" pitchFamily="34" charset="-122"/>
              </a:rPr>
              <a:t> and invest it in an asset with return R, you pay no money out-of-pocket today, and get the payoff R-Rf.</a:t>
            </a:r>
          </a:p>
          <a:p>
            <a:pPr eaLnBrk="1" hangingPunct="1">
              <a:lnSpc>
                <a:spcPct val="90000"/>
              </a:lnSpc>
            </a:pPr>
            <a:r>
              <a:rPr lang="en-US" altLang="zh-CN" sz="3200" dirty="0" smtClean="0">
                <a:latin typeface="Arial Unicode MS" pitchFamily="34" charset="-122"/>
                <a:ea typeface="Arial Unicode MS" pitchFamily="34" charset="-122"/>
                <a:cs typeface="Arial Unicode MS" pitchFamily="34" charset="-122"/>
              </a:rPr>
              <a:t>You can also short-sell stock b and invest the proceeds in stock a and get an excess return Re with zero price.</a:t>
            </a:r>
          </a:p>
          <a:p>
            <a:pPr eaLnBrk="1" hangingPunct="1">
              <a:lnSpc>
                <a:spcPct val="90000"/>
              </a:lnSpc>
            </a:pPr>
            <a:r>
              <a:rPr lang="en-US" altLang="zh-CN" sz="3200" dirty="0" smtClean="0">
                <a:latin typeface="Arial Unicode MS" pitchFamily="34" charset="-122"/>
                <a:ea typeface="Arial Unicode MS" pitchFamily="34" charset="-122"/>
                <a:cs typeface="Arial Unicode MS" pitchFamily="34" charset="-122"/>
              </a:rPr>
              <a:t>Se we get:</a:t>
            </a:r>
          </a:p>
          <a:p>
            <a:pPr eaLnBrk="1" hangingPunct="1">
              <a:spcAft>
                <a:spcPct val="80000"/>
              </a:spcAft>
            </a:pPr>
            <a:r>
              <a:rPr lang="en-US" altLang="zh-CN" sz="2400" dirty="0" smtClean="0">
                <a:ea typeface="宋体" pitchFamily="2" charset="-122"/>
              </a:rPr>
              <a:t> </a:t>
            </a:r>
          </a:p>
        </p:txBody>
      </p:sp>
      <p:graphicFrame>
        <p:nvGraphicFramePr>
          <p:cNvPr id="114692" name="Object 4"/>
          <p:cNvGraphicFramePr>
            <a:graphicFrameLocks noGrp="1" noChangeAspect="1"/>
          </p:cNvGraphicFramePr>
          <p:nvPr>
            <p:ph sz="half" idx="2"/>
          </p:nvPr>
        </p:nvGraphicFramePr>
        <p:xfrm>
          <a:off x="3203575" y="4652963"/>
          <a:ext cx="4392613" cy="1584325"/>
        </p:xfrm>
        <a:graphic>
          <a:graphicData uri="http://schemas.openxmlformats.org/presentationml/2006/ole">
            <mc:AlternateContent xmlns:mc="http://schemas.openxmlformats.org/markup-compatibility/2006">
              <mc:Choice xmlns:v="urn:schemas-microsoft-com:vml" Requires="v">
                <p:oleObj spid="_x0000_s114711" name="Equation" r:id="rId4" imgW="1624895" imgH="583947" progId="Equation.DSMT4">
                  <p:embed/>
                </p:oleObj>
              </mc:Choice>
              <mc:Fallback>
                <p:oleObj name="Equation" r:id="rId4" imgW="1624895" imgH="583947"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4652963"/>
                        <a:ext cx="4392613"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39750" y="260350"/>
            <a:ext cx="8604250" cy="865188"/>
          </a:xfrm>
        </p:spPr>
        <p:txBody>
          <a:bodyPr/>
          <a:lstStyle/>
          <a:p>
            <a:pPr eaLnBrk="1" hangingPunct="1">
              <a:defRPr/>
            </a:pPr>
            <a:r>
              <a:rPr lang="en-US" altLang="zh-CN" sz="4000" smtClean="0">
                <a:latin typeface="Times New Roman" pitchFamily="18" charset="0"/>
                <a:cs typeface="Times New Roman" pitchFamily="18" charset="0"/>
              </a:rPr>
              <a:t>Prices and payoffs: Managed portfolio</a:t>
            </a:r>
          </a:p>
        </p:txBody>
      </p:sp>
      <p:sp>
        <p:nvSpPr>
          <p:cNvPr id="115715" name="Rectangle 3"/>
          <p:cNvSpPr>
            <a:spLocks noGrp="1" noRot="1" noChangeAspect="1" noMove="1" noResize="1" noEditPoints="1" noAdjustHandles="1" noChangeArrowheads="1" noChangeShapeType="1" noTextEdit="1"/>
          </p:cNvSpPr>
          <p:nvPr>
            <p:ph type="body" idx="1"/>
          </p:nvPr>
        </p:nvSpPr>
        <p:spPr>
          <a:xfrm>
            <a:off x="323850" y="1196975"/>
            <a:ext cx="8640638" cy="5661025"/>
          </a:xfrm>
          <a:blipFill rotWithShape="1">
            <a:blip r:embed="rId3"/>
            <a:stretch>
              <a:fillRect l="-635" t="-2260" r="-2680"/>
            </a:stretch>
          </a:blipFill>
          <a:extLst/>
        </p:spPr>
        <p:txBody>
          <a:bodyPr/>
          <a:lstStyle/>
          <a:p>
            <a:r>
              <a:rPr lang="zh-CN" altLang="en-US">
                <a:noFill/>
              </a:rPr>
              <a:t> </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39750" y="260350"/>
            <a:ext cx="8375650" cy="1143000"/>
          </a:xfrm>
        </p:spPr>
        <p:txBody>
          <a:bodyPr/>
          <a:lstStyle/>
          <a:p>
            <a:pPr eaLnBrk="1" hangingPunct="1">
              <a:defRPr/>
            </a:pPr>
            <a:r>
              <a:rPr lang="en-US" altLang="zh-CN" sz="4000" smtClean="0">
                <a:latin typeface="Times New Roman" pitchFamily="18" charset="0"/>
                <a:cs typeface="Times New Roman" pitchFamily="18" charset="0"/>
              </a:rPr>
              <a:t>Prices and payoffs: Moment condition</a:t>
            </a:r>
          </a:p>
        </p:txBody>
      </p:sp>
      <p:sp>
        <p:nvSpPr>
          <p:cNvPr id="38915" name="Rectangle 3"/>
          <p:cNvSpPr>
            <a:spLocks noGrp="1" noChangeArrowheads="1"/>
          </p:cNvSpPr>
          <p:nvPr>
            <p:ph type="body" idx="1"/>
          </p:nvPr>
        </p:nvSpPr>
        <p:spPr>
          <a:xfrm>
            <a:off x="457200" y="1916113"/>
            <a:ext cx="7924800" cy="4484687"/>
          </a:xfrm>
        </p:spPr>
        <p:txBody>
          <a:bodyPr/>
          <a:lstStyle/>
          <a:p>
            <a:pPr eaLnBrk="1" hangingPunct="1">
              <a:spcAft>
                <a:spcPct val="80000"/>
              </a:spcAft>
              <a:defRPr/>
            </a:pPr>
            <a:r>
              <a:rPr lang="en-US" altLang="zh-CN" dirty="0" smtClean="0">
                <a:latin typeface="+mn-lt"/>
                <a:ea typeface="宋体" charset="-122"/>
              </a:rPr>
              <a:t>Taking an unconditional expectation of  </a:t>
            </a:r>
            <a:r>
              <a:rPr lang="en-US" altLang="zh-CN" dirty="0" err="1" smtClean="0">
                <a:latin typeface="+mn-lt"/>
                <a:ea typeface="宋体" charset="-122"/>
              </a:rPr>
              <a:t>p</a:t>
            </a:r>
            <a:r>
              <a:rPr lang="en-US" altLang="zh-CN" baseline="-25000" dirty="0" err="1" smtClean="0">
                <a:latin typeface="+mn-lt"/>
                <a:ea typeface="宋体" charset="-122"/>
              </a:rPr>
              <a:t>t</a:t>
            </a:r>
            <a:r>
              <a:rPr lang="en-US" altLang="zh-CN" dirty="0" err="1" smtClean="0">
                <a:latin typeface="+mn-lt"/>
                <a:ea typeface="宋体" charset="-122"/>
              </a:rPr>
              <a:t>z</a:t>
            </a:r>
            <a:r>
              <a:rPr lang="en-US" altLang="zh-CN" baseline="-25000" dirty="0" err="1" smtClean="0">
                <a:latin typeface="+mn-lt"/>
                <a:ea typeface="宋体" charset="-122"/>
              </a:rPr>
              <a:t>t</a:t>
            </a:r>
            <a:r>
              <a:rPr lang="en-US" altLang="zh-CN" dirty="0" smtClean="0">
                <a:latin typeface="+mn-lt"/>
                <a:ea typeface="宋体" charset="-122"/>
              </a:rPr>
              <a:t>=E</a:t>
            </a:r>
            <a:r>
              <a:rPr lang="en-US" altLang="zh-CN" baseline="-25000" dirty="0" smtClean="0">
                <a:latin typeface="+mn-lt"/>
                <a:ea typeface="宋体" charset="-122"/>
              </a:rPr>
              <a:t>t</a:t>
            </a:r>
            <a:r>
              <a:rPr lang="en-US" altLang="zh-CN" dirty="0" smtClean="0">
                <a:latin typeface="+mn-lt"/>
                <a:ea typeface="宋体" charset="-122"/>
              </a:rPr>
              <a:t>(m</a:t>
            </a:r>
            <a:r>
              <a:rPr lang="en-US" altLang="zh-CN" baseline="-25000" dirty="0" smtClean="0">
                <a:latin typeface="+mn-lt"/>
                <a:ea typeface="宋体" charset="-122"/>
              </a:rPr>
              <a:t>t+1</a:t>
            </a:r>
            <a:r>
              <a:rPr lang="en-US" altLang="zh-CN" dirty="0" smtClean="0">
                <a:latin typeface="+mn-lt"/>
                <a:ea typeface="宋体" charset="-122"/>
              </a:rPr>
              <a:t>x</a:t>
            </a:r>
            <a:r>
              <a:rPr lang="en-US" altLang="zh-CN" baseline="-25000" dirty="0" smtClean="0">
                <a:latin typeface="+mn-lt"/>
                <a:ea typeface="宋体" charset="-122"/>
              </a:rPr>
              <a:t>t+1</a:t>
            </a:r>
            <a:r>
              <a:rPr lang="en-US" altLang="zh-CN" dirty="0" smtClean="0">
                <a:latin typeface="+mn-lt"/>
                <a:ea typeface="宋体" charset="-122"/>
              </a:rPr>
              <a:t>)</a:t>
            </a:r>
            <a:r>
              <a:rPr lang="en-US" altLang="zh-CN" dirty="0" err="1" smtClean="0">
                <a:latin typeface="+mn-lt"/>
                <a:ea typeface="宋体" charset="-122"/>
              </a:rPr>
              <a:t>z</a:t>
            </a:r>
            <a:r>
              <a:rPr lang="en-US" altLang="zh-CN" baseline="-25000" dirty="0" err="1" smtClean="0">
                <a:latin typeface="+mn-lt"/>
                <a:ea typeface="宋体" charset="-122"/>
              </a:rPr>
              <a:t>t</a:t>
            </a:r>
            <a:r>
              <a:rPr lang="en-US" altLang="zh-CN" dirty="0" smtClean="0">
                <a:latin typeface="+mn-lt"/>
                <a:ea typeface="宋体" charset="-122"/>
              </a:rPr>
              <a:t> yielding E(</a:t>
            </a:r>
            <a:r>
              <a:rPr lang="en-US" altLang="zh-CN" dirty="0" err="1" smtClean="0">
                <a:latin typeface="+mn-lt"/>
                <a:ea typeface="宋体" charset="-122"/>
              </a:rPr>
              <a:t>p</a:t>
            </a:r>
            <a:r>
              <a:rPr lang="en-US" altLang="zh-CN" baseline="-25000" dirty="0" err="1" smtClean="0">
                <a:latin typeface="+mn-lt"/>
                <a:ea typeface="宋体" charset="-122"/>
              </a:rPr>
              <a:t>t</a:t>
            </a:r>
            <a:r>
              <a:rPr lang="en-US" altLang="zh-CN" dirty="0" err="1" smtClean="0">
                <a:latin typeface="+mn-lt"/>
                <a:ea typeface="宋体" charset="-122"/>
              </a:rPr>
              <a:t>z</a:t>
            </a:r>
            <a:r>
              <a:rPr lang="en-US" altLang="zh-CN" baseline="-25000" dirty="0" err="1" smtClean="0">
                <a:latin typeface="+mn-lt"/>
                <a:ea typeface="宋体" charset="-122"/>
              </a:rPr>
              <a:t>t</a:t>
            </a:r>
            <a:r>
              <a:rPr lang="en-US" altLang="zh-CN" dirty="0" smtClean="0">
                <a:latin typeface="+mn-lt"/>
                <a:ea typeface="宋体" charset="-122"/>
              </a:rPr>
              <a:t>)=E(m</a:t>
            </a:r>
            <a:r>
              <a:rPr lang="en-US" altLang="zh-CN" baseline="-25000" dirty="0" smtClean="0">
                <a:latin typeface="+mn-lt"/>
                <a:ea typeface="宋体" charset="-122"/>
              </a:rPr>
              <a:t>t+1</a:t>
            </a:r>
            <a:r>
              <a:rPr lang="en-US" altLang="zh-CN" dirty="0" smtClean="0">
                <a:latin typeface="+mn-lt"/>
                <a:ea typeface="宋体" charset="-122"/>
              </a:rPr>
              <a:t>x</a:t>
            </a:r>
            <a:r>
              <a:rPr lang="en-US" altLang="zh-CN" baseline="-25000" dirty="0" smtClean="0">
                <a:latin typeface="+mn-lt"/>
                <a:ea typeface="宋体" charset="-122"/>
              </a:rPr>
              <a:t>t+1</a:t>
            </a:r>
            <a:r>
              <a:rPr lang="en-US" altLang="zh-CN" dirty="0" smtClean="0">
                <a:latin typeface="+mn-lt"/>
                <a:ea typeface="宋体" charset="-122"/>
              </a:rPr>
              <a:t>z</a:t>
            </a:r>
            <a:r>
              <a:rPr lang="en-US" altLang="zh-CN" baseline="-25000" dirty="0" smtClean="0">
                <a:latin typeface="+mn-lt"/>
                <a:ea typeface="宋体" charset="-122"/>
              </a:rPr>
              <a:t>t</a:t>
            </a:r>
            <a:r>
              <a:rPr lang="en-US" altLang="zh-CN" dirty="0" smtClean="0">
                <a:latin typeface="+mn-lt"/>
                <a:ea typeface="宋体" charset="-122"/>
              </a:rPr>
              <a:t> ).</a:t>
            </a:r>
          </a:p>
          <a:p>
            <a:pPr eaLnBrk="1" hangingPunct="1">
              <a:spcAft>
                <a:spcPct val="80000"/>
              </a:spcAft>
              <a:defRPr/>
            </a:pPr>
            <a:r>
              <a:rPr lang="en-US" altLang="zh-CN" dirty="0" smtClean="0">
                <a:latin typeface="+mn-lt"/>
                <a:ea typeface="宋体" charset="-122"/>
              </a:rPr>
              <a:t>We can think this operation as creating a “</a:t>
            </a:r>
            <a:r>
              <a:rPr lang="en-US" altLang="zh-CN" dirty="0" err="1" smtClean="0">
                <a:latin typeface="+mn-lt"/>
                <a:ea typeface="宋体" charset="-122"/>
              </a:rPr>
              <a:t>security”with</a:t>
            </a:r>
            <a:r>
              <a:rPr lang="en-US" altLang="zh-CN" dirty="0" smtClean="0">
                <a:latin typeface="+mn-lt"/>
                <a:ea typeface="宋体" charset="-122"/>
              </a:rPr>
              <a:t> payoff x</a:t>
            </a:r>
            <a:r>
              <a:rPr lang="en-US" altLang="zh-CN" baseline="-25000" dirty="0" smtClean="0">
                <a:latin typeface="+mn-lt"/>
                <a:ea typeface="宋体" charset="-122"/>
              </a:rPr>
              <a:t>t+1</a:t>
            </a:r>
            <a:r>
              <a:rPr lang="en-US" altLang="zh-CN" dirty="0" smtClean="0">
                <a:latin typeface="+mn-lt"/>
                <a:ea typeface="宋体" charset="-122"/>
              </a:rPr>
              <a:t>z</a:t>
            </a:r>
            <a:r>
              <a:rPr lang="en-US" altLang="zh-CN" baseline="-25000" dirty="0" smtClean="0">
                <a:latin typeface="+mn-lt"/>
                <a:ea typeface="宋体" charset="-122"/>
              </a:rPr>
              <a:t>t, </a:t>
            </a:r>
            <a:r>
              <a:rPr lang="en-US" altLang="zh-CN" dirty="0" smtClean="0">
                <a:latin typeface="+mn-lt"/>
                <a:ea typeface="宋体" charset="-122"/>
              </a:rPr>
              <a:t>and “price” E(</a:t>
            </a:r>
            <a:r>
              <a:rPr lang="en-US" altLang="zh-CN" dirty="0" err="1" smtClean="0">
                <a:latin typeface="+mn-lt"/>
                <a:ea typeface="宋体" charset="-122"/>
              </a:rPr>
              <a:t>p</a:t>
            </a:r>
            <a:r>
              <a:rPr lang="en-US" altLang="zh-CN" baseline="-25000" dirty="0" err="1" smtClean="0">
                <a:latin typeface="+mn-lt"/>
                <a:ea typeface="宋体" charset="-122"/>
              </a:rPr>
              <a:t>t</a:t>
            </a:r>
            <a:r>
              <a:rPr lang="en-US" altLang="zh-CN" dirty="0" err="1" smtClean="0">
                <a:latin typeface="+mn-lt"/>
                <a:ea typeface="宋体" charset="-122"/>
              </a:rPr>
              <a:t>z</a:t>
            </a:r>
            <a:r>
              <a:rPr lang="en-US" altLang="zh-CN" baseline="-25000" dirty="0" err="1" smtClean="0">
                <a:latin typeface="+mn-lt"/>
                <a:ea typeface="宋体" charset="-122"/>
              </a:rPr>
              <a:t>t</a:t>
            </a:r>
            <a:r>
              <a:rPr lang="en-US" altLang="zh-CN" dirty="0" smtClean="0">
                <a:latin typeface="+mn-lt"/>
                <a:ea typeface="宋体" charset="-122"/>
              </a:rPr>
              <a:t>) represented with unconditional expectations.</a:t>
            </a:r>
          </a:p>
          <a:p>
            <a:pPr eaLnBrk="1" hangingPunct="1">
              <a:spcAft>
                <a:spcPct val="80000"/>
              </a:spcAft>
              <a:defRPr/>
            </a:pPr>
            <a:endParaRPr lang="en-US" altLang="zh-CN" dirty="0" smtClean="0">
              <a:ea typeface="宋体"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68313" y="404813"/>
            <a:ext cx="8375650" cy="1368425"/>
          </a:xfrm>
        </p:spPr>
        <p:txBody>
          <a:bodyPr/>
          <a:lstStyle/>
          <a:p>
            <a:pPr eaLnBrk="1" hangingPunct="1">
              <a:defRPr/>
            </a:pPr>
            <a:r>
              <a:rPr lang="en-US" altLang="zh-CN" smtClean="0">
                <a:latin typeface="Times New Roman" pitchFamily="18" charset="0"/>
                <a:cs typeface="Times New Roman" pitchFamily="18" charset="0"/>
              </a:rPr>
              <a:t>Prices and payoffs: discount bond  </a:t>
            </a:r>
          </a:p>
        </p:txBody>
      </p:sp>
      <p:sp>
        <p:nvSpPr>
          <p:cNvPr id="39939" name="Rectangle 3"/>
          <p:cNvSpPr>
            <a:spLocks noGrp="1" noChangeArrowheads="1"/>
          </p:cNvSpPr>
          <p:nvPr>
            <p:ph type="body" idx="1"/>
          </p:nvPr>
        </p:nvSpPr>
        <p:spPr>
          <a:xfrm>
            <a:off x="457200" y="1557338"/>
            <a:ext cx="8435975" cy="4157662"/>
          </a:xfrm>
        </p:spPr>
        <p:txBody>
          <a:bodyPr/>
          <a:lstStyle/>
          <a:p>
            <a:pPr eaLnBrk="1" hangingPunct="1">
              <a:spcAft>
                <a:spcPct val="80000"/>
              </a:spcAft>
              <a:defRPr/>
            </a:pPr>
            <a:r>
              <a:rPr lang="en-US" altLang="zh-CN" sz="3200" dirty="0" smtClean="0">
                <a:latin typeface="+mn-lt"/>
                <a:ea typeface="宋体" charset="-122"/>
              </a:rPr>
              <a:t>The payoff of one-period discount bond is 1.</a:t>
            </a:r>
            <a:endParaRPr lang="en-US" altLang="zh-CN" sz="3200" dirty="0" smtClean="0">
              <a:latin typeface="+mn-lt"/>
              <a:ea typeface="宋体" charset="-122"/>
              <a:cs typeface="Times New Roman" pitchFamily="18" charset="0"/>
            </a:endParaRPr>
          </a:p>
          <a:p>
            <a:pPr eaLnBrk="1" hangingPunct="1">
              <a:spcAft>
                <a:spcPct val="80000"/>
              </a:spcAft>
              <a:defRPr/>
            </a:pPr>
            <a:r>
              <a:rPr lang="en-US" altLang="zh-CN" sz="3200" dirty="0" smtClean="0">
                <a:latin typeface="+mn-lt"/>
                <a:ea typeface="宋体" charset="-122"/>
              </a:rPr>
              <a:t>So we have:</a:t>
            </a:r>
          </a:p>
          <a:p>
            <a:pPr eaLnBrk="1" hangingPunct="1">
              <a:spcAft>
                <a:spcPct val="80000"/>
              </a:spcAft>
              <a:defRPr/>
            </a:pPr>
            <a:r>
              <a:rPr lang="en-US" altLang="zh-CN" sz="3200" dirty="0" smtClean="0">
                <a:latin typeface="+mn-lt"/>
                <a:ea typeface="宋体" charset="-122"/>
              </a:rPr>
              <a:t>          p</a:t>
            </a:r>
            <a:r>
              <a:rPr lang="en-US" altLang="zh-CN" sz="3200" baseline="-25000" dirty="0" smtClean="0">
                <a:latin typeface="+mn-lt"/>
                <a:ea typeface="宋体" charset="-122"/>
              </a:rPr>
              <a:t>t</a:t>
            </a:r>
            <a:r>
              <a:rPr lang="en-US" altLang="zh-CN" sz="3200" dirty="0" smtClean="0">
                <a:latin typeface="+mn-lt"/>
                <a:ea typeface="宋体" charset="-122"/>
              </a:rPr>
              <a:t>=E</a:t>
            </a:r>
            <a:r>
              <a:rPr lang="en-US" altLang="zh-CN" sz="3200" baseline="-25000" dirty="0" smtClean="0">
                <a:latin typeface="+mn-lt"/>
                <a:ea typeface="宋体" charset="-122"/>
              </a:rPr>
              <a:t>t</a:t>
            </a:r>
            <a:r>
              <a:rPr lang="en-US" altLang="zh-CN" sz="3200" dirty="0" smtClean="0">
                <a:latin typeface="+mn-lt"/>
                <a:ea typeface="宋体" charset="-122"/>
              </a:rPr>
              <a:t>(m</a:t>
            </a:r>
            <a:r>
              <a:rPr lang="en-US" altLang="zh-CN" sz="3200" baseline="-25000" dirty="0" smtClean="0">
                <a:latin typeface="+mn-lt"/>
                <a:ea typeface="宋体" charset="-122"/>
              </a:rPr>
              <a:t>t+1</a:t>
            </a:r>
            <a:r>
              <a:rPr lang="en-US" altLang="zh-CN" sz="3200" dirty="0" smtClean="0">
                <a:latin typeface="+mn-lt"/>
                <a:ea typeface="宋体" charset="-122"/>
              </a:rPr>
              <a:t>)</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Prices and payoffs: options</a:t>
            </a:r>
            <a:endParaRPr lang="zh-CN" altLang="en-US" smtClean="0">
              <a:latin typeface="Times New Roman" pitchFamily="18" charset="0"/>
              <a:cs typeface="Times New Roman" pitchFamily="18" charset="0"/>
            </a:endParaRPr>
          </a:p>
        </p:txBody>
      </p:sp>
      <p:sp>
        <p:nvSpPr>
          <p:cNvPr id="40963" name="Rectangle 3"/>
          <p:cNvSpPr>
            <a:spLocks noGrp="1" noChangeArrowheads="1"/>
          </p:cNvSpPr>
          <p:nvPr>
            <p:ph type="body" idx="1"/>
          </p:nvPr>
        </p:nvSpPr>
        <p:spPr/>
        <p:txBody>
          <a:bodyPr/>
          <a:lstStyle/>
          <a:p>
            <a:pPr eaLnBrk="1" hangingPunct="1">
              <a:defRPr/>
            </a:pPr>
            <a:r>
              <a:rPr lang="en-US" altLang="zh-CN" sz="3200" dirty="0" smtClean="0">
                <a:latin typeface="+mn-lt"/>
                <a:ea typeface="宋体" charset="-122"/>
              </a:rPr>
              <a:t>For an European call option, we have:</a:t>
            </a:r>
          </a:p>
          <a:p>
            <a:pPr eaLnBrk="1" hangingPunct="1">
              <a:buFontTx/>
              <a:buNone/>
              <a:defRPr/>
            </a:pPr>
            <a:r>
              <a:rPr lang="en-US" altLang="zh-CN" sz="3200" dirty="0" smtClean="0">
                <a:latin typeface="+mn-lt"/>
                <a:ea typeface="宋体" charset="-122"/>
              </a:rPr>
              <a:t>             c</a:t>
            </a:r>
            <a:r>
              <a:rPr lang="en-US" altLang="zh-CN" sz="3200" baseline="-25000" dirty="0" smtClean="0">
                <a:latin typeface="+mn-lt"/>
                <a:ea typeface="宋体" charset="-122"/>
              </a:rPr>
              <a:t>t</a:t>
            </a:r>
            <a:r>
              <a:rPr lang="en-US" altLang="zh-CN" sz="3200" dirty="0" smtClean="0">
                <a:latin typeface="+mn-lt"/>
                <a:ea typeface="宋体" charset="-122"/>
              </a:rPr>
              <a:t>=E</a:t>
            </a:r>
            <a:r>
              <a:rPr lang="en-US" altLang="zh-CN" sz="3200" baseline="-25000" dirty="0" smtClean="0">
                <a:latin typeface="+mn-lt"/>
                <a:ea typeface="宋体" charset="-122"/>
              </a:rPr>
              <a:t>t</a:t>
            </a:r>
            <a:r>
              <a:rPr lang="en-US" altLang="zh-CN" sz="3200" dirty="0" smtClean="0">
                <a:latin typeface="+mn-lt"/>
                <a:ea typeface="宋体" charset="-122"/>
              </a:rPr>
              <a:t>[m</a:t>
            </a:r>
            <a:r>
              <a:rPr lang="en-US" altLang="zh-CN" sz="3200" baseline="-25000" dirty="0" smtClean="0">
                <a:latin typeface="+mn-lt"/>
                <a:ea typeface="宋体" charset="-122"/>
              </a:rPr>
              <a:t>t+1</a:t>
            </a:r>
            <a:r>
              <a:rPr lang="en-US" altLang="zh-CN" sz="3200" dirty="0" smtClean="0">
                <a:latin typeface="+mn-lt"/>
                <a:ea typeface="宋体" charset="-122"/>
              </a:rPr>
              <a:t>max(S</a:t>
            </a:r>
            <a:r>
              <a:rPr lang="en-US" altLang="zh-CN" sz="3200" baseline="-25000" dirty="0" smtClean="0">
                <a:latin typeface="+mn-lt"/>
                <a:ea typeface="宋体" charset="-122"/>
              </a:rPr>
              <a:t>T</a:t>
            </a:r>
            <a:r>
              <a:rPr lang="en-US" altLang="zh-CN" sz="3200" dirty="0" smtClean="0">
                <a:latin typeface="+mn-lt"/>
                <a:ea typeface="宋体" charset="-122"/>
              </a:rPr>
              <a:t>-X,0)]</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altLang="zh-CN" smtClean="0">
                <a:latin typeface="Times New Roman" pitchFamily="18" charset="0"/>
                <a:ea typeface="宋体" pitchFamily="2" charset="-122"/>
                <a:cs typeface="Times New Roman" pitchFamily="18" charset="0"/>
              </a:rPr>
              <a:t>Prices and payoffs: Real or nominal </a:t>
            </a:r>
          </a:p>
        </p:txBody>
      </p:sp>
      <p:sp>
        <p:nvSpPr>
          <p:cNvPr id="10245" name="Rectangle 3"/>
          <p:cNvSpPr>
            <a:spLocks noGrp="1" noChangeArrowheads="1"/>
          </p:cNvSpPr>
          <p:nvPr>
            <p:ph type="body" sz="half" idx="1"/>
          </p:nvPr>
        </p:nvSpPr>
        <p:spPr>
          <a:xfrm>
            <a:off x="468313" y="1447800"/>
            <a:ext cx="8351837" cy="4572000"/>
          </a:xfrm>
        </p:spPr>
        <p:txBody>
          <a:bodyPr/>
          <a:lstStyle/>
          <a:p>
            <a:pPr eaLnBrk="1" hangingPunct="1">
              <a:spcAft>
                <a:spcPct val="80000"/>
              </a:spcAft>
              <a:defRPr/>
            </a:pPr>
            <a:r>
              <a:rPr lang="en-US" altLang="zh-CN" sz="2800" dirty="0" smtClean="0">
                <a:latin typeface="+mn-lt"/>
                <a:ea typeface="宋体" charset="-122"/>
              </a:rPr>
              <a:t>If prices and payoffs are nominal, we should use a nominal discount factor. For example, if p and x denote nominal values, then we can create real prices and payoffs to write:</a:t>
            </a:r>
          </a:p>
          <a:p>
            <a:pPr eaLnBrk="1" hangingPunct="1">
              <a:spcAft>
                <a:spcPct val="80000"/>
              </a:spcAft>
              <a:buFont typeface="Wingdings" pitchFamily="2" charset="2"/>
              <a:buNone/>
              <a:defRPr/>
            </a:pPr>
            <a:endParaRPr lang="en-US" altLang="zh-CN" sz="2800" dirty="0" smtClean="0">
              <a:latin typeface="+mn-lt"/>
              <a:ea typeface="宋体" charset="-122"/>
            </a:endParaRPr>
          </a:p>
          <a:p>
            <a:pPr eaLnBrk="1" hangingPunct="1">
              <a:spcAft>
                <a:spcPct val="80000"/>
              </a:spcAft>
              <a:defRPr/>
            </a:pPr>
            <a:r>
              <a:rPr lang="en-US" altLang="zh-CN" sz="2800" dirty="0" smtClean="0">
                <a:latin typeface="+mn-lt"/>
                <a:ea typeface="宋体" charset="-122"/>
              </a:rPr>
              <a:t>Obviously, it is the same as defining a nominal discount factor by </a:t>
            </a:r>
          </a:p>
        </p:txBody>
      </p:sp>
      <p:graphicFrame>
        <p:nvGraphicFramePr>
          <p:cNvPr id="119812" name="Object 4"/>
          <p:cNvGraphicFramePr>
            <a:graphicFrameLocks noGrp="1" noChangeAspect="1"/>
          </p:cNvGraphicFramePr>
          <p:nvPr>
            <p:ph sz="quarter" idx="2"/>
          </p:nvPr>
        </p:nvGraphicFramePr>
        <p:xfrm>
          <a:off x="3132138" y="3213100"/>
          <a:ext cx="3887787" cy="1223963"/>
        </p:xfrm>
        <a:graphic>
          <a:graphicData uri="http://schemas.openxmlformats.org/presentationml/2006/ole">
            <mc:AlternateContent xmlns:mc="http://schemas.openxmlformats.org/markup-compatibility/2006">
              <mc:Choice xmlns:v="urn:schemas-microsoft-com:vml" Requires="v">
                <p:oleObj spid="_x0000_s119849" name="Equation" r:id="rId4" imgW="1497950" imgH="431613" progId="Equation.DSMT4">
                  <p:embed/>
                </p:oleObj>
              </mc:Choice>
              <mc:Fallback>
                <p:oleObj name="Equation" r:id="rId4" imgW="1497950" imgH="431613"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213100"/>
                        <a:ext cx="3887787" cy="1223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813" name="Object 6"/>
          <p:cNvGraphicFramePr>
            <a:graphicFrameLocks noGrp="1" noChangeAspect="1"/>
          </p:cNvGraphicFramePr>
          <p:nvPr>
            <p:ph sz="quarter" idx="3"/>
          </p:nvPr>
        </p:nvGraphicFramePr>
        <p:xfrm>
          <a:off x="3635375" y="5013325"/>
          <a:ext cx="4464050" cy="1223963"/>
        </p:xfrm>
        <a:graphic>
          <a:graphicData uri="http://schemas.openxmlformats.org/presentationml/2006/ole">
            <mc:AlternateContent xmlns:mc="http://schemas.openxmlformats.org/markup-compatibility/2006">
              <mc:Choice xmlns:v="urn:schemas-microsoft-com:vml" Requires="v">
                <p:oleObj spid="_x0000_s119850" name="Equation" r:id="rId6" imgW="1752600" imgH="431800" progId="Equation.DSMT4">
                  <p:embed/>
                </p:oleObj>
              </mc:Choice>
              <mc:Fallback>
                <p:oleObj name="Equation" r:id="rId6" imgW="1752600" imgH="4318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5375" y="5013325"/>
                        <a:ext cx="4464050" cy="1223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457200"/>
            <a:ext cx="8447087" cy="1143000"/>
          </a:xfrm>
        </p:spPr>
        <p:txBody>
          <a:bodyPr/>
          <a:lstStyle/>
          <a:p>
            <a:pPr eaLnBrk="1" hangingPunct="1">
              <a:defRPr/>
            </a:pPr>
            <a:r>
              <a:rPr lang="en-US" altLang="zh-CN" smtClean="0">
                <a:latin typeface="Times New Roman" pitchFamily="18" charset="0"/>
                <a:cs typeface="Times New Roman" pitchFamily="18" charset="0"/>
              </a:rPr>
              <a:t>Prices and payoffs: risk-free rate</a:t>
            </a:r>
          </a:p>
        </p:txBody>
      </p:sp>
      <p:sp>
        <p:nvSpPr>
          <p:cNvPr id="41987" name="Rectangle 3"/>
          <p:cNvSpPr>
            <a:spLocks noGrp="1" noChangeArrowheads="1"/>
          </p:cNvSpPr>
          <p:nvPr>
            <p:ph type="body" idx="1"/>
          </p:nvPr>
        </p:nvSpPr>
        <p:spPr>
          <a:xfrm>
            <a:off x="684213" y="1700213"/>
            <a:ext cx="7772400" cy="4648200"/>
          </a:xfrm>
        </p:spPr>
        <p:txBody>
          <a:bodyPr/>
          <a:lstStyle/>
          <a:p>
            <a:pPr eaLnBrk="1" hangingPunct="1">
              <a:buFontTx/>
              <a:buNone/>
              <a:defRPr/>
            </a:pPr>
            <a:r>
              <a:rPr lang="en-US" altLang="zh-CN" sz="3200" dirty="0" smtClean="0">
                <a:latin typeface="+mn-lt"/>
                <a:ea typeface="宋体" charset="-122"/>
              </a:rPr>
              <a:t>Because the risk-free rate is known ,so:</a:t>
            </a:r>
          </a:p>
          <a:p>
            <a:pPr eaLnBrk="1" hangingPunct="1">
              <a:buFontTx/>
              <a:buNone/>
              <a:defRPr/>
            </a:pPr>
            <a:r>
              <a:rPr lang="en-US" altLang="zh-CN" sz="3200" dirty="0" smtClean="0">
                <a:latin typeface="+mn-lt"/>
                <a:ea typeface="宋体" charset="-122"/>
              </a:rPr>
              <a:t>        1=E(</a:t>
            </a:r>
            <a:r>
              <a:rPr lang="en-US" altLang="zh-CN" sz="3200" dirty="0" err="1" smtClean="0">
                <a:latin typeface="+mn-lt"/>
                <a:ea typeface="宋体" charset="-122"/>
              </a:rPr>
              <a:t>mR</a:t>
            </a:r>
            <a:r>
              <a:rPr lang="en-US" altLang="zh-CN" sz="3200" baseline="30000" dirty="0" err="1" smtClean="0">
                <a:latin typeface="+mn-lt"/>
                <a:ea typeface="宋体" charset="-122"/>
              </a:rPr>
              <a:t>f</a:t>
            </a:r>
            <a:r>
              <a:rPr lang="en-US" altLang="zh-CN" sz="3200" dirty="0" smtClean="0">
                <a:latin typeface="+mn-lt"/>
                <a:ea typeface="宋体" charset="-122"/>
              </a:rPr>
              <a:t>)=</a:t>
            </a:r>
            <a:r>
              <a:rPr lang="en-US" altLang="zh-CN" sz="3200" dirty="0" err="1" smtClean="0">
                <a:latin typeface="+mn-lt"/>
                <a:ea typeface="宋体" charset="-122"/>
              </a:rPr>
              <a:t>R</a:t>
            </a:r>
            <a:r>
              <a:rPr lang="en-US" altLang="zh-CN" sz="3200" baseline="30000" dirty="0" err="1" smtClean="0">
                <a:latin typeface="+mn-lt"/>
                <a:ea typeface="宋体" charset="-122"/>
              </a:rPr>
              <a:t>f</a:t>
            </a:r>
            <a:r>
              <a:rPr lang="en-US" altLang="zh-CN" sz="3200" dirty="0" err="1" smtClean="0">
                <a:latin typeface="+mn-lt"/>
                <a:ea typeface="宋体" charset="-122"/>
              </a:rPr>
              <a:t>E</a:t>
            </a:r>
            <a:r>
              <a:rPr lang="en-US" altLang="zh-CN" sz="3200" dirty="0" smtClean="0">
                <a:latin typeface="+mn-lt"/>
                <a:ea typeface="宋体" charset="-122"/>
              </a:rPr>
              <a:t>(m)</a:t>
            </a:r>
          </a:p>
          <a:p>
            <a:pPr eaLnBrk="1" hangingPunct="1">
              <a:buFontTx/>
              <a:buNone/>
              <a:defRPr/>
            </a:pPr>
            <a:r>
              <a:rPr lang="en-US" altLang="zh-CN" sz="3200" dirty="0" smtClean="0">
                <a:latin typeface="+mn-lt"/>
                <a:ea typeface="宋体" charset="-122"/>
              </a:rPr>
              <a:t>         </a:t>
            </a:r>
            <a:r>
              <a:rPr lang="en-US" altLang="zh-CN" sz="3200" dirty="0" err="1" smtClean="0">
                <a:latin typeface="+mn-lt"/>
                <a:ea typeface="宋体" charset="-122"/>
              </a:rPr>
              <a:t>R</a:t>
            </a:r>
            <a:r>
              <a:rPr lang="en-US" altLang="zh-CN" sz="3200" baseline="30000" dirty="0" err="1" smtClean="0">
                <a:latin typeface="+mn-lt"/>
                <a:ea typeface="宋体" charset="-122"/>
              </a:rPr>
              <a:t>f</a:t>
            </a:r>
            <a:r>
              <a:rPr lang="en-US" altLang="zh-CN" sz="3200" dirty="0" smtClean="0">
                <a:latin typeface="+mn-lt"/>
                <a:ea typeface="宋体" charset="-122"/>
              </a:rPr>
              <a:t>=1/E(m)             (1.6)</a:t>
            </a:r>
          </a:p>
          <a:p>
            <a:pPr eaLnBrk="1" hangingPunct="1">
              <a:buFontTx/>
              <a:buNone/>
              <a:defRPr/>
            </a:pPr>
            <a:r>
              <a:rPr lang="en-US" altLang="zh-CN" sz="3200" dirty="0" smtClean="0">
                <a:latin typeface="+mn-lt"/>
                <a:ea typeface="宋体" charset="-122"/>
              </a:rPr>
              <a:t>If a risk-free rate is not traded, we can define 1/E(m)as the “shadow” risk-free rate. It is sometime called “zero-beta” rate.</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68313" y="304800"/>
            <a:ext cx="8447087" cy="1143000"/>
          </a:xfrm>
        </p:spPr>
        <p:txBody>
          <a:bodyPr/>
          <a:lstStyle/>
          <a:p>
            <a:pPr eaLnBrk="1" hangingPunct="1"/>
            <a:r>
              <a:rPr lang="en-US" altLang="zh-CN" smtClean="0">
                <a:latin typeface="Times New Roman" pitchFamily="18" charset="0"/>
                <a:ea typeface="宋体" pitchFamily="2" charset="-122"/>
                <a:cs typeface="Times New Roman" pitchFamily="18" charset="0"/>
              </a:rPr>
              <a:t>Economics behind risk-free rate</a:t>
            </a:r>
          </a:p>
        </p:txBody>
      </p:sp>
      <p:sp>
        <p:nvSpPr>
          <p:cNvPr id="121859" name="Rectangle 3"/>
          <p:cNvSpPr>
            <a:spLocks noGrp="1" noChangeArrowheads="1"/>
          </p:cNvSpPr>
          <p:nvPr>
            <p:ph type="body" sz="half" idx="1"/>
          </p:nvPr>
        </p:nvSpPr>
        <p:spPr>
          <a:xfrm>
            <a:off x="179388" y="1268413"/>
            <a:ext cx="8964612" cy="4572000"/>
          </a:xfrm>
        </p:spPr>
        <p:txBody>
          <a:bodyPr/>
          <a:lstStyle/>
          <a:p>
            <a:pPr eaLnBrk="1" hangingPunct="1"/>
            <a:r>
              <a:rPr lang="en-US" altLang="zh-CN" sz="2800" smtClean="0">
                <a:ea typeface="宋体" pitchFamily="2" charset="-122"/>
              </a:rPr>
              <a:t>Suppose: no uncertainty, and power utility function: </a:t>
            </a:r>
          </a:p>
          <a:p>
            <a:pPr eaLnBrk="1" hangingPunct="1"/>
            <a:endParaRPr lang="en-US" altLang="zh-CN" sz="2800" smtClean="0">
              <a:ea typeface="宋体" pitchFamily="2" charset="-122"/>
            </a:endParaRPr>
          </a:p>
          <a:p>
            <a:pPr eaLnBrk="1" hangingPunct="1"/>
            <a:r>
              <a:rPr lang="en-US" altLang="zh-CN" sz="2800" smtClean="0">
                <a:ea typeface="宋体" pitchFamily="2" charset="-122"/>
              </a:rPr>
              <a:t>Then we have:</a:t>
            </a:r>
          </a:p>
          <a:p>
            <a:pPr eaLnBrk="1" hangingPunct="1"/>
            <a:endParaRPr lang="en-US" altLang="zh-CN" sz="2800" smtClean="0">
              <a:ea typeface="宋体" pitchFamily="2" charset="-122"/>
            </a:endParaRPr>
          </a:p>
          <a:p>
            <a:pPr eaLnBrk="1" hangingPunct="1"/>
            <a:r>
              <a:rPr lang="en-US" altLang="zh-CN" sz="2800" smtClean="0">
                <a:ea typeface="宋体" pitchFamily="2" charset="-122"/>
              </a:rPr>
              <a:t>Findings: </a:t>
            </a:r>
          </a:p>
          <a:p>
            <a:pPr eaLnBrk="1" hangingPunct="1">
              <a:buFontTx/>
              <a:buNone/>
            </a:pPr>
            <a:r>
              <a:rPr lang="en-US" altLang="zh-CN" sz="2800" smtClean="0">
                <a:ea typeface="宋体" pitchFamily="2" charset="-122"/>
              </a:rPr>
              <a:t>    1.R</a:t>
            </a:r>
            <a:r>
              <a:rPr lang="en-US" altLang="zh-CN" sz="2800" baseline="30000" smtClean="0">
                <a:ea typeface="宋体" pitchFamily="2" charset="-122"/>
              </a:rPr>
              <a:t>f</a:t>
            </a:r>
            <a:r>
              <a:rPr lang="en-US" altLang="zh-CN" sz="2800" smtClean="0">
                <a:ea typeface="宋体" pitchFamily="2" charset="-122"/>
              </a:rPr>
              <a:t> is high when people are impatient(</a:t>
            </a:r>
            <a:r>
              <a:rPr lang="el-GR" altLang="zh-CN" sz="2800" smtClean="0">
                <a:latin typeface="宋体" pitchFamily="2" charset="-122"/>
                <a:ea typeface="宋体" pitchFamily="2" charset="-122"/>
              </a:rPr>
              <a:t>β</a:t>
            </a:r>
            <a:r>
              <a:rPr lang="en-US" altLang="zh-CN" sz="2800" smtClean="0">
                <a:latin typeface="宋体" pitchFamily="2" charset="-122"/>
                <a:ea typeface="宋体" pitchFamily="2" charset="-122"/>
              </a:rPr>
              <a:t>is low)</a:t>
            </a:r>
            <a:r>
              <a:rPr lang="en-US" altLang="zh-CN" sz="2800" smtClean="0">
                <a:ea typeface="宋体" pitchFamily="2" charset="-122"/>
              </a:rPr>
              <a:t>.</a:t>
            </a:r>
          </a:p>
          <a:p>
            <a:pPr eaLnBrk="1" hangingPunct="1">
              <a:buFontTx/>
              <a:buNone/>
            </a:pPr>
            <a:r>
              <a:rPr lang="en-US" altLang="zh-CN" sz="2800" smtClean="0">
                <a:ea typeface="宋体" pitchFamily="2" charset="-122"/>
              </a:rPr>
              <a:t>    2. R</a:t>
            </a:r>
            <a:r>
              <a:rPr lang="en-US" altLang="zh-CN" sz="2800" baseline="30000" smtClean="0">
                <a:ea typeface="宋体" pitchFamily="2" charset="-122"/>
              </a:rPr>
              <a:t>f</a:t>
            </a:r>
            <a:r>
              <a:rPr lang="en-US" altLang="zh-CN" sz="2800" smtClean="0">
                <a:ea typeface="宋体" pitchFamily="2" charset="-122"/>
              </a:rPr>
              <a:t> is high when consumption growth is high.</a:t>
            </a:r>
          </a:p>
          <a:p>
            <a:pPr eaLnBrk="1" hangingPunct="1">
              <a:buFontTx/>
              <a:buNone/>
            </a:pPr>
            <a:r>
              <a:rPr lang="en-US" altLang="zh-CN" sz="2800" smtClean="0">
                <a:ea typeface="宋体" pitchFamily="2" charset="-122"/>
              </a:rPr>
              <a:t>    3. R</a:t>
            </a:r>
            <a:r>
              <a:rPr lang="en-US" altLang="zh-CN" sz="2800" baseline="30000" smtClean="0">
                <a:ea typeface="宋体" pitchFamily="2" charset="-122"/>
              </a:rPr>
              <a:t>f </a:t>
            </a:r>
            <a:r>
              <a:rPr lang="en-US" altLang="zh-CN" sz="2800" smtClean="0">
                <a:ea typeface="宋体" pitchFamily="2" charset="-122"/>
              </a:rPr>
              <a:t> is more sensitive to consumption growth if </a:t>
            </a:r>
            <a:r>
              <a:rPr lang="el-GR" altLang="zh-CN" sz="2800" smtClean="0">
                <a:cs typeface="Arial" charset="0"/>
              </a:rPr>
              <a:t>γ</a:t>
            </a:r>
            <a:r>
              <a:rPr lang="en-US" altLang="zh-CN" sz="2800" smtClean="0">
                <a:ea typeface="宋体" pitchFamily="2" charset="-122"/>
                <a:cs typeface="Arial" charset="0"/>
              </a:rPr>
              <a:t> is large.</a:t>
            </a:r>
            <a:endParaRPr lang="el-GR" altLang="zh-CN" sz="2800" smtClean="0">
              <a:cs typeface="Arial" charset="0"/>
            </a:endParaRPr>
          </a:p>
          <a:p>
            <a:pPr eaLnBrk="1" hangingPunct="1"/>
            <a:endParaRPr lang="en-US" altLang="zh-CN" sz="2400" smtClean="0">
              <a:ea typeface="宋体" pitchFamily="2" charset="-122"/>
            </a:endParaRPr>
          </a:p>
        </p:txBody>
      </p:sp>
      <p:graphicFrame>
        <p:nvGraphicFramePr>
          <p:cNvPr id="121860" name="Object 4"/>
          <p:cNvGraphicFramePr>
            <a:graphicFrameLocks noGrp="1" noChangeAspect="1"/>
          </p:cNvGraphicFramePr>
          <p:nvPr>
            <p:ph sz="quarter" idx="2"/>
          </p:nvPr>
        </p:nvGraphicFramePr>
        <p:xfrm>
          <a:off x="3059113" y="1844675"/>
          <a:ext cx="1944687" cy="792163"/>
        </p:xfrm>
        <a:graphic>
          <a:graphicData uri="http://schemas.openxmlformats.org/presentationml/2006/ole">
            <mc:AlternateContent xmlns:mc="http://schemas.openxmlformats.org/markup-compatibility/2006">
              <mc:Choice xmlns:v="urn:schemas-microsoft-com:vml" Requires="v">
                <p:oleObj spid="_x0000_s121897" name="Equation" r:id="rId4" imgW="1016000" imgH="419100" progId="Equation.DSMT4">
                  <p:embed/>
                </p:oleObj>
              </mc:Choice>
              <mc:Fallback>
                <p:oleObj name="Equation" r:id="rId4" imgW="1016000" imgH="4191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1844675"/>
                        <a:ext cx="1944687"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1861" name="Object 6"/>
          <p:cNvGraphicFramePr>
            <a:graphicFrameLocks noGrp="1" noChangeAspect="1"/>
          </p:cNvGraphicFramePr>
          <p:nvPr>
            <p:ph sz="quarter" idx="3"/>
          </p:nvPr>
        </p:nvGraphicFramePr>
        <p:xfrm>
          <a:off x="3203575" y="3213100"/>
          <a:ext cx="2089150" cy="647700"/>
        </p:xfrm>
        <a:graphic>
          <a:graphicData uri="http://schemas.openxmlformats.org/presentationml/2006/ole">
            <mc:AlternateContent xmlns:mc="http://schemas.openxmlformats.org/markup-compatibility/2006">
              <mc:Choice xmlns:v="urn:schemas-microsoft-com:vml" Requires="v">
                <p:oleObj spid="_x0000_s121898" name="Equation" r:id="rId6" imgW="914400" imgH="431800" progId="Equation.DSMT4">
                  <p:embed/>
                </p:oleObj>
              </mc:Choice>
              <mc:Fallback>
                <p:oleObj name="Equation" r:id="rId6" imgW="914400" imgH="4318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575" y="3213100"/>
                        <a:ext cx="2089150"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Risk-free rate under uncertainty</a:t>
            </a:r>
          </a:p>
        </p:txBody>
      </p:sp>
      <p:sp>
        <p:nvSpPr>
          <p:cNvPr id="12294" name="Rectangle 3"/>
          <p:cNvSpPr>
            <a:spLocks noGrp="1" noChangeArrowheads="1"/>
          </p:cNvSpPr>
          <p:nvPr>
            <p:ph type="body" sz="half" idx="1"/>
          </p:nvPr>
        </p:nvSpPr>
        <p:spPr>
          <a:xfrm>
            <a:off x="685800" y="1052513"/>
            <a:ext cx="7773988" cy="4967287"/>
          </a:xfrm>
        </p:spPr>
        <p:txBody>
          <a:bodyPr/>
          <a:lstStyle/>
          <a:p>
            <a:pPr eaLnBrk="1" hangingPunct="1">
              <a:defRPr/>
            </a:pPr>
            <a:r>
              <a:rPr lang="en-US" altLang="zh-CN" sz="2800" dirty="0" smtClean="0">
                <a:latin typeface="+mn-lt"/>
                <a:ea typeface="宋体" charset="-122"/>
              </a:rPr>
              <a:t>Suppose c growth is </a:t>
            </a:r>
            <a:r>
              <a:rPr lang="en-US" altLang="zh-CN" sz="2800" dirty="0" err="1" smtClean="0">
                <a:latin typeface="+mn-lt"/>
                <a:ea typeface="宋体" charset="-122"/>
              </a:rPr>
              <a:t>lognormally</a:t>
            </a:r>
            <a:r>
              <a:rPr lang="en-US" altLang="zh-CN" sz="2800" dirty="0" smtClean="0">
                <a:latin typeface="+mn-lt"/>
                <a:ea typeface="宋体" charset="-122"/>
              </a:rPr>
              <a:t> distributed, Start with </a:t>
            </a: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Using the fact that normal X means:</a:t>
            </a: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We have:</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p:txBody>
      </p:sp>
      <p:graphicFrame>
        <p:nvGraphicFramePr>
          <p:cNvPr id="122884" name="Object 4"/>
          <p:cNvGraphicFramePr>
            <a:graphicFrameLocks noGrp="1" noChangeAspect="1"/>
          </p:cNvGraphicFramePr>
          <p:nvPr>
            <p:ph sz="quarter" idx="2"/>
          </p:nvPr>
        </p:nvGraphicFramePr>
        <p:xfrm>
          <a:off x="3203575" y="1557338"/>
          <a:ext cx="2663825" cy="863600"/>
        </p:xfrm>
        <a:graphic>
          <a:graphicData uri="http://schemas.openxmlformats.org/presentationml/2006/ole">
            <mc:AlternateContent xmlns:mc="http://schemas.openxmlformats.org/markup-compatibility/2006">
              <mc:Choice xmlns:v="urn:schemas-microsoft-com:vml" Requires="v">
                <p:oleObj spid="_x0000_s122939" name="Equation" r:id="rId4" imgW="1384300" imgH="482600" progId="Equation.DSMT4">
                  <p:embed/>
                </p:oleObj>
              </mc:Choice>
              <mc:Fallback>
                <p:oleObj name="Equation" r:id="rId4" imgW="1384300" imgH="482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1557338"/>
                        <a:ext cx="2663825"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885" name="Object 6"/>
          <p:cNvGraphicFramePr>
            <a:graphicFrameLocks noGrp="1" noChangeAspect="1"/>
          </p:cNvGraphicFramePr>
          <p:nvPr>
            <p:ph sz="quarter" idx="3"/>
          </p:nvPr>
        </p:nvGraphicFramePr>
        <p:xfrm>
          <a:off x="2411413" y="2852738"/>
          <a:ext cx="3314700" cy="736600"/>
        </p:xfrm>
        <a:graphic>
          <a:graphicData uri="http://schemas.openxmlformats.org/presentationml/2006/ole">
            <mc:AlternateContent xmlns:mc="http://schemas.openxmlformats.org/markup-compatibility/2006">
              <mc:Choice xmlns:v="urn:schemas-microsoft-com:vml" Requires="v">
                <p:oleObj spid="_x0000_s122940" name="Equation" r:id="rId6" imgW="1143000" imgH="254000" progId="Equation.DSMT4">
                  <p:embed/>
                </p:oleObj>
              </mc:Choice>
              <mc:Fallback>
                <p:oleObj name="Equation" r:id="rId6" imgW="1143000" imgH="2540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1413" y="2852738"/>
                        <a:ext cx="33147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886" name="Object 8"/>
          <p:cNvGraphicFramePr>
            <a:graphicFrameLocks noChangeAspect="1"/>
          </p:cNvGraphicFramePr>
          <p:nvPr>
            <p:extLst>
              <p:ext uri="{D42A27DB-BD31-4B8C-83A1-F6EECF244321}">
                <p14:modId xmlns:p14="http://schemas.microsoft.com/office/powerpoint/2010/main" val="3961040966"/>
              </p:ext>
            </p:extLst>
          </p:nvPr>
        </p:nvGraphicFramePr>
        <p:xfrm>
          <a:off x="1835150" y="3573463"/>
          <a:ext cx="7058025" cy="2592387"/>
        </p:xfrm>
        <a:graphic>
          <a:graphicData uri="http://schemas.openxmlformats.org/presentationml/2006/ole">
            <mc:AlternateContent xmlns:mc="http://schemas.openxmlformats.org/markup-compatibility/2006">
              <mc:Choice xmlns:v="urn:schemas-microsoft-com:vml" Requires="v">
                <p:oleObj spid="_x0000_s122941" name="Equation" r:id="rId8" imgW="3314700" imgH="1066800" progId="Equation.DSMT4">
                  <p:embed/>
                </p:oleObj>
              </mc:Choice>
              <mc:Fallback>
                <p:oleObj name="Equation" r:id="rId8" imgW="3314700" imgH="10668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3573463"/>
                        <a:ext cx="7058025" cy="2592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a:spLocks noGrp="1" noChangeArrowheads="1"/>
          </p:cNvSpPr>
          <p:nvPr>
            <p:ph type="title"/>
          </p:nvPr>
        </p:nvSpPr>
        <p:spPr>
          <a:xfrm>
            <a:off x="539750" y="533400"/>
            <a:ext cx="8375650" cy="1143000"/>
          </a:xfrm>
        </p:spPr>
        <p:txBody>
          <a:bodyPr/>
          <a:lstStyle/>
          <a:p>
            <a:pPr eaLnBrk="1" hangingPunct="1"/>
            <a:r>
              <a:rPr lang="en-US" altLang="zh-CN" sz="4800" smtClean="0">
                <a:latin typeface="Times New Roman" pitchFamily="18" charset="0"/>
                <a:ea typeface="宋体" pitchFamily="2" charset="-122"/>
                <a:cs typeface="Times New Roman" pitchFamily="18" charset="0"/>
              </a:rPr>
              <a:t>Structure</a:t>
            </a:r>
            <a:endParaRPr lang="en-US" altLang="zh-CN" smtClean="0">
              <a:latin typeface="Times New Roman" pitchFamily="18" charset="0"/>
              <a:ea typeface="宋体" pitchFamily="2" charset="-122"/>
              <a:cs typeface="Times New Roman" pitchFamily="18" charset="0"/>
            </a:endParaRPr>
          </a:p>
        </p:txBody>
      </p:sp>
      <p:sp>
        <p:nvSpPr>
          <p:cNvPr id="36867" name="Rectangle 7"/>
          <p:cNvSpPr>
            <a:spLocks noGrp="1" noChangeArrowheads="1"/>
          </p:cNvSpPr>
          <p:nvPr>
            <p:ph type="body" sz="half" idx="1"/>
          </p:nvPr>
        </p:nvSpPr>
        <p:spPr>
          <a:xfrm>
            <a:off x="685800" y="1828800"/>
            <a:ext cx="8153400" cy="4343400"/>
          </a:xfrm>
        </p:spPr>
        <p:txBody>
          <a:bodyPr/>
          <a:lstStyle/>
          <a:p>
            <a:pPr algn="ctr" eaLnBrk="1" hangingPunct="1">
              <a:lnSpc>
                <a:spcPct val="90000"/>
              </a:lnSpc>
              <a:buFontTx/>
              <a:buNone/>
              <a:defRPr/>
            </a:pPr>
            <a:r>
              <a:rPr lang="zh-CN" altLang="en-US" sz="2400" dirty="0" smtClean="0">
                <a:ea typeface="宋体" charset="-122"/>
                <a:cs typeface="Times New Roman" pitchFamily="18" charset="0"/>
              </a:rPr>
              <a:t> </a:t>
            </a:r>
          </a:p>
          <a:p>
            <a:pPr eaLnBrk="1" hangingPunct="1">
              <a:lnSpc>
                <a:spcPct val="90000"/>
              </a:lnSpc>
              <a:defRPr/>
            </a:pPr>
            <a:r>
              <a:rPr lang="en-US" altLang="zh-CN" sz="3200" dirty="0" smtClean="0">
                <a:latin typeface="+mn-lt"/>
                <a:ea typeface="宋体" charset="-122"/>
                <a:cs typeface="Times New Roman" pitchFamily="18" charset="0"/>
              </a:rPr>
              <a:t>Basic Pricing Equation</a:t>
            </a:r>
          </a:p>
          <a:p>
            <a:pPr eaLnBrk="1" hangingPunct="1">
              <a:lnSpc>
                <a:spcPct val="90000"/>
              </a:lnSpc>
              <a:defRPr/>
            </a:pPr>
            <a:r>
              <a:rPr lang="en-US" altLang="zh-CN" sz="3200" dirty="0" smtClean="0">
                <a:latin typeface="+mn-lt"/>
                <a:ea typeface="宋体" charset="-122"/>
                <a:cs typeface="Times New Roman" pitchFamily="18" charset="0"/>
              </a:rPr>
              <a:t>Stochastic Discount Rate </a:t>
            </a:r>
          </a:p>
          <a:p>
            <a:pPr eaLnBrk="1" hangingPunct="1">
              <a:lnSpc>
                <a:spcPct val="90000"/>
              </a:lnSpc>
              <a:defRPr/>
            </a:pPr>
            <a:r>
              <a:rPr lang="en-US" altLang="zh-CN" sz="3200" dirty="0" smtClean="0">
                <a:latin typeface="+mn-lt"/>
                <a:ea typeface="宋体" charset="-122"/>
                <a:cs typeface="Times New Roman" pitchFamily="18" charset="0"/>
              </a:rPr>
              <a:t>Prices and Payoffs </a:t>
            </a:r>
          </a:p>
          <a:p>
            <a:pPr eaLnBrk="1" hangingPunct="1">
              <a:lnSpc>
                <a:spcPct val="90000"/>
              </a:lnSpc>
              <a:defRPr/>
            </a:pPr>
            <a:r>
              <a:rPr lang="en-US" altLang="zh-CN" sz="3200" dirty="0" smtClean="0">
                <a:latin typeface="+mn-lt"/>
                <a:ea typeface="宋体" charset="-122"/>
                <a:cs typeface="Times New Roman" pitchFamily="18" charset="0"/>
              </a:rPr>
              <a:t>Classic Issues in Finance</a:t>
            </a:r>
          </a:p>
          <a:p>
            <a:pPr eaLnBrk="1" hangingPunct="1">
              <a:lnSpc>
                <a:spcPct val="90000"/>
              </a:lnSpc>
              <a:defRPr/>
            </a:pPr>
            <a:r>
              <a:rPr lang="en-US" altLang="zh-CN" sz="3200" dirty="0" smtClean="0">
                <a:latin typeface="+mn-lt"/>
                <a:ea typeface="宋体" charset="-122"/>
                <a:cs typeface="Times New Roman" pitchFamily="18" charset="0"/>
              </a:rPr>
              <a:t>Discount Factors in Continuous time</a:t>
            </a:r>
          </a:p>
        </p:txBody>
      </p:sp>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28600" y="304800"/>
            <a:ext cx="8686800" cy="963613"/>
          </a:xfrm>
        </p:spPr>
        <p:txBody>
          <a:bodyPr/>
          <a:lstStyle/>
          <a:p>
            <a:pPr eaLnBrk="1" hangingPunct="1"/>
            <a:r>
              <a:rPr lang="en-US" altLang="zh-CN" smtClean="0">
                <a:latin typeface="Times New Roman" pitchFamily="18" charset="0"/>
                <a:ea typeface="宋体" pitchFamily="2" charset="-122"/>
                <a:cs typeface="Times New Roman" pitchFamily="18" charset="0"/>
              </a:rPr>
              <a:t>Risk-free rate under uncertainty(2)</a:t>
            </a:r>
            <a:endParaRPr lang="zh-CN" altLang="en-US" smtClean="0">
              <a:latin typeface="Times New Roman" pitchFamily="18" charset="0"/>
              <a:ea typeface="宋体" pitchFamily="2" charset="-122"/>
              <a:cs typeface="Times New Roman" pitchFamily="18" charset="0"/>
            </a:endParaRPr>
          </a:p>
        </p:txBody>
      </p:sp>
      <p:sp>
        <p:nvSpPr>
          <p:cNvPr id="13316" name="Rectangle 3"/>
          <p:cNvSpPr>
            <a:spLocks noGrp="1" noChangeArrowheads="1"/>
          </p:cNvSpPr>
          <p:nvPr>
            <p:ph type="body" sz="half" idx="1"/>
          </p:nvPr>
        </p:nvSpPr>
        <p:spPr>
          <a:xfrm>
            <a:off x="539750" y="1341438"/>
            <a:ext cx="8135938" cy="4572000"/>
          </a:xfrm>
        </p:spPr>
        <p:txBody>
          <a:bodyPr/>
          <a:lstStyle/>
          <a:p>
            <a:pPr eaLnBrk="1" hangingPunct="1">
              <a:buFontTx/>
              <a:buNone/>
              <a:defRPr/>
            </a:pPr>
            <a:r>
              <a:rPr lang="en-US" altLang="zh-CN" dirty="0" smtClean="0">
                <a:latin typeface="+mn-lt"/>
                <a:ea typeface="宋体" charset="-122"/>
              </a:rPr>
              <a:t>Additional finding:</a:t>
            </a:r>
          </a:p>
          <a:p>
            <a:pPr eaLnBrk="1" hangingPunct="1">
              <a:defRPr/>
            </a:pPr>
            <a:r>
              <a:rPr lang="en-US" altLang="zh-CN" dirty="0" smtClean="0">
                <a:latin typeface="+mn-lt"/>
                <a:ea typeface="宋体" charset="-122"/>
              </a:rPr>
              <a:t>                            Captures the effect of  precautionary savings.</a:t>
            </a:r>
          </a:p>
          <a:p>
            <a:pPr eaLnBrk="1" hangingPunct="1">
              <a:defRPr/>
            </a:pPr>
            <a:r>
              <a:rPr lang="en-US" altLang="zh-CN" dirty="0" smtClean="0">
                <a:latin typeface="+mn-lt"/>
                <a:ea typeface="宋体" charset="-122"/>
              </a:rPr>
              <a:t>For the power utility function, the curvature parameter </a:t>
            </a:r>
            <a:r>
              <a:rPr lang="el-GR" altLang="zh-CN" dirty="0" smtClean="0">
                <a:latin typeface="+mn-lt"/>
                <a:cs typeface="Arial" charset="0"/>
              </a:rPr>
              <a:t>γ</a:t>
            </a:r>
            <a:r>
              <a:rPr lang="en-US" altLang="zh-CN" dirty="0" smtClean="0">
                <a:latin typeface="+mn-lt"/>
                <a:ea typeface="宋体" charset="-122"/>
                <a:cs typeface="Arial" charset="0"/>
              </a:rPr>
              <a:t> simultaneously controls </a:t>
            </a:r>
            <a:r>
              <a:rPr lang="en-US" altLang="zh-CN" dirty="0" err="1" smtClean="0">
                <a:latin typeface="+mn-lt"/>
                <a:ea typeface="宋体" charset="-122"/>
                <a:cs typeface="Arial" charset="0"/>
              </a:rPr>
              <a:t>intertemporal</a:t>
            </a:r>
            <a:r>
              <a:rPr lang="en-US" altLang="zh-CN" dirty="0" smtClean="0">
                <a:latin typeface="+mn-lt"/>
                <a:ea typeface="宋体" charset="-122"/>
                <a:cs typeface="Arial" charset="0"/>
              </a:rPr>
              <a:t> substitution—aversion to a consumption stream that varies over time, risk aversion—aversion to a consumption stream that varies across states of nature, and precautionary savings.  </a:t>
            </a:r>
            <a:endParaRPr lang="el-GR" altLang="zh-CN" dirty="0" smtClean="0">
              <a:latin typeface="+mn-lt"/>
              <a:cs typeface="Arial" charset="0"/>
            </a:endParaRPr>
          </a:p>
          <a:p>
            <a:pPr eaLnBrk="1" hangingPunct="1">
              <a:defRPr/>
            </a:pPr>
            <a:endParaRPr lang="en-US" altLang="zh-CN" dirty="0" smtClean="0">
              <a:ea typeface="宋体" charset="-122"/>
            </a:endParaRPr>
          </a:p>
        </p:txBody>
      </p:sp>
      <p:graphicFrame>
        <p:nvGraphicFramePr>
          <p:cNvPr id="123908" name="Object 4"/>
          <p:cNvGraphicFramePr>
            <a:graphicFrameLocks noGrp="1" noChangeAspect="1"/>
          </p:cNvGraphicFramePr>
          <p:nvPr>
            <p:ph sz="half" idx="2"/>
          </p:nvPr>
        </p:nvGraphicFramePr>
        <p:xfrm>
          <a:off x="1042988" y="1773238"/>
          <a:ext cx="2520950" cy="649287"/>
        </p:xfrm>
        <a:graphic>
          <a:graphicData uri="http://schemas.openxmlformats.org/presentationml/2006/ole">
            <mc:AlternateContent xmlns:mc="http://schemas.openxmlformats.org/markup-compatibility/2006">
              <mc:Choice xmlns:v="urn:schemas-microsoft-com:vml" Requires="v">
                <p:oleObj spid="_x0000_s123927" name="Equation" r:id="rId4" imgW="1218671" imgH="241195" progId="Equation.DSMT4">
                  <p:embed/>
                </p:oleObj>
              </mc:Choice>
              <mc:Fallback>
                <p:oleObj name="Equation" r:id="rId4" imgW="1218671" imgH="24119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773238"/>
                        <a:ext cx="252095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Risk-Free rate Puzzle</a:t>
            </a:r>
            <a:endParaRPr lang="zh-CN" altLang="en-US" dirty="0"/>
          </a:p>
        </p:txBody>
      </p:sp>
      <mc:AlternateContent xmlns:mc="http://schemas.openxmlformats.org/markup-compatibility/2006" xmlns:a14="http://schemas.microsoft.com/office/drawing/2010/main">
        <mc:Choice Requires="a14">
          <p:sp>
            <p:nvSpPr>
              <p:cNvPr id="3" name="文本占位符 2"/>
              <p:cNvSpPr>
                <a:spLocks noGrp="1"/>
              </p:cNvSpPr>
              <p:nvPr>
                <p:ph type="body" sz="half" idx="1"/>
              </p:nvPr>
            </p:nvSpPr>
            <p:spPr>
              <a:xfrm>
                <a:off x="685800" y="1124744"/>
                <a:ext cx="8062664" cy="4895056"/>
              </a:xfrm>
            </p:spPr>
            <p:txBody>
              <a:bodyPr/>
              <a:lstStyle/>
              <a:p>
                <a:endParaRPr lang="en-US" altLang="zh-CN" sz="2400" dirty="0" smtClean="0"/>
              </a:p>
              <a:p>
                <a:r>
                  <a:rPr lang="zh-CN" altLang="en-US" sz="2400" dirty="0" smtClean="0"/>
                  <a:t>若使用</a:t>
                </a:r>
                <a14:m>
                  <m:oMath xmlns:m="http://schemas.openxmlformats.org/officeDocument/2006/math">
                    <m:r>
                      <a:rPr lang="zh-CN" altLang="en-US" sz="2400" i="1" smtClean="0">
                        <a:latin typeface="Cambria Math"/>
                      </a:rPr>
                      <m:t>𝛿</m:t>
                    </m:r>
                    <m:r>
                      <a:rPr lang="en-US" altLang="zh-CN" sz="2400" b="0" i="1" smtClean="0">
                        <a:latin typeface="Cambria Math"/>
                      </a:rPr>
                      <m:t>=2%</m:t>
                    </m:r>
                    <m:r>
                      <a:rPr lang="zh-CN" altLang="en-US" sz="2400" b="0" i="1" smtClean="0">
                        <a:latin typeface="Cambria Math"/>
                      </a:rPr>
                      <m:t>，</m:t>
                    </m:r>
                    <m:sSub>
                      <m:sSubPr>
                        <m:ctrlPr>
                          <a:rPr lang="en-US" altLang="zh-CN" sz="2400" b="0" i="1" smtClean="0">
                            <a:latin typeface="Cambria Math"/>
                          </a:rPr>
                        </m:ctrlPr>
                      </m:sSubPr>
                      <m:e>
                        <m:r>
                          <a:rPr lang="zh-CN" altLang="en-US" sz="2400" b="0" i="1" smtClean="0">
                            <a:latin typeface="Cambria Math"/>
                          </a:rPr>
                          <m:t>𝜇</m:t>
                        </m:r>
                      </m:e>
                      <m:sub>
                        <m:r>
                          <a:rPr lang="en-US" altLang="zh-CN" sz="2400" b="0" i="1" smtClean="0">
                            <a:latin typeface="Cambria Math"/>
                          </a:rPr>
                          <m:t>𝑐</m:t>
                        </m:r>
                      </m:sub>
                    </m:sSub>
                  </m:oMath>
                </a14:m>
                <a:r>
                  <a:rPr lang="en-US" altLang="zh-CN" sz="2400" dirty="0" smtClean="0"/>
                  <a:t>=2%,</a:t>
                </a:r>
                <a14:m>
                  <m:oMath xmlns:m="http://schemas.openxmlformats.org/officeDocument/2006/math">
                    <m:sSub>
                      <m:sSubPr>
                        <m:ctrlPr>
                          <a:rPr lang="en-US" altLang="zh-CN" sz="2400" i="1" smtClean="0">
                            <a:latin typeface="Cambria Math"/>
                          </a:rPr>
                        </m:ctrlPr>
                      </m:sSubPr>
                      <m:e>
                        <m:r>
                          <a:rPr lang="zh-CN" altLang="en-US" sz="2400" i="1" smtClean="0">
                            <a:latin typeface="Cambria Math"/>
                          </a:rPr>
                          <m:t>𝜎</m:t>
                        </m:r>
                      </m:e>
                      <m:sub>
                        <m:r>
                          <a:rPr lang="en-US" altLang="zh-CN" sz="2400" b="0" i="1" smtClean="0">
                            <a:latin typeface="Cambria Math"/>
                          </a:rPr>
                          <m:t>𝑐</m:t>
                        </m:r>
                      </m:sub>
                    </m:sSub>
                  </m:oMath>
                </a14:m>
                <a:r>
                  <a:rPr lang="en-US" altLang="zh-CN" sz="2400" dirty="0" smtClean="0"/>
                  <a:t>=2%,</a:t>
                </a:r>
                <a:r>
                  <a:rPr lang="zh-CN" altLang="en-US" sz="2400" dirty="0" smtClean="0"/>
                  <a:t>则</a:t>
                </a:r>
                <a:endParaRPr lang="en-US" altLang="zh-CN" sz="2400" dirty="0" smtClean="0"/>
              </a:p>
              <a:p>
                <a:pPr marL="0" indent="0">
                  <a:buNone/>
                </a:pPr>
                <a14:m>
                  <m:oMathPara xmlns:m="http://schemas.openxmlformats.org/officeDocument/2006/math">
                    <m:oMathParaPr>
                      <m:jc m:val="centerGroup"/>
                    </m:oMathParaPr>
                    <m:oMath xmlns:m="http://schemas.openxmlformats.org/officeDocument/2006/math">
                      <m:sSup>
                        <m:sSupPr>
                          <m:ctrlPr>
                            <a:rPr lang="en-US" altLang="zh-CN" sz="2400" i="1" smtClean="0">
                              <a:latin typeface="Cambria Math"/>
                            </a:rPr>
                          </m:ctrlPr>
                        </m:sSupPr>
                        <m:e>
                          <m:r>
                            <a:rPr lang="en-US" altLang="zh-CN" sz="2400" b="0" i="1" smtClean="0">
                              <a:latin typeface="Cambria Math"/>
                            </a:rPr>
                            <m:t>𝑟</m:t>
                          </m:r>
                        </m:e>
                        <m:sup>
                          <m:r>
                            <a:rPr lang="en-US" altLang="zh-CN" sz="2400" b="0" i="1" smtClean="0">
                              <a:latin typeface="Cambria Math"/>
                            </a:rPr>
                            <m:t>𝑓</m:t>
                          </m:r>
                        </m:sup>
                      </m:sSup>
                      <m:r>
                        <a:rPr lang="en-US" altLang="zh-CN" sz="2400" b="0" i="1" smtClean="0">
                          <a:latin typeface="Cambria Math"/>
                        </a:rPr>
                        <m:t>=0.02+0.02</m:t>
                      </m:r>
                      <m:r>
                        <a:rPr lang="zh-CN" altLang="en-US" sz="2400" b="0" i="1" smtClean="0">
                          <a:latin typeface="Cambria Math"/>
                        </a:rPr>
                        <m:t>𝛾</m:t>
                      </m:r>
                      <m:r>
                        <a:rPr lang="en-US" altLang="zh-CN" sz="2400" b="0" i="1" smtClean="0">
                          <a:latin typeface="Cambria Math"/>
                        </a:rPr>
                        <m:t>−0.0002</m:t>
                      </m:r>
                      <m:sSup>
                        <m:sSupPr>
                          <m:ctrlPr>
                            <a:rPr lang="en-US" altLang="zh-CN" sz="2400" b="0" i="1" smtClean="0">
                              <a:latin typeface="Cambria Math"/>
                            </a:rPr>
                          </m:ctrlPr>
                        </m:sSupPr>
                        <m:e>
                          <m:r>
                            <a:rPr lang="zh-CN" altLang="en-US" sz="2400" b="0" i="1" smtClean="0">
                              <a:latin typeface="Cambria Math"/>
                            </a:rPr>
                            <m:t>𝛾</m:t>
                          </m:r>
                        </m:e>
                        <m:sup>
                          <m:r>
                            <a:rPr lang="en-US" altLang="zh-CN" sz="2400" b="0" i="1" smtClean="0">
                              <a:latin typeface="Cambria Math"/>
                            </a:rPr>
                            <m:t>2</m:t>
                          </m:r>
                        </m:sup>
                      </m:sSup>
                    </m:oMath>
                  </m:oMathPara>
                </a14:m>
                <a:endParaRPr lang="en-US" altLang="zh-CN" sz="2400" dirty="0"/>
              </a:p>
              <a:p>
                <a:endParaRPr lang="en-US" altLang="zh-CN" sz="2400" dirty="0" smtClean="0"/>
              </a:p>
              <a:p>
                <a:endParaRPr lang="en-US" altLang="zh-CN" sz="2400" dirty="0"/>
              </a:p>
              <a:p>
                <a:endParaRPr lang="en-US" altLang="zh-CN" sz="2400" dirty="0" smtClean="0"/>
              </a:p>
              <a:p>
                <a:endParaRPr lang="en-US" altLang="zh-CN" sz="2400" dirty="0" smtClean="0"/>
              </a:p>
              <a:p>
                <a:endParaRPr lang="en-US" altLang="zh-CN" sz="2400" dirty="0"/>
              </a:p>
              <a:p>
                <a:endParaRPr lang="en-US" altLang="zh-CN" sz="2400" dirty="0" smtClean="0"/>
              </a:p>
              <a:p>
                <a:r>
                  <a:rPr lang="zh-CN" altLang="en-US" sz="2400" dirty="0"/>
                  <a:t>这就是无风险利率之谜。（</a:t>
                </a:r>
                <a:r>
                  <a:rPr lang="en-US" altLang="zh-CN" sz="2400" dirty="0"/>
                  <a:t>see Claus </a:t>
                </a:r>
                <a:r>
                  <a:rPr lang="en-US" altLang="zh-CN" sz="2400" dirty="0" err="1"/>
                  <a:t>Munk</a:t>
                </a:r>
                <a:r>
                  <a:rPr lang="en-US" altLang="zh-CN" sz="2400" dirty="0"/>
                  <a:t>, Financial Asset Pricing Theory, </a:t>
                </a:r>
                <a:r>
                  <a:rPr lang="en-US" altLang="zh-CN" sz="2400" dirty="0" smtClean="0"/>
                  <a:t>p297-299</a:t>
                </a:r>
                <a:r>
                  <a:rPr lang="zh-CN" altLang="en-US" sz="2400" dirty="0" smtClean="0"/>
                  <a:t>）</a:t>
                </a:r>
                <a:endParaRPr lang="zh-CN" altLang="en-US" sz="2400" dirty="0"/>
              </a:p>
              <a:p>
                <a:endParaRPr lang="en-US" altLang="zh-CN" dirty="0" smtClean="0"/>
              </a:p>
            </p:txBody>
          </p:sp>
        </mc:Choice>
        <mc:Fallback xmlns="">
          <p:sp>
            <p:nvSpPr>
              <p:cNvPr id="3" name="文本占位符 2"/>
              <p:cNvSpPr>
                <a:spLocks noGrp="1" noRot="1" noChangeAspect="1" noMove="1" noResize="1" noEditPoints="1" noAdjustHandles="1" noChangeArrowheads="1" noChangeShapeType="1" noTextEdit="1"/>
              </p:cNvSpPr>
              <p:nvPr>
                <p:ph type="body" sz="half" idx="1"/>
              </p:nvPr>
            </p:nvSpPr>
            <p:spPr>
              <a:xfrm>
                <a:off x="685800" y="1124744"/>
                <a:ext cx="8062664" cy="4895056"/>
              </a:xfrm>
              <a:blipFill rotWithShape="1">
                <a:blip r:embed="rId3"/>
                <a:stretch>
                  <a:fillRect l="-303" r="-681"/>
                </a:stretch>
              </a:blipFill>
            </p:spPr>
            <p:txBody>
              <a:bodyPr/>
              <a:lstStyle/>
              <a:p>
                <a:r>
                  <a:rPr lang="zh-CN" altLang="en-US">
                    <a:noFill/>
                  </a:rPr>
                  <a:t> </a:t>
                </a:r>
              </a:p>
            </p:txBody>
          </p:sp>
        </mc:Fallback>
      </mc:AlternateContent>
      <p:sp>
        <p:nvSpPr>
          <p:cNvPr id="5" name="页脚占位符 4"/>
          <p:cNvSpPr>
            <a:spLocks noGrp="1"/>
          </p:cNvSpPr>
          <p:nvPr>
            <p:ph type="ftr" sz="quarter" idx="10"/>
          </p:nvPr>
        </p:nvSpPr>
        <p:spPr/>
        <p:txBody>
          <a:bodyPr/>
          <a:lstStyle/>
          <a:p>
            <a:pPr>
              <a:defRPr/>
            </a:pPr>
            <a:r>
              <a:rPr lang="en-US" altLang="zh-CN" smtClean="0"/>
              <a:t>Copyright © 2018 Zheng, Zhenlong </a:t>
            </a:r>
            <a:endParaRPr lang="en-US" altLang="zh-CN"/>
          </a:p>
        </p:txBody>
      </p:sp>
      <p:graphicFrame>
        <p:nvGraphicFramePr>
          <p:cNvPr id="6" name="对象 5"/>
          <p:cNvGraphicFramePr>
            <a:graphicFrameLocks noChangeAspect="1"/>
          </p:cNvGraphicFramePr>
          <p:nvPr>
            <p:extLst>
              <p:ext uri="{D42A27DB-BD31-4B8C-83A1-F6EECF244321}">
                <p14:modId xmlns:p14="http://schemas.microsoft.com/office/powerpoint/2010/main" val="759141401"/>
              </p:ext>
            </p:extLst>
          </p:nvPr>
        </p:nvGraphicFramePr>
        <p:xfrm>
          <a:off x="1547664" y="980728"/>
          <a:ext cx="6094151" cy="576064"/>
        </p:xfrm>
        <a:graphic>
          <a:graphicData uri="http://schemas.openxmlformats.org/presentationml/2006/ole">
            <mc:AlternateContent xmlns:mc="http://schemas.openxmlformats.org/markup-compatibility/2006">
              <mc:Choice xmlns:v="urn:schemas-microsoft-com:vml" Requires="v">
                <p:oleObj spid="_x0000_s155662" name="Equation" r:id="rId4" imgW="2552400" imgH="241200" progId="Equation.DSMT4">
                  <p:embed/>
                </p:oleObj>
              </mc:Choice>
              <mc:Fallback>
                <p:oleObj name="Equation" r:id="rId4" imgW="2552400" imgH="241200" progId="Equation.DSMT4">
                  <p:embed/>
                  <p:pic>
                    <p:nvPicPr>
                      <p:cNvPr id="0" name=""/>
                      <p:cNvPicPr/>
                      <p:nvPr/>
                    </p:nvPicPr>
                    <p:blipFill>
                      <a:blip r:embed="rId5"/>
                      <a:stretch>
                        <a:fillRect/>
                      </a:stretch>
                    </p:blipFill>
                    <p:spPr>
                      <a:xfrm>
                        <a:off x="1547664" y="980728"/>
                        <a:ext cx="6094151" cy="576064"/>
                      </a:xfrm>
                      <a:prstGeom prst="rect">
                        <a:avLst/>
                      </a:prstGeom>
                    </p:spPr>
                  </p:pic>
                </p:oleObj>
              </mc:Fallback>
            </mc:AlternateContent>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474985202"/>
              </p:ext>
            </p:extLst>
          </p:nvPr>
        </p:nvGraphicFramePr>
        <p:xfrm>
          <a:off x="3924300" y="2708923"/>
          <a:ext cx="1295400" cy="2160238"/>
        </p:xfrm>
        <a:graphic>
          <a:graphicData uri="http://schemas.openxmlformats.org/drawingml/2006/table">
            <a:tbl>
              <a:tblPr/>
              <a:tblGrid>
                <a:gridCol w="647700"/>
                <a:gridCol w="647700"/>
              </a:tblGrid>
              <a:tr h="302960">
                <a:tc>
                  <a:txBody>
                    <a:bodyPr/>
                    <a:lstStyle/>
                    <a:p>
                      <a:pPr algn="ctr" fontAlgn="ctr"/>
                      <a:r>
                        <a:rPr lang="en-US" sz="1100" b="1" i="0" u="none" strike="noStrike" dirty="0" err="1">
                          <a:solidFill>
                            <a:srgbClr val="000000"/>
                          </a:solidFill>
                          <a:effectLst/>
                          <a:latin typeface="宋体"/>
                        </a:rPr>
                        <a:t>rra</a:t>
                      </a:r>
                      <a:endParaRPr lang="en-US" sz="1100" b="1" i="0" u="none" strike="noStrike" dirty="0">
                        <a:solidFill>
                          <a:srgbClr val="000000"/>
                        </a:solidFill>
                        <a:effectLst/>
                        <a:latin typeface="宋体"/>
                      </a:endParaRPr>
                    </a:p>
                  </a:txBody>
                  <a:tcPr marL="4763" marR="4763" marT="4763" marB="0" anchor="ctr">
                    <a:lnL>
                      <a:noFill/>
                    </a:lnL>
                    <a:lnR>
                      <a:noFill/>
                    </a:lnR>
                    <a:lnT>
                      <a:noFill/>
                    </a:lnT>
                    <a:lnB>
                      <a:noFill/>
                    </a:lnB>
                  </a:tcPr>
                </a:tc>
                <a:tc>
                  <a:txBody>
                    <a:bodyPr/>
                    <a:lstStyle/>
                    <a:p>
                      <a:pPr algn="ctr" fontAlgn="ctr"/>
                      <a:r>
                        <a:rPr lang="en-US" sz="1100" b="1" i="0" u="none" strike="noStrike">
                          <a:solidFill>
                            <a:srgbClr val="000000"/>
                          </a:solidFill>
                          <a:effectLst/>
                          <a:latin typeface="宋体"/>
                        </a:rPr>
                        <a:t>rf</a:t>
                      </a:r>
                    </a:p>
                  </a:txBody>
                  <a:tcPr marL="4763" marR="4763" marT="4763" marB="0" anchor="ctr">
                    <a:lnL>
                      <a:noFill/>
                    </a:lnL>
                    <a:lnR>
                      <a:noFill/>
                    </a:lnR>
                    <a:lnT>
                      <a:noFill/>
                    </a:lnT>
                    <a:lnB>
                      <a:noFill/>
                    </a:lnB>
                  </a:tcPr>
                </a:tc>
              </a:tr>
              <a:tr h="342478">
                <a:tc>
                  <a:txBody>
                    <a:bodyPr/>
                    <a:lstStyle/>
                    <a:p>
                      <a:pPr algn="ctr" fontAlgn="ctr"/>
                      <a:r>
                        <a:rPr lang="en-US" altLang="zh-CN" sz="1100" b="1" i="0" u="none" strike="noStrike">
                          <a:solidFill>
                            <a:srgbClr val="000000"/>
                          </a:solidFill>
                          <a:effectLst/>
                          <a:latin typeface="宋体"/>
                        </a:rPr>
                        <a:t>2</a:t>
                      </a:r>
                    </a:p>
                  </a:txBody>
                  <a:tcPr marL="4763" marR="4763" marT="4763" marB="0" anchor="ctr">
                    <a:lnL>
                      <a:noFill/>
                    </a:lnL>
                    <a:lnR>
                      <a:noFill/>
                    </a:lnR>
                    <a:lnT>
                      <a:noFill/>
                    </a:lnT>
                    <a:lnB>
                      <a:noFill/>
                    </a:lnB>
                  </a:tcPr>
                </a:tc>
                <a:tc>
                  <a:txBody>
                    <a:bodyPr/>
                    <a:lstStyle/>
                    <a:p>
                      <a:pPr algn="ctr" fontAlgn="ctr"/>
                      <a:r>
                        <a:rPr lang="en-US" altLang="zh-CN" sz="1100" b="1" i="0" u="none" strike="noStrike">
                          <a:solidFill>
                            <a:srgbClr val="000000"/>
                          </a:solidFill>
                          <a:effectLst/>
                          <a:latin typeface="宋体"/>
                        </a:rPr>
                        <a:t>5.92%</a:t>
                      </a:r>
                    </a:p>
                  </a:txBody>
                  <a:tcPr marL="4763" marR="4763" marT="4763" marB="0" anchor="ctr">
                    <a:lnL>
                      <a:noFill/>
                    </a:lnL>
                    <a:lnR>
                      <a:noFill/>
                    </a:lnR>
                    <a:lnT>
                      <a:noFill/>
                    </a:lnT>
                    <a:lnB>
                      <a:noFill/>
                    </a:lnB>
                  </a:tcPr>
                </a:tc>
              </a:tr>
              <a:tr h="302960">
                <a:tc>
                  <a:txBody>
                    <a:bodyPr/>
                    <a:lstStyle/>
                    <a:p>
                      <a:pPr algn="ctr" fontAlgn="ctr"/>
                      <a:r>
                        <a:rPr lang="en-US" altLang="zh-CN" sz="1100" b="1" i="0" u="none" strike="noStrike" dirty="0">
                          <a:solidFill>
                            <a:srgbClr val="000000"/>
                          </a:solidFill>
                          <a:effectLst/>
                          <a:latin typeface="宋体"/>
                        </a:rPr>
                        <a:t>3</a:t>
                      </a:r>
                    </a:p>
                  </a:txBody>
                  <a:tcPr marL="4763" marR="4763" marT="4763" marB="0" anchor="ctr">
                    <a:lnL>
                      <a:noFill/>
                    </a:lnL>
                    <a:lnR>
                      <a:noFill/>
                    </a:lnR>
                    <a:lnT>
                      <a:noFill/>
                    </a:lnT>
                    <a:lnB>
                      <a:noFill/>
                    </a:lnB>
                  </a:tcPr>
                </a:tc>
                <a:tc>
                  <a:txBody>
                    <a:bodyPr/>
                    <a:lstStyle/>
                    <a:p>
                      <a:pPr algn="ctr" fontAlgn="ctr"/>
                      <a:r>
                        <a:rPr lang="en-US" altLang="zh-CN" sz="1100" b="1" i="0" u="none" strike="noStrike">
                          <a:solidFill>
                            <a:srgbClr val="000000"/>
                          </a:solidFill>
                          <a:effectLst/>
                          <a:latin typeface="宋体"/>
                        </a:rPr>
                        <a:t>7.82%</a:t>
                      </a:r>
                    </a:p>
                  </a:txBody>
                  <a:tcPr marL="4763" marR="4763" marT="4763" marB="0" anchor="ctr">
                    <a:lnL>
                      <a:noFill/>
                    </a:lnL>
                    <a:lnR>
                      <a:noFill/>
                    </a:lnR>
                    <a:lnT>
                      <a:noFill/>
                    </a:lnT>
                    <a:lnB>
                      <a:noFill/>
                    </a:lnB>
                  </a:tcPr>
                </a:tc>
              </a:tr>
              <a:tr h="302960">
                <a:tc>
                  <a:txBody>
                    <a:bodyPr/>
                    <a:lstStyle/>
                    <a:p>
                      <a:pPr algn="ctr" fontAlgn="ctr"/>
                      <a:r>
                        <a:rPr lang="en-US" altLang="zh-CN" sz="1100" b="1" i="0" u="none" strike="noStrike">
                          <a:solidFill>
                            <a:srgbClr val="000000"/>
                          </a:solidFill>
                          <a:effectLst/>
                          <a:latin typeface="宋体"/>
                        </a:rPr>
                        <a:t>4</a:t>
                      </a:r>
                    </a:p>
                  </a:txBody>
                  <a:tcPr marL="4763" marR="4763" marT="4763" marB="0" anchor="ctr">
                    <a:lnL>
                      <a:noFill/>
                    </a:lnL>
                    <a:lnR>
                      <a:noFill/>
                    </a:lnR>
                    <a:lnT>
                      <a:noFill/>
                    </a:lnT>
                    <a:lnB>
                      <a:noFill/>
                    </a:lnB>
                  </a:tcPr>
                </a:tc>
                <a:tc>
                  <a:txBody>
                    <a:bodyPr/>
                    <a:lstStyle/>
                    <a:p>
                      <a:pPr algn="ctr" fontAlgn="ctr"/>
                      <a:r>
                        <a:rPr lang="en-US" altLang="zh-CN" sz="1100" b="1" i="0" u="none" strike="noStrike">
                          <a:solidFill>
                            <a:srgbClr val="000000"/>
                          </a:solidFill>
                          <a:effectLst/>
                          <a:latin typeface="宋体"/>
                        </a:rPr>
                        <a:t>9.68%</a:t>
                      </a:r>
                    </a:p>
                  </a:txBody>
                  <a:tcPr marL="4763" marR="4763" marT="4763" marB="0" anchor="ctr">
                    <a:lnL>
                      <a:noFill/>
                    </a:lnL>
                    <a:lnR>
                      <a:noFill/>
                    </a:lnR>
                    <a:lnT>
                      <a:noFill/>
                    </a:lnT>
                    <a:lnB>
                      <a:noFill/>
                    </a:lnB>
                  </a:tcPr>
                </a:tc>
              </a:tr>
              <a:tr h="302960">
                <a:tc>
                  <a:txBody>
                    <a:bodyPr/>
                    <a:lstStyle/>
                    <a:p>
                      <a:pPr algn="ctr" fontAlgn="ctr"/>
                      <a:r>
                        <a:rPr lang="en-US" altLang="zh-CN" sz="1100" b="1" i="0" u="none" strike="noStrike">
                          <a:solidFill>
                            <a:srgbClr val="000000"/>
                          </a:solidFill>
                          <a:effectLst/>
                          <a:latin typeface="宋体"/>
                        </a:rPr>
                        <a:t>5</a:t>
                      </a:r>
                    </a:p>
                  </a:txBody>
                  <a:tcPr marL="4763" marR="4763" marT="4763" marB="0" anchor="ctr">
                    <a:lnL>
                      <a:noFill/>
                    </a:lnL>
                    <a:lnR>
                      <a:noFill/>
                    </a:lnR>
                    <a:lnT>
                      <a:noFill/>
                    </a:lnT>
                    <a:lnB>
                      <a:noFill/>
                    </a:lnB>
                  </a:tcPr>
                </a:tc>
                <a:tc>
                  <a:txBody>
                    <a:bodyPr/>
                    <a:lstStyle/>
                    <a:p>
                      <a:pPr algn="ctr" fontAlgn="ctr"/>
                      <a:r>
                        <a:rPr lang="en-US" altLang="zh-CN" sz="1100" b="1" i="0" u="none" strike="noStrike">
                          <a:solidFill>
                            <a:srgbClr val="000000"/>
                          </a:solidFill>
                          <a:effectLst/>
                          <a:latin typeface="宋体"/>
                        </a:rPr>
                        <a:t>11.50%</a:t>
                      </a:r>
                    </a:p>
                  </a:txBody>
                  <a:tcPr marL="4763" marR="4763" marT="4763" marB="0" anchor="ctr">
                    <a:lnL>
                      <a:noFill/>
                    </a:lnL>
                    <a:lnR>
                      <a:noFill/>
                    </a:lnR>
                    <a:lnT>
                      <a:noFill/>
                    </a:lnT>
                    <a:lnB>
                      <a:noFill/>
                    </a:lnB>
                  </a:tcPr>
                </a:tc>
              </a:tr>
              <a:tr h="302960">
                <a:tc>
                  <a:txBody>
                    <a:bodyPr/>
                    <a:lstStyle/>
                    <a:p>
                      <a:pPr algn="ctr" fontAlgn="ctr"/>
                      <a:r>
                        <a:rPr lang="en-US" altLang="zh-CN" sz="1100" b="1" i="0" u="none" strike="noStrike">
                          <a:solidFill>
                            <a:srgbClr val="000000"/>
                          </a:solidFill>
                          <a:effectLst/>
                          <a:latin typeface="宋体"/>
                        </a:rPr>
                        <a:t>50</a:t>
                      </a:r>
                    </a:p>
                  </a:txBody>
                  <a:tcPr marL="4763" marR="4763" marT="4763" marB="0" anchor="ctr">
                    <a:lnL>
                      <a:noFill/>
                    </a:lnL>
                    <a:lnR>
                      <a:noFill/>
                    </a:lnR>
                    <a:lnT>
                      <a:noFill/>
                    </a:lnT>
                    <a:lnB>
                      <a:noFill/>
                    </a:lnB>
                  </a:tcPr>
                </a:tc>
                <a:tc>
                  <a:txBody>
                    <a:bodyPr/>
                    <a:lstStyle/>
                    <a:p>
                      <a:pPr algn="ctr" fontAlgn="ctr"/>
                      <a:r>
                        <a:rPr lang="en-US" altLang="zh-CN" sz="1100" b="1" i="0" u="none" strike="noStrike">
                          <a:solidFill>
                            <a:srgbClr val="000000"/>
                          </a:solidFill>
                          <a:effectLst/>
                          <a:latin typeface="宋体"/>
                        </a:rPr>
                        <a:t>52.00%</a:t>
                      </a:r>
                    </a:p>
                  </a:txBody>
                  <a:tcPr marL="4763" marR="4763" marT="4763" marB="0" anchor="ctr">
                    <a:lnL>
                      <a:noFill/>
                    </a:lnL>
                    <a:lnR>
                      <a:noFill/>
                    </a:lnR>
                    <a:lnT>
                      <a:noFill/>
                    </a:lnT>
                    <a:lnB>
                      <a:noFill/>
                    </a:lnB>
                  </a:tcPr>
                </a:tc>
              </a:tr>
              <a:tr h="302960">
                <a:tc>
                  <a:txBody>
                    <a:bodyPr/>
                    <a:lstStyle/>
                    <a:p>
                      <a:pPr algn="ctr" fontAlgn="ctr"/>
                      <a:r>
                        <a:rPr lang="en-US" altLang="zh-CN" sz="1100" b="1" i="0" u="none" strike="noStrike">
                          <a:solidFill>
                            <a:srgbClr val="000000"/>
                          </a:solidFill>
                          <a:effectLst/>
                          <a:latin typeface="宋体"/>
                        </a:rPr>
                        <a:t>250</a:t>
                      </a:r>
                    </a:p>
                  </a:txBody>
                  <a:tcPr marL="4763" marR="4763" marT="4763" marB="0" anchor="ctr">
                    <a:lnL>
                      <a:noFill/>
                    </a:lnL>
                    <a:lnR>
                      <a:noFill/>
                    </a:lnR>
                    <a:lnT>
                      <a:noFill/>
                    </a:lnT>
                    <a:lnB>
                      <a:noFill/>
                    </a:lnB>
                  </a:tcPr>
                </a:tc>
                <a:tc>
                  <a:txBody>
                    <a:bodyPr/>
                    <a:lstStyle/>
                    <a:p>
                      <a:pPr algn="ctr" fontAlgn="ctr"/>
                      <a:r>
                        <a:rPr lang="en-US" altLang="zh-CN" sz="1100" b="1" i="0" u="none" strike="noStrike" dirty="0">
                          <a:solidFill>
                            <a:srgbClr val="000000"/>
                          </a:solidFill>
                          <a:effectLst/>
                          <a:latin typeface="宋体"/>
                        </a:rPr>
                        <a:t>-7.48%</a:t>
                      </a:r>
                    </a:p>
                  </a:txBody>
                  <a:tcPr marL="4763" marR="4763" marT="4763" marB="0" anchor="ctr">
                    <a:lnL>
                      <a:noFill/>
                    </a:lnL>
                    <a:lnR>
                      <a:noFill/>
                    </a:lnR>
                    <a:lnT>
                      <a:noFill/>
                    </a:lnT>
                    <a:lnB>
                      <a:noFill/>
                    </a:lnB>
                  </a:tcPr>
                </a:tc>
              </a:tr>
            </a:tbl>
          </a:graphicData>
        </a:graphic>
      </p:graphicFrame>
    </p:spTree>
    <p:extLst>
      <p:ext uri="{BB962C8B-B14F-4D97-AF65-F5344CB8AC3E}">
        <p14:creationId xmlns:p14="http://schemas.microsoft.com/office/powerpoint/2010/main" val="3419896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Risk Corrections--price</a:t>
            </a:r>
          </a:p>
        </p:txBody>
      </p:sp>
      <p:sp>
        <p:nvSpPr>
          <p:cNvPr id="124931" name="Rectangle 3"/>
          <p:cNvSpPr>
            <a:spLocks noGrp="1" noChangeArrowheads="1"/>
          </p:cNvSpPr>
          <p:nvPr>
            <p:ph type="body" sz="half" idx="1"/>
          </p:nvPr>
        </p:nvSpPr>
        <p:spPr>
          <a:xfrm>
            <a:off x="646113" y="1196975"/>
            <a:ext cx="8497887" cy="4859338"/>
          </a:xfrm>
        </p:spPr>
        <p:txBody>
          <a:bodyPr/>
          <a:lstStyle/>
          <a:p>
            <a:pPr eaLnBrk="1" hangingPunct="1"/>
            <a:r>
              <a:rPr lang="en-US" altLang="zh-CN" sz="2400" smtClean="0">
                <a:latin typeface="Times New Roman" pitchFamily="18" charset="0"/>
                <a:ea typeface="宋体" pitchFamily="2" charset="-122"/>
                <a:cs typeface="Times New Roman" pitchFamily="18" charset="0"/>
              </a:rPr>
              <a:t>Using the definition of covariance cov(m,x)=E(mx)-E(m)E(x), we can write p=E(mx) as:</a:t>
            </a:r>
          </a:p>
          <a:p>
            <a:pPr eaLnBrk="1" hangingPunct="1">
              <a:buFontTx/>
              <a:buNone/>
            </a:pPr>
            <a:endParaRPr lang="en-US" altLang="zh-CN" sz="2400" smtClean="0">
              <a:latin typeface="Times New Roman" pitchFamily="18" charset="0"/>
              <a:ea typeface="宋体" pitchFamily="2" charset="-122"/>
              <a:cs typeface="Times New Roman" pitchFamily="18" charset="0"/>
            </a:endParaRPr>
          </a:p>
          <a:p>
            <a:pPr eaLnBrk="1" hangingPunct="1"/>
            <a:endParaRPr lang="en-US" altLang="zh-CN" sz="2400" smtClean="0">
              <a:latin typeface="Times New Roman" pitchFamily="18" charset="0"/>
              <a:ea typeface="宋体" pitchFamily="2" charset="-122"/>
              <a:cs typeface="Times New Roman" pitchFamily="18" charset="0"/>
            </a:endParaRPr>
          </a:p>
          <a:p>
            <a:pPr eaLnBrk="1" hangingPunct="1"/>
            <a:endParaRPr lang="en-US" altLang="zh-CN" sz="2400" smtClean="0">
              <a:latin typeface="Times New Roman" pitchFamily="18" charset="0"/>
              <a:ea typeface="宋体" pitchFamily="2" charset="-122"/>
              <a:cs typeface="Times New Roman" pitchFamily="18" charset="0"/>
            </a:endParaRPr>
          </a:p>
          <a:p>
            <a:pPr eaLnBrk="1" hangingPunct="1"/>
            <a:r>
              <a:rPr lang="en-US" altLang="zh-CN" sz="2400" smtClean="0">
                <a:latin typeface="Times New Roman" pitchFamily="18" charset="0"/>
                <a:ea typeface="宋体" pitchFamily="2" charset="-122"/>
                <a:cs typeface="Times New Roman" pitchFamily="18" charset="0"/>
              </a:rPr>
              <a:t> The first term is the asset’s price in a risk-neutral world. The second term is a risk adjustment.</a:t>
            </a:r>
          </a:p>
          <a:p>
            <a:pPr eaLnBrk="1" hangingPunct="1"/>
            <a:r>
              <a:rPr lang="en-US" altLang="zh-CN" sz="2400" smtClean="0">
                <a:latin typeface="Times New Roman" pitchFamily="18" charset="0"/>
                <a:ea typeface="宋体" pitchFamily="2" charset="-122"/>
                <a:cs typeface="Times New Roman" pitchFamily="18" charset="0"/>
              </a:rPr>
              <a:t>Marginal utility u’(c) declines as c rises. Thus an asset’s price is lowered if its payoff covaries positively with consumption. </a:t>
            </a:r>
          </a:p>
          <a:p>
            <a:pPr eaLnBrk="1" hangingPunct="1"/>
            <a:r>
              <a:rPr lang="en-US" altLang="zh-CN" sz="2400" smtClean="0">
                <a:latin typeface="Times New Roman" pitchFamily="18" charset="0"/>
                <a:ea typeface="宋体" pitchFamily="2" charset="-122"/>
                <a:cs typeface="Times New Roman" pitchFamily="18" charset="0"/>
              </a:rPr>
              <a:t>It’s the covariance not the variance determines the riskiness. </a:t>
            </a:r>
          </a:p>
          <a:p>
            <a:pPr eaLnBrk="1" hangingPunct="1"/>
            <a:endParaRPr lang="en-US" altLang="zh-CN" sz="2400" smtClean="0">
              <a:ea typeface="宋体" pitchFamily="2" charset="-122"/>
              <a:cs typeface="Times New Roman" pitchFamily="18" charset="0"/>
            </a:endParaRPr>
          </a:p>
          <a:p>
            <a:pPr eaLnBrk="1" hangingPunct="1"/>
            <a:endParaRPr lang="en-US" altLang="zh-CN" sz="2400" smtClean="0">
              <a:ea typeface="宋体" pitchFamily="2" charset="-122"/>
              <a:cs typeface="Times New Roman" pitchFamily="18" charset="0"/>
            </a:endParaRPr>
          </a:p>
        </p:txBody>
      </p:sp>
      <p:graphicFrame>
        <p:nvGraphicFramePr>
          <p:cNvPr id="124932" name="Object 4"/>
          <p:cNvGraphicFramePr>
            <a:graphicFrameLocks noGrp="1" noChangeAspect="1"/>
          </p:cNvGraphicFramePr>
          <p:nvPr>
            <p:ph sz="half" idx="2"/>
          </p:nvPr>
        </p:nvGraphicFramePr>
        <p:xfrm>
          <a:off x="2843213" y="1989138"/>
          <a:ext cx="3652837" cy="1577975"/>
        </p:xfrm>
        <a:graphic>
          <a:graphicData uri="http://schemas.openxmlformats.org/presentationml/2006/ole">
            <mc:AlternateContent xmlns:mc="http://schemas.openxmlformats.org/markup-compatibility/2006">
              <mc:Choice xmlns:v="urn:schemas-microsoft-com:vml" Requires="v">
                <p:oleObj spid="_x0000_s124970" name="Equation" r:id="rId4" imgW="2146300" imgH="927100" progId="Equation.DSMT4">
                  <p:embed/>
                </p:oleObj>
              </mc:Choice>
              <mc:Fallback>
                <p:oleObj name="Equation" r:id="rId4" imgW="2146300" imgH="9271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1989138"/>
                        <a:ext cx="3652837" cy="157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33" name="Rectangle 7"/>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124934" name="Object 6"/>
          <p:cNvGraphicFramePr>
            <a:graphicFrameLocks noChangeAspect="1"/>
          </p:cNvGraphicFramePr>
          <p:nvPr/>
        </p:nvGraphicFramePr>
        <p:xfrm>
          <a:off x="1979613" y="5589588"/>
          <a:ext cx="5472112" cy="466725"/>
        </p:xfrm>
        <a:graphic>
          <a:graphicData uri="http://schemas.openxmlformats.org/presentationml/2006/ole">
            <mc:AlternateContent xmlns:mc="http://schemas.openxmlformats.org/markup-compatibility/2006">
              <mc:Choice xmlns:v="urn:schemas-microsoft-com:vml" Requires="v">
                <p:oleObj spid="_x0000_s124971" name="Equation" r:id="rId6" imgW="2667000" imgH="228600" progId="Equation.DSMT4">
                  <p:embed/>
                </p:oleObj>
              </mc:Choice>
              <mc:Fallback>
                <p:oleObj name="Equation" r:id="rId6" imgW="2667000" imgH="2286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9613" y="5589588"/>
                        <a:ext cx="54721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68313" y="304800"/>
            <a:ext cx="8447087" cy="1143000"/>
          </a:xfrm>
        </p:spPr>
        <p:txBody>
          <a:bodyPr/>
          <a:lstStyle/>
          <a:p>
            <a:pPr eaLnBrk="1" hangingPunct="1"/>
            <a:r>
              <a:rPr lang="en-US" altLang="zh-CN" smtClean="0">
                <a:latin typeface="Times New Roman" pitchFamily="18" charset="0"/>
                <a:ea typeface="宋体" pitchFamily="2" charset="-122"/>
                <a:cs typeface="Times New Roman" pitchFamily="18" charset="0"/>
              </a:rPr>
              <a:t>Risk Corrections--Returns</a:t>
            </a:r>
            <a:endParaRPr lang="zh-CN" altLang="en-US" smtClean="0">
              <a:latin typeface="Times New Roman" pitchFamily="18" charset="0"/>
              <a:ea typeface="宋体" pitchFamily="2" charset="-122"/>
              <a:cs typeface="Times New Roman" pitchFamily="18" charset="0"/>
            </a:endParaRPr>
          </a:p>
        </p:txBody>
      </p:sp>
      <p:sp>
        <p:nvSpPr>
          <p:cNvPr id="15364" name="Rectangle 3"/>
          <p:cNvSpPr>
            <a:spLocks noGrp="1" noChangeArrowheads="1"/>
          </p:cNvSpPr>
          <p:nvPr>
            <p:ph type="body" sz="half" idx="1"/>
          </p:nvPr>
        </p:nvSpPr>
        <p:spPr>
          <a:xfrm>
            <a:off x="539750" y="1447800"/>
            <a:ext cx="8280400" cy="4572000"/>
          </a:xfrm>
        </p:spPr>
        <p:txBody>
          <a:bodyPr/>
          <a:lstStyle/>
          <a:p>
            <a:pPr eaLnBrk="1" hangingPunct="1">
              <a:defRPr/>
            </a:pPr>
            <a:r>
              <a:rPr lang="en-US" altLang="zh-CN" sz="2800" dirty="0" smtClean="0">
                <a:latin typeface="+mn-lt"/>
                <a:ea typeface="宋体" charset="-122"/>
              </a:rPr>
              <a:t>From 1=E(</a:t>
            </a:r>
            <a:r>
              <a:rPr lang="en-US" altLang="zh-CN" sz="2800" dirty="0" err="1" smtClean="0">
                <a:latin typeface="+mn-lt"/>
                <a:ea typeface="宋体" charset="-122"/>
              </a:rPr>
              <a:t>mR</a:t>
            </a:r>
            <a:r>
              <a:rPr lang="en-US" altLang="zh-CN" sz="2800" baseline="30000" dirty="0" err="1" smtClean="0">
                <a:latin typeface="+mn-lt"/>
                <a:ea typeface="宋体" charset="-122"/>
              </a:rPr>
              <a:t>i</a:t>
            </a:r>
            <a:r>
              <a:rPr lang="en-US" altLang="zh-CN" sz="2800" dirty="0" smtClean="0">
                <a:latin typeface="+mn-lt"/>
                <a:ea typeface="宋体" charset="-122"/>
              </a:rPr>
              <a:t>), we have:(1.11-13)</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buFont typeface="Wingdings" pitchFamily="2" charset="2"/>
              <a:buNone/>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Assets whose returns </a:t>
            </a:r>
            <a:r>
              <a:rPr lang="en-US" altLang="zh-CN" sz="2800" dirty="0" err="1" smtClean="0">
                <a:latin typeface="+mn-lt"/>
                <a:ea typeface="宋体" charset="-122"/>
              </a:rPr>
              <a:t>covary</a:t>
            </a:r>
            <a:r>
              <a:rPr lang="en-US" altLang="zh-CN" sz="2800" dirty="0" smtClean="0">
                <a:latin typeface="+mn-lt"/>
                <a:ea typeface="宋体" charset="-122"/>
              </a:rPr>
              <a:t> positively with consumption must promise higher expected returns to induce investors to hold them.</a:t>
            </a:r>
          </a:p>
          <a:p>
            <a:pPr eaLnBrk="1" hangingPunct="1">
              <a:defRPr/>
            </a:pPr>
            <a:endParaRPr lang="en-US" altLang="zh-CN" sz="2400" dirty="0" smtClean="0">
              <a:ea typeface="宋体" charset="-122"/>
            </a:endParaRPr>
          </a:p>
        </p:txBody>
      </p:sp>
      <p:graphicFrame>
        <p:nvGraphicFramePr>
          <p:cNvPr id="125956" name="Object 4"/>
          <p:cNvGraphicFramePr>
            <a:graphicFrameLocks noGrp="1" noChangeAspect="1"/>
          </p:cNvGraphicFramePr>
          <p:nvPr>
            <p:ph sz="half" idx="2"/>
          </p:nvPr>
        </p:nvGraphicFramePr>
        <p:xfrm>
          <a:off x="1366838" y="1916113"/>
          <a:ext cx="5402262" cy="2665412"/>
        </p:xfrm>
        <a:graphic>
          <a:graphicData uri="http://schemas.openxmlformats.org/presentationml/2006/ole">
            <mc:AlternateContent xmlns:mc="http://schemas.openxmlformats.org/markup-compatibility/2006">
              <mc:Choice xmlns:v="urn:schemas-microsoft-com:vml" Requires="v">
                <p:oleObj spid="_x0000_s125975" name="Equation" r:id="rId4" imgW="2882900" imgH="1422400" progId="Equation.DSMT4">
                  <p:embed/>
                </p:oleObj>
              </mc:Choice>
              <mc:Fallback>
                <p:oleObj name="Equation" r:id="rId4" imgW="2882900" imgH="1422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838" y="1916113"/>
                        <a:ext cx="5402262" cy="2665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en-US" altLang="zh-CN" sz="4000" smtClean="0">
                <a:latin typeface="Times New Roman" pitchFamily="18" charset="0"/>
                <a:ea typeface="宋体" pitchFamily="2" charset="-122"/>
                <a:cs typeface="Times New Roman" pitchFamily="18" charset="0"/>
              </a:rPr>
              <a:t>Idiosyncratic risk does not affect risk</a:t>
            </a:r>
          </a:p>
        </p:txBody>
      </p:sp>
      <p:sp>
        <p:nvSpPr>
          <p:cNvPr id="16388" name="Rectangle 3"/>
          <p:cNvSpPr>
            <a:spLocks noGrp="1" noChangeArrowheads="1"/>
          </p:cNvSpPr>
          <p:nvPr>
            <p:ph type="body" sz="half" idx="1"/>
          </p:nvPr>
        </p:nvSpPr>
        <p:spPr>
          <a:xfrm>
            <a:off x="395288" y="1196975"/>
            <a:ext cx="8353425" cy="4822825"/>
          </a:xfrm>
        </p:spPr>
        <p:txBody>
          <a:bodyPr/>
          <a:lstStyle/>
          <a:p>
            <a:pPr eaLnBrk="1" hangingPunct="1">
              <a:defRPr/>
            </a:pPr>
            <a:r>
              <a:rPr lang="en-US" altLang="zh-CN" sz="2400" dirty="0" smtClean="0">
                <a:latin typeface="+mn-lt"/>
                <a:ea typeface="宋体" charset="-122"/>
              </a:rPr>
              <a:t>Only the component of a payoff perfectly correlated with m generates an extra return. Idiosyncratic risk, uncorrelated with m, generate no premium.</a:t>
            </a:r>
          </a:p>
          <a:p>
            <a:pPr eaLnBrk="1" hangingPunct="1">
              <a:defRPr/>
            </a:pPr>
            <a:r>
              <a:rPr lang="en-US" altLang="zh-CN" sz="2400" dirty="0" smtClean="0">
                <a:latin typeface="+mn-lt"/>
                <a:ea typeface="宋体" charset="-122"/>
              </a:rPr>
              <a:t>We can decompose any payoff x into a part correlated with m and an idiosyncratic part uncorrelated with m by running a regression:</a:t>
            </a:r>
          </a:p>
          <a:p>
            <a:pPr eaLnBrk="1" hangingPunct="1">
              <a:defRPr/>
            </a:pPr>
            <a:r>
              <a:rPr lang="en-US" altLang="zh-CN" sz="2400" dirty="0" smtClean="0">
                <a:latin typeface="+mn-lt"/>
                <a:ea typeface="宋体" charset="-122"/>
              </a:rPr>
              <a:t>           x=</a:t>
            </a:r>
            <a:r>
              <a:rPr lang="en-US" altLang="zh-CN" sz="2400" dirty="0" err="1" smtClean="0">
                <a:latin typeface="+mn-lt"/>
                <a:ea typeface="宋体" charset="-122"/>
              </a:rPr>
              <a:t>proj</a:t>
            </a:r>
            <a:r>
              <a:rPr lang="en-US" altLang="zh-CN" sz="2400" dirty="0" smtClean="0">
                <a:latin typeface="+mn-lt"/>
                <a:ea typeface="宋体" charset="-122"/>
              </a:rPr>
              <a:t>(</a:t>
            </a:r>
            <a:r>
              <a:rPr lang="en-US" altLang="zh-CN" sz="2400" dirty="0" err="1" smtClean="0">
                <a:latin typeface="+mn-lt"/>
                <a:ea typeface="宋体" charset="-122"/>
              </a:rPr>
              <a:t>x|m</a:t>
            </a:r>
            <a:r>
              <a:rPr lang="en-US" altLang="zh-CN" sz="2400" dirty="0" smtClean="0">
                <a:latin typeface="+mn-lt"/>
                <a:ea typeface="宋体" charset="-122"/>
              </a:rPr>
              <a:t>)+</a:t>
            </a:r>
            <a:r>
              <a:rPr lang="el-GR" altLang="zh-CN" sz="2400" dirty="0" smtClean="0">
                <a:latin typeface="+mn-lt"/>
                <a:cs typeface="Arial" charset="0"/>
              </a:rPr>
              <a:t>ε</a:t>
            </a:r>
            <a:endParaRPr lang="en-US" altLang="zh-CN" sz="2400" dirty="0" smtClean="0">
              <a:latin typeface="+mn-lt"/>
              <a:ea typeface="宋体" charset="-122"/>
              <a:cs typeface="Arial" charset="0"/>
            </a:endParaRPr>
          </a:p>
          <a:p>
            <a:pPr eaLnBrk="1" hangingPunct="1">
              <a:defRPr/>
            </a:pPr>
            <a:r>
              <a:rPr lang="en-US" altLang="zh-CN" sz="2400" dirty="0" smtClean="0">
                <a:latin typeface="+mn-lt"/>
                <a:ea typeface="宋体" charset="-122"/>
                <a:cs typeface="Arial" charset="0"/>
              </a:rPr>
              <a:t>Projection means linear regression without a constant:</a:t>
            </a:r>
            <a:r>
              <a:rPr lang="en-US" altLang="zh-CN" sz="2400" dirty="0" smtClean="0">
                <a:latin typeface="+mn-lt"/>
                <a:ea typeface="宋体" charset="-122"/>
              </a:rPr>
              <a:t> </a:t>
            </a:r>
          </a:p>
          <a:p>
            <a:pPr eaLnBrk="1" hangingPunct="1">
              <a:defRPr/>
            </a:pPr>
            <a:endParaRPr lang="en-US" altLang="zh-CN" sz="2400" dirty="0" smtClean="0">
              <a:ea typeface="宋体" charset="-122"/>
            </a:endParaRPr>
          </a:p>
        </p:txBody>
      </p:sp>
      <p:graphicFrame>
        <p:nvGraphicFramePr>
          <p:cNvPr id="126980" name="Object 4"/>
          <p:cNvGraphicFramePr>
            <a:graphicFrameLocks noGrp="1" noChangeAspect="1"/>
          </p:cNvGraphicFramePr>
          <p:nvPr>
            <p:ph sz="half" idx="2"/>
          </p:nvPr>
        </p:nvGraphicFramePr>
        <p:xfrm>
          <a:off x="1042988" y="4581525"/>
          <a:ext cx="7200900" cy="1871663"/>
        </p:xfrm>
        <a:graphic>
          <a:graphicData uri="http://schemas.openxmlformats.org/presentationml/2006/ole">
            <mc:AlternateContent xmlns:mc="http://schemas.openxmlformats.org/markup-compatibility/2006">
              <mc:Choice xmlns:v="urn:schemas-microsoft-com:vml" Requires="v">
                <p:oleObj spid="_x0000_s126999" name="Equation" r:id="rId4" imgW="4267200" imgH="1066800" progId="Equation.DSMT4">
                  <p:embed/>
                </p:oleObj>
              </mc:Choice>
              <mc:Fallback>
                <p:oleObj name="Equation" r:id="rId4" imgW="4267200" imgH="10668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581525"/>
                        <a:ext cx="7200900" cy="187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04664"/>
            <a:ext cx="8686800" cy="1143000"/>
          </a:xfrm>
        </p:spPr>
        <p:txBody>
          <a:bodyPr/>
          <a:lstStyle/>
          <a:p>
            <a:r>
              <a:rPr lang="zh-CN" altLang="en-US" dirty="0" smtClean="0"/>
              <a:t>小测</a:t>
            </a:r>
            <a:endParaRPr lang="zh-CN" altLang="en-US" dirty="0"/>
          </a:p>
        </p:txBody>
      </p:sp>
      <p:sp>
        <p:nvSpPr>
          <p:cNvPr id="3" name="文本占位符 2"/>
          <p:cNvSpPr>
            <a:spLocks noGrp="1"/>
          </p:cNvSpPr>
          <p:nvPr>
            <p:ph type="body" sz="half" idx="1"/>
          </p:nvPr>
        </p:nvSpPr>
        <p:spPr>
          <a:xfrm>
            <a:off x="685800" y="1447800"/>
            <a:ext cx="8134672" cy="4572000"/>
          </a:xfrm>
        </p:spPr>
        <p:txBody>
          <a:bodyPr/>
          <a:lstStyle/>
          <a:p>
            <a:r>
              <a:rPr lang="zh-CN" altLang="en-US" dirty="0" smtClean="0"/>
              <a:t>如果没有其他收入来源，只有证券投资的收入。那么市场组合的预期收益率是否等于无风险利率？单个证券的预期收益率取决于什么？</a:t>
            </a:r>
            <a:endParaRPr lang="en-US" altLang="zh-CN" dirty="0" smtClean="0"/>
          </a:p>
          <a:p>
            <a:r>
              <a:rPr lang="zh-CN" altLang="en-US" dirty="0" smtClean="0"/>
              <a:t>对一个房地产占资产</a:t>
            </a:r>
            <a:r>
              <a:rPr lang="en-US" altLang="zh-CN" dirty="0" smtClean="0"/>
              <a:t>90%</a:t>
            </a:r>
            <a:r>
              <a:rPr lang="zh-CN" altLang="en-US" dirty="0" smtClean="0"/>
              <a:t>的投资者来说，房地产股票的预期收益率如何？</a:t>
            </a:r>
            <a:endParaRPr lang="zh-CN" altLang="en-US" dirty="0"/>
          </a:p>
        </p:txBody>
      </p:sp>
      <p:sp>
        <p:nvSpPr>
          <p:cNvPr id="5" name="页脚占位符 4"/>
          <p:cNvSpPr>
            <a:spLocks noGrp="1"/>
          </p:cNvSpPr>
          <p:nvPr>
            <p:ph type="ftr" sz="quarter" idx="10"/>
          </p:nvPr>
        </p:nvSpPr>
        <p:spPr/>
        <p:txBody>
          <a:bodyPr/>
          <a:lstStyle/>
          <a:p>
            <a:pPr>
              <a:defRPr/>
            </a:pPr>
            <a:r>
              <a:rPr lang="en-US" altLang="zh-CN" smtClean="0"/>
              <a:t>Copyright © 2018 Zheng, Zhenlong </a:t>
            </a:r>
            <a:endParaRPr lang="en-US" altLang="zh-CN"/>
          </a:p>
        </p:txBody>
      </p:sp>
    </p:spTree>
    <p:extLst>
      <p:ext uri="{BB962C8B-B14F-4D97-AF65-F5344CB8AC3E}">
        <p14:creationId xmlns:p14="http://schemas.microsoft.com/office/powerpoint/2010/main" val="1393133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28600" y="304800"/>
            <a:ext cx="8686800" cy="963613"/>
          </a:xfrm>
        </p:spPr>
        <p:txBody>
          <a:bodyPr/>
          <a:lstStyle/>
          <a:p>
            <a:pPr eaLnBrk="1" hangingPunct="1"/>
            <a:r>
              <a:rPr lang="en-US" altLang="zh-CN" sz="4000" smtClean="0">
                <a:latin typeface="Times New Roman" pitchFamily="18" charset="0"/>
                <a:ea typeface="宋体" pitchFamily="2" charset="-122"/>
                <a:cs typeface="Times New Roman" pitchFamily="18" charset="0"/>
              </a:rPr>
              <a:t>Expected Return-Beta Representation</a:t>
            </a:r>
          </a:p>
        </p:txBody>
      </p:sp>
      <p:sp>
        <p:nvSpPr>
          <p:cNvPr id="17413" name="Rectangle 3"/>
          <p:cNvSpPr>
            <a:spLocks noGrp="1" noChangeArrowheads="1"/>
          </p:cNvSpPr>
          <p:nvPr>
            <p:ph type="body" sz="half" idx="1"/>
          </p:nvPr>
        </p:nvSpPr>
        <p:spPr>
          <a:xfrm>
            <a:off x="468313" y="1447800"/>
            <a:ext cx="8424862" cy="4572000"/>
          </a:xfrm>
        </p:spPr>
        <p:txBody>
          <a:bodyPr/>
          <a:lstStyle/>
          <a:p>
            <a:pPr eaLnBrk="1" hangingPunct="1">
              <a:defRPr/>
            </a:pPr>
            <a:r>
              <a:rPr lang="en-US" altLang="zh-CN" sz="2400" dirty="0" smtClean="0">
                <a:latin typeface="+mn-lt"/>
                <a:ea typeface="宋体" charset="-122"/>
              </a:rPr>
              <a:t>From (1.12) we have (1.14):</a:t>
            </a: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r>
              <a:rPr lang="en-US" altLang="zh-CN" sz="2400" dirty="0" smtClean="0">
                <a:latin typeface="+mn-lt"/>
                <a:ea typeface="宋体" charset="-122"/>
              </a:rPr>
              <a:t>This is a beta pricing model. The </a:t>
            </a:r>
            <a:r>
              <a:rPr lang="el-GR" altLang="zh-CN" sz="2400" dirty="0" smtClean="0">
                <a:latin typeface="+mn-lt"/>
                <a:cs typeface="Arial" charset="0"/>
              </a:rPr>
              <a:t>λ</a:t>
            </a:r>
            <a:r>
              <a:rPr lang="en-US" altLang="zh-CN" sz="2400" baseline="-25000" dirty="0" smtClean="0">
                <a:latin typeface="+mn-lt"/>
                <a:ea typeface="宋体" charset="-122"/>
                <a:cs typeface="Arial" charset="0"/>
              </a:rPr>
              <a:t>m</a:t>
            </a:r>
            <a:r>
              <a:rPr lang="en-US" altLang="zh-CN" sz="2400" dirty="0" smtClean="0">
                <a:latin typeface="+mn-lt"/>
                <a:ea typeface="宋体" charset="-122"/>
                <a:cs typeface="Arial" charset="0"/>
              </a:rPr>
              <a:t> is the price of risk and is the same for all assets, and </a:t>
            </a:r>
            <a:r>
              <a:rPr lang="el-GR" altLang="zh-CN" sz="2400" dirty="0" smtClean="0">
                <a:latin typeface="+mn-lt"/>
                <a:ea typeface="宋体" charset="-122"/>
                <a:cs typeface="Arial" charset="0"/>
              </a:rPr>
              <a:t>β</a:t>
            </a:r>
            <a:r>
              <a:rPr lang="en-US" altLang="zh-CN" sz="2400" baseline="-25000" dirty="0" err="1" smtClean="0">
                <a:latin typeface="+mn-lt"/>
                <a:ea typeface="宋体" charset="-122"/>
                <a:cs typeface="Arial" charset="0"/>
              </a:rPr>
              <a:t>i,m</a:t>
            </a:r>
            <a:r>
              <a:rPr lang="en-US" altLang="zh-CN" sz="2400" baseline="-25000" dirty="0" smtClean="0">
                <a:latin typeface="+mn-lt"/>
                <a:ea typeface="宋体" charset="-122"/>
                <a:cs typeface="Arial" charset="0"/>
              </a:rPr>
              <a:t> </a:t>
            </a:r>
            <a:r>
              <a:rPr lang="en-US" altLang="zh-CN" sz="2400" dirty="0" smtClean="0">
                <a:latin typeface="+mn-lt"/>
                <a:ea typeface="宋体" charset="-122"/>
                <a:cs typeface="Arial" charset="0"/>
              </a:rPr>
              <a:t>is the quantity of risk in each asset and varies from asset to asset.</a:t>
            </a:r>
          </a:p>
          <a:p>
            <a:pPr eaLnBrk="1" hangingPunct="1">
              <a:defRPr/>
            </a:pPr>
            <a:r>
              <a:rPr lang="en-US" altLang="zh-CN" sz="2400" dirty="0" smtClean="0">
                <a:latin typeface="+mn-lt"/>
                <a:ea typeface="宋体" charset="-122"/>
                <a:cs typeface="Arial" charset="0"/>
              </a:rPr>
              <a:t>With m=</a:t>
            </a:r>
            <a:r>
              <a:rPr lang="el-GR" altLang="zh-CN" sz="2400" dirty="0" smtClean="0">
                <a:latin typeface="+mn-lt"/>
                <a:ea typeface="宋体" charset="-122"/>
                <a:cs typeface="Arial" charset="0"/>
              </a:rPr>
              <a:t>β</a:t>
            </a:r>
            <a:r>
              <a:rPr lang="en-US" altLang="zh-CN" sz="2400" dirty="0" smtClean="0">
                <a:latin typeface="+mn-lt"/>
                <a:ea typeface="宋体" charset="-122"/>
                <a:cs typeface="Arial" charset="0"/>
              </a:rPr>
              <a:t>(c</a:t>
            </a:r>
            <a:r>
              <a:rPr lang="en-US" altLang="zh-CN" sz="2400" baseline="-25000" dirty="0" smtClean="0">
                <a:latin typeface="+mn-lt"/>
                <a:ea typeface="宋体" charset="-122"/>
                <a:cs typeface="Arial" charset="0"/>
              </a:rPr>
              <a:t>t+1</a:t>
            </a:r>
            <a:r>
              <a:rPr lang="en-US" altLang="zh-CN" sz="2400" dirty="0" smtClean="0">
                <a:latin typeface="+mn-lt"/>
                <a:ea typeface="宋体" charset="-122"/>
                <a:cs typeface="Arial" charset="0"/>
              </a:rPr>
              <a:t>/c</a:t>
            </a:r>
            <a:r>
              <a:rPr lang="en-US" altLang="zh-CN" sz="2400" baseline="-25000" dirty="0" smtClean="0">
                <a:latin typeface="+mn-lt"/>
                <a:ea typeface="宋体" charset="-122"/>
                <a:cs typeface="Arial" charset="0"/>
              </a:rPr>
              <a:t>t</a:t>
            </a:r>
            <a:r>
              <a:rPr lang="en-US" altLang="zh-CN" sz="2400" dirty="0" smtClean="0">
                <a:latin typeface="+mn-lt"/>
                <a:ea typeface="宋体" charset="-122"/>
                <a:cs typeface="Arial" charset="0"/>
              </a:rPr>
              <a:t>)</a:t>
            </a:r>
            <a:r>
              <a:rPr lang="en-US" altLang="zh-CN" sz="2400" baseline="30000" dirty="0" smtClean="0">
                <a:latin typeface="+mn-lt"/>
                <a:ea typeface="宋体" charset="-122"/>
                <a:cs typeface="Arial" charset="0"/>
              </a:rPr>
              <a:t>-</a:t>
            </a:r>
            <a:r>
              <a:rPr lang="el-GR" altLang="zh-CN" sz="2400" baseline="30000" dirty="0" smtClean="0">
                <a:latin typeface="+mn-lt"/>
                <a:ea typeface="宋体" charset="-122"/>
                <a:cs typeface="Arial" charset="0"/>
              </a:rPr>
              <a:t>γ</a:t>
            </a:r>
            <a:r>
              <a:rPr lang="en-US" altLang="zh-CN" sz="2400" baseline="30000" dirty="0" smtClean="0">
                <a:latin typeface="+mn-lt"/>
                <a:ea typeface="宋体" charset="-122"/>
                <a:cs typeface="Arial" charset="0"/>
              </a:rPr>
              <a:t>,</a:t>
            </a:r>
            <a:r>
              <a:rPr lang="en-US" altLang="zh-CN" sz="2400" dirty="0" smtClean="0">
                <a:latin typeface="+mn-lt"/>
                <a:ea typeface="宋体" charset="-122"/>
                <a:cs typeface="Arial" charset="0"/>
              </a:rPr>
              <a:t>we can get (1.15) by taking a Taylor approximation of (1.14):</a:t>
            </a:r>
          </a:p>
          <a:p>
            <a:pPr eaLnBrk="1" hangingPunct="1">
              <a:defRPr/>
            </a:pPr>
            <a:endParaRPr lang="el-GR" altLang="zh-CN" sz="2400" dirty="0" smtClean="0">
              <a:latin typeface="+mn-lt"/>
              <a:ea typeface="宋体" charset="-122"/>
              <a:cs typeface="Arial" charset="0"/>
            </a:endParaRPr>
          </a:p>
          <a:p>
            <a:pPr eaLnBrk="1" hangingPunct="1">
              <a:defRPr/>
            </a:pPr>
            <a:endParaRPr lang="en-US" altLang="zh-CN" sz="2400" dirty="0" smtClean="0">
              <a:ea typeface="宋体" charset="-122"/>
            </a:endParaRPr>
          </a:p>
        </p:txBody>
      </p:sp>
      <p:graphicFrame>
        <p:nvGraphicFramePr>
          <p:cNvPr id="128004" name="Object 4"/>
          <p:cNvGraphicFramePr>
            <a:graphicFrameLocks noGrp="1" noChangeAspect="1"/>
          </p:cNvGraphicFramePr>
          <p:nvPr>
            <p:ph sz="quarter" idx="2"/>
          </p:nvPr>
        </p:nvGraphicFramePr>
        <p:xfrm>
          <a:off x="1835150" y="1844675"/>
          <a:ext cx="4465638" cy="1368425"/>
        </p:xfrm>
        <a:graphic>
          <a:graphicData uri="http://schemas.openxmlformats.org/presentationml/2006/ole">
            <mc:AlternateContent xmlns:mc="http://schemas.openxmlformats.org/markup-compatibility/2006">
              <mc:Choice xmlns:v="urn:schemas-microsoft-com:vml" Requires="v">
                <p:oleObj spid="_x0000_s128041" name="Equation" r:id="rId4" imgW="2400300" imgH="736600" progId="Equation.DSMT4">
                  <p:embed/>
                </p:oleObj>
              </mc:Choice>
              <mc:Fallback>
                <p:oleObj name="Equation" r:id="rId4" imgW="2400300" imgH="736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1844675"/>
                        <a:ext cx="4465638" cy="136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005" name="Object 6"/>
          <p:cNvGraphicFramePr>
            <a:graphicFrameLocks noGrp="1" noChangeAspect="1"/>
          </p:cNvGraphicFramePr>
          <p:nvPr>
            <p:ph sz="quarter" idx="3"/>
          </p:nvPr>
        </p:nvGraphicFramePr>
        <p:xfrm>
          <a:off x="2843213" y="5084763"/>
          <a:ext cx="3241675" cy="1114425"/>
        </p:xfrm>
        <a:graphic>
          <a:graphicData uri="http://schemas.openxmlformats.org/presentationml/2006/ole">
            <mc:AlternateContent xmlns:mc="http://schemas.openxmlformats.org/markup-compatibility/2006">
              <mc:Choice xmlns:v="urn:schemas-microsoft-com:vml" Requires="v">
                <p:oleObj spid="_x0000_s128042" name="Equation" r:id="rId6" imgW="1435100" imgH="482600" progId="Equation.DSMT4">
                  <p:embed/>
                </p:oleObj>
              </mc:Choice>
              <mc:Fallback>
                <p:oleObj name="Equation" r:id="rId6" imgW="1435100" imgH="4826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213" y="5084763"/>
                        <a:ext cx="3241675"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11188" y="304800"/>
            <a:ext cx="8304212" cy="1143000"/>
          </a:xfrm>
        </p:spPr>
        <p:txBody>
          <a:bodyPr/>
          <a:lstStyle/>
          <a:p>
            <a:pPr eaLnBrk="1" hangingPunct="1"/>
            <a:r>
              <a:rPr lang="en-US" altLang="zh-CN" smtClean="0">
                <a:latin typeface="Times New Roman" pitchFamily="18" charset="0"/>
                <a:ea typeface="宋体" pitchFamily="2" charset="-122"/>
                <a:cs typeface="Times New Roman" pitchFamily="18" charset="0"/>
              </a:rPr>
              <a:t>Mean-Variance Frontier</a:t>
            </a:r>
          </a:p>
        </p:txBody>
      </p:sp>
      <p:sp>
        <p:nvSpPr>
          <p:cNvPr id="18437" name="Rectangle 3"/>
          <p:cNvSpPr>
            <a:spLocks noGrp="1" noChangeArrowheads="1"/>
          </p:cNvSpPr>
          <p:nvPr>
            <p:ph type="body" sz="half" idx="1"/>
          </p:nvPr>
        </p:nvSpPr>
        <p:spPr>
          <a:xfrm>
            <a:off x="685800" y="1447800"/>
            <a:ext cx="7558088" cy="4572000"/>
          </a:xfrm>
        </p:spPr>
        <p:txBody>
          <a:bodyPr/>
          <a:lstStyle/>
          <a:p>
            <a:pPr eaLnBrk="1" hangingPunct="1">
              <a:defRPr/>
            </a:pPr>
            <a:r>
              <a:rPr lang="en-US" altLang="zh-CN" sz="2800" dirty="0" smtClean="0">
                <a:latin typeface="+mn-lt"/>
                <a:ea typeface="宋体" charset="-122"/>
              </a:rPr>
              <a:t>All assets priced by m must obey(1.17):</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It’s because:</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p:txBody>
      </p:sp>
      <p:graphicFrame>
        <p:nvGraphicFramePr>
          <p:cNvPr id="129028" name="Object 4"/>
          <p:cNvGraphicFramePr>
            <a:graphicFrameLocks noGrp="1" noChangeAspect="1"/>
          </p:cNvGraphicFramePr>
          <p:nvPr>
            <p:ph sz="quarter" idx="2"/>
          </p:nvPr>
        </p:nvGraphicFramePr>
        <p:xfrm>
          <a:off x="2843213" y="2060575"/>
          <a:ext cx="2952750" cy="863600"/>
        </p:xfrm>
        <a:graphic>
          <a:graphicData uri="http://schemas.openxmlformats.org/presentationml/2006/ole">
            <mc:AlternateContent xmlns:mc="http://schemas.openxmlformats.org/markup-compatibility/2006">
              <mc:Choice xmlns:v="urn:schemas-microsoft-com:vml" Requires="v">
                <p:oleObj spid="_x0000_s129065" name="Equation" r:id="rId4" imgW="1663700" imgH="419100" progId="Equation.DSMT4">
                  <p:embed/>
                </p:oleObj>
              </mc:Choice>
              <mc:Fallback>
                <p:oleObj name="Equation" r:id="rId4" imgW="1663700" imgH="4191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2060575"/>
                        <a:ext cx="295275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9029" name="Object 6"/>
          <p:cNvGraphicFramePr>
            <a:graphicFrameLocks noGrp="1" noChangeAspect="1"/>
          </p:cNvGraphicFramePr>
          <p:nvPr>
            <p:ph sz="quarter" idx="3"/>
          </p:nvPr>
        </p:nvGraphicFramePr>
        <p:xfrm>
          <a:off x="2070100" y="3573463"/>
          <a:ext cx="5670550" cy="2232025"/>
        </p:xfrm>
        <a:graphic>
          <a:graphicData uri="http://schemas.openxmlformats.org/presentationml/2006/ole">
            <mc:AlternateContent xmlns:mc="http://schemas.openxmlformats.org/markup-compatibility/2006">
              <mc:Choice xmlns:v="urn:schemas-microsoft-com:vml" Requires="v">
                <p:oleObj spid="_x0000_s129066" name="Equation" r:id="rId6" imgW="2667000" imgH="977900" progId="Equation.DSMT4">
                  <p:embed/>
                </p:oleObj>
              </mc:Choice>
              <mc:Fallback>
                <p:oleObj name="Equation" r:id="rId6" imgW="2667000" imgH="9779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0100" y="3573463"/>
                        <a:ext cx="5670550"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323850" y="260350"/>
            <a:ext cx="8229600" cy="1139825"/>
          </a:xfrm>
        </p:spPr>
        <p:txBody>
          <a:bodyPr/>
          <a:lstStyle/>
          <a:p>
            <a:pPr eaLnBrk="1" hangingPunct="1">
              <a:defRPr/>
            </a:pPr>
            <a:r>
              <a:rPr lang="en-US" altLang="zh-CN" smtClean="0">
                <a:latin typeface="Times New Roman" pitchFamily="18" charset="0"/>
                <a:cs typeface="Times New Roman" pitchFamily="18" charset="0"/>
              </a:rPr>
              <a:t>Classic Implications(1)</a:t>
            </a:r>
          </a:p>
        </p:txBody>
      </p:sp>
      <p:sp>
        <p:nvSpPr>
          <p:cNvPr id="43011" name="Rectangle 3"/>
          <p:cNvSpPr>
            <a:spLocks noGrp="1" noChangeArrowheads="1"/>
          </p:cNvSpPr>
          <p:nvPr>
            <p:ph type="body" idx="1"/>
          </p:nvPr>
        </p:nvSpPr>
        <p:spPr>
          <a:xfrm>
            <a:off x="457200" y="1341438"/>
            <a:ext cx="8229600" cy="4789487"/>
          </a:xfrm>
        </p:spPr>
        <p:txBody>
          <a:bodyPr/>
          <a:lstStyle/>
          <a:p>
            <a:pPr eaLnBrk="1" hangingPunct="1">
              <a:defRPr/>
            </a:pPr>
            <a:r>
              <a:rPr lang="en-US" altLang="zh-CN" dirty="0" smtClean="0">
                <a:latin typeface="+mn-lt"/>
                <a:ea typeface="宋体" charset="-122"/>
              </a:rPr>
              <a:t>Means and variances of asset return must lie in the wedge-shaped region as Fig.1.1.The boundary is called the </a:t>
            </a:r>
            <a:r>
              <a:rPr lang="en-US" altLang="zh-CN" i="1" dirty="0" smtClean="0">
                <a:latin typeface="+mn-lt"/>
                <a:ea typeface="宋体" charset="-122"/>
              </a:rPr>
              <a:t>mean-variance frontier</a:t>
            </a:r>
            <a:r>
              <a:rPr lang="en-US" altLang="zh-CN" dirty="0" smtClean="0">
                <a:latin typeface="+mn-lt"/>
                <a:ea typeface="宋体" charset="-122"/>
              </a:rPr>
              <a:t>.</a:t>
            </a:r>
          </a:p>
        </p:txBody>
      </p:sp>
      <p:sp>
        <p:nvSpPr>
          <p:cNvPr id="130052" name="Line 4"/>
          <p:cNvSpPr>
            <a:spLocks noChangeShapeType="1"/>
          </p:cNvSpPr>
          <p:nvPr/>
        </p:nvSpPr>
        <p:spPr bwMode="auto">
          <a:xfrm flipV="1">
            <a:off x="2051050" y="3068638"/>
            <a:ext cx="0" cy="2592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0053" name="Line 5"/>
          <p:cNvSpPr>
            <a:spLocks noChangeShapeType="1"/>
          </p:cNvSpPr>
          <p:nvPr/>
        </p:nvSpPr>
        <p:spPr bwMode="auto">
          <a:xfrm>
            <a:off x="2051050" y="5661025"/>
            <a:ext cx="5257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0054" name="Line 6"/>
          <p:cNvSpPr>
            <a:spLocks noChangeShapeType="1"/>
          </p:cNvSpPr>
          <p:nvPr/>
        </p:nvSpPr>
        <p:spPr bwMode="auto">
          <a:xfrm flipV="1">
            <a:off x="2051050" y="3284538"/>
            <a:ext cx="2665413" cy="12969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0055" name="Line 7"/>
          <p:cNvSpPr>
            <a:spLocks noChangeShapeType="1"/>
          </p:cNvSpPr>
          <p:nvPr/>
        </p:nvSpPr>
        <p:spPr bwMode="auto">
          <a:xfrm>
            <a:off x="2051050" y="4581525"/>
            <a:ext cx="2736850" cy="1368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0056" name="Line 8"/>
          <p:cNvSpPr>
            <a:spLocks noChangeShapeType="1"/>
          </p:cNvSpPr>
          <p:nvPr/>
        </p:nvSpPr>
        <p:spPr bwMode="auto">
          <a:xfrm>
            <a:off x="2916238" y="4149725"/>
            <a:ext cx="13684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0057" name="Oval 9"/>
          <p:cNvSpPr>
            <a:spLocks noChangeArrowheads="1"/>
          </p:cNvSpPr>
          <p:nvPr/>
        </p:nvSpPr>
        <p:spPr bwMode="auto">
          <a:xfrm>
            <a:off x="4284663" y="4149725"/>
            <a:ext cx="71437" cy="71438"/>
          </a:xfrm>
          <a:prstGeom prst="ellipse">
            <a:avLst/>
          </a:prstGeom>
          <a:solidFill>
            <a:schemeClr val="accent1"/>
          </a:solidFill>
          <a:ln w="9525">
            <a:solidFill>
              <a:srgbClr val="003366"/>
            </a:solidFill>
            <a:round/>
            <a:headEnd/>
            <a:tailEnd/>
          </a:ln>
        </p:spPr>
        <p:txBody>
          <a:bodyPr wrap="none" anchor="ctr"/>
          <a:lstStyle/>
          <a:p>
            <a:endParaRPr lang="zh-CN" altLang="en-US"/>
          </a:p>
        </p:txBody>
      </p:sp>
      <p:sp>
        <p:nvSpPr>
          <p:cNvPr id="130058" name="Oval 10"/>
          <p:cNvSpPr>
            <a:spLocks noChangeArrowheads="1"/>
          </p:cNvSpPr>
          <p:nvPr/>
        </p:nvSpPr>
        <p:spPr bwMode="auto">
          <a:xfrm>
            <a:off x="4643438" y="4581525"/>
            <a:ext cx="73025" cy="7143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30059" name="Oval 11"/>
          <p:cNvSpPr>
            <a:spLocks noChangeArrowheads="1"/>
          </p:cNvSpPr>
          <p:nvPr/>
        </p:nvSpPr>
        <p:spPr bwMode="auto">
          <a:xfrm>
            <a:off x="4356100" y="4797425"/>
            <a:ext cx="73025" cy="73025"/>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30060" name="Oval 12"/>
          <p:cNvSpPr>
            <a:spLocks noChangeArrowheads="1"/>
          </p:cNvSpPr>
          <p:nvPr/>
        </p:nvSpPr>
        <p:spPr bwMode="auto">
          <a:xfrm>
            <a:off x="4572000" y="5084763"/>
            <a:ext cx="71438" cy="73025"/>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30061" name="Line 13"/>
          <p:cNvSpPr>
            <a:spLocks noChangeShapeType="1"/>
          </p:cNvSpPr>
          <p:nvPr/>
        </p:nvSpPr>
        <p:spPr bwMode="auto">
          <a:xfrm flipH="1" flipV="1">
            <a:off x="4716463" y="4652963"/>
            <a:ext cx="2159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0062" name="Line 14"/>
          <p:cNvSpPr>
            <a:spLocks noChangeShapeType="1"/>
          </p:cNvSpPr>
          <p:nvPr/>
        </p:nvSpPr>
        <p:spPr bwMode="auto">
          <a:xfrm flipH="1" flipV="1">
            <a:off x="4500563" y="4868863"/>
            <a:ext cx="4318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0063" name="Line 15"/>
          <p:cNvSpPr>
            <a:spLocks noChangeShapeType="1"/>
          </p:cNvSpPr>
          <p:nvPr/>
        </p:nvSpPr>
        <p:spPr bwMode="auto">
          <a:xfrm flipH="1">
            <a:off x="4643438" y="4941888"/>
            <a:ext cx="288925"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0064" name="Text Box 16"/>
          <p:cNvSpPr txBox="1">
            <a:spLocks noChangeArrowheads="1"/>
          </p:cNvSpPr>
          <p:nvPr/>
        </p:nvSpPr>
        <p:spPr bwMode="auto">
          <a:xfrm>
            <a:off x="1476375" y="4313238"/>
            <a:ext cx="503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R</a:t>
            </a:r>
            <a:r>
              <a:rPr lang="en-US" altLang="zh-CN" baseline="30000"/>
              <a:t>f</a:t>
            </a:r>
            <a:endParaRPr lang="en-US" altLang="zh-CN"/>
          </a:p>
        </p:txBody>
      </p:sp>
      <p:sp>
        <p:nvSpPr>
          <p:cNvPr id="130065" name="Text Box 17"/>
          <p:cNvSpPr txBox="1">
            <a:spLocks noChangeArrowheads="1"/>
          </p:cNvSpPr>
          <p:nvPr/>
        </p:nvSpPr>
        <p:spPr bwMode="auto">
          <a:xfrm>
            <a:off x="1331913" y="2801938"/>
            <a:ext cx="719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E(R)</a:t>
            </a:r>
          </a:p>
        </p:txBody>
      </p:sp>
      <p:sp>
        <p:nvSpPr>
          <p:cNvPr id="130066" name="Text Box 18"/>
          <p:cNvSpPr txBox="1">
            <a:spLocks noChangeArrowheads="1"/>
          </p:cNvSpPr>
          <p:nvPr/>
        </p:nvSpPr>
        <p:spPr bwMode="auto">
          <a:xfrm>
            <a:off x="6640513" y="5589588"/>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l-GR" altLang="zh-CN">
                <a:latin typeface="宋体" pitchFamily="2" charset="-122"/>
              </a:rPr>
              <a:t>σ</a:t>
            </a:r>
            <a:r>
              <a:rPr lang="en-US" altLang="zh-CN">
                <a:latin typeface="宋体" pitchFamily="2" charset="-122"/>
              </a:rPr>
              <a:t>(R)</a:t>
            </a:r>
            <a:endParaRPr lang="el-GR" altLang="zh-CN">
              <a:latin typeface="宋体" pitchFamily="2" charset="-122"/>
            </a:endParaRPr>
          </a:p>
        </p:txBody>
      </p:sp>
      <p:sp>
        <p:nvSpPr>
          <p:cNvPr id="130067" name="Text Box 19"/>
          <p:cNvSpPr txBox="1">
            <a:spLocks noChangeArrowheads="1"/>
          </p:cNvSpPr>
          <p:nvPr/>
        </p:nvSpPr>
        <p:spPr bwMode="auto">
          <a:xfrm>
            <a:off x="2895600" y="4122738"/>
            <a:ext cx="1606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sz="1600"/>
              <a:t>Idiosyncratic risk</a:t>
            </a:r>
          </a:p>
        </p:txBody>
      </p:sp>
      <p:sp>
        <p:nvSpPr>
          <p:cNvPr id="130068" name="Text Box 20"/>
          <p:cNvSpPr txBox="1">
            <a:spLocks noChangeArrowheads="1"/>
          </p:cNvSpPr>
          <p:nvPr/>
        </p:nvSpPr>
        <p:spPr bwMode="auto">
          <a:xfrm>
            <a:off x="4427538" y="39338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endParaRPr lang="zh-CN" altLang="en-US"/>
          </a:p>
        </p:txBody>
      </p:sp>
      <p:sp>
        <p:nvSpPr>
          <p:cNvPr id="130069" name="Text Box 21"/>
          <p:cNvSpPr txBox="1">
            <a:spLocks noChangeArrowheads="1"/>
          </p:cNvSpPr>
          <p:nvPr/>
        </p:nvSpPr>
        <p:spPr bwMode="auto">
          <a:xfrm>
            <a:off x="4335463" y="3952875"/>
            <a:ext cx="44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a:t>R</a:t>
            </a:r>
            <a:r>
              <a:rPr lang="en-US" altLang="zh-CN" baseline="30000"/>
              <a:t>i</a:t>
            </a:r>
            <a:endParaRPr lang="en-US" altLang="zh-CN"/>
          </a:p>
        </p:txBody>
      </p:sp>
      <p:sp>
        <p:nvSpPr>
          <p:cNvPr id="130070" name="Text Box 22"/>
          <p:cNvSpPr txBox="1">
            <a:spLocks noChangeArrowheads="1"/>
          </p:cNvSpPr>
          <p:nvPr/>
        </p:nvSpPr>
        <p:spPr bwMode="auto">
          <a:xfrm>
            <a:off x="2268538" y="3429000"/>
            <a:ext cx="1714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sz="1600"/>
              <a:t>Slope </a:t>
            </a:r>
            <a:r>
              <a:rPr lang="el-GR" altLang="zh-CN" sz="1600">
                <a:latin typeface="宋体" pitchFamily="2" charset="-122"/>
              </a:rPr>
              <a:t>σ</a:t>
            </a:r>
            <a:r>
              <a:rPr lang="en-US" altLang="zh-CN" sz="1600">
                <a:latin typeface="宋体" pitchFamily="2" charset="-122"/>
              </a:rPr>
              <a:t>(m)/E(m)</a:t>
            </a:r>
            <a:endParaRPr lang="el-GR" altLang="zh-CN" sz="1600">
              <a:latin typeface="宋体" pitchFamily="2" charset="-122"/>
            </a:endParaRPr>
          </a:p>
        </p:txBody>
      </p:sp>
      <p:sp>
        <p:nvSpPr>
          <p:cNvPr id="130071" name="Text Box 23"/>
          <p:cNvSpPr txBox="1">
            <a:spLocks noChangeArrowheads="1"/>
          </p:cNvSpPr>
          <p:nvPr/>
        </p:nvSpPr>
        <p:spPr bwMode="auto">
          <a:xfrm>
            <a:off x="4911725" y="4699000"/>
            <a:ext cx="1712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r>
              <a:rPr lang="en-US" altLang="zh-CN" sz="1600"/>
              <a:t>Some asset returns</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Classic Implications(2)</a:t>
            </a:r>
            <a:endParaRPr lang="zh-CN" altLang="en-US" smtClean="0">
              <a:latin typeface="Times New Roman" pitchFamily="18" charset="0"/>
              <a:cs typeface="Times New Roman" pitchFamily="18" charset="0"/>
            </a:endParaRPr>
          </a:p>
        </p:txBody>
      </p:sp>
      <p:sp>
        <p:nvSpPr>
          <p:cNvPr id="44035" name="Rectangle 3"/>
          <p:cNvSpPr>
            <a:spLocks noGrp="1" noChangeArrowheads="1"/>
          </p:cNvSpPr>
          <p:nvPr>
            <p:ph type="body" idx="1"/>
          </p:nvPr>
        </p:nvSpPr>
        <p:spPr/>
        <p:txBody>
          <a:bodyPr/>
          <a:lstStyle/>
          <a:p>
            <a:pPr eaLnBrk="1" hangingPunct="1">
              <a:defRPr/>
            </a:pPr>
            <a:r>
              <a:rPr lang="en-US" altLang="zh-CN" dirty="0" smtClean="0">
                <a:latin typeface="+mn-lt"/>
                <a:ea typeface="宋体" charset="-122"/>
              </a:rPr>
              <a:t>All returns on the frontier are perfectly correlated with m: the frontier is generated by|</a:t>
            </a:r>
            <a:r>
              <a:rPr lang="el-GR" altLang="zh-CN" dirty="0" smtClean="0">
                <a:latin typeface="+mn-lt"/>
                <a:cs typeface="Arial" charset="0"/>
              </a:rPr>
              <a:t>ρ</a:t>
            </a:r>
            <a:r>
              <a:rPr lang="en-US" altLang="zh-CN" baseline="-25000" dirty="0" err="1" smtClean="0">
                <a:latin typeface="+mn-lt"/>
                <a:ea typeface="宋体" charset="-122"/>
                <a:cs typeface="Arial" charset="0"/>
              </a:rPr>
              <a:t>m,R</a:t>
            </a:r>
            <a:r>
              <a:rPr lang="en-US" altLang="zh-CN" dirty="0" smtClean="0">
                <a:latin typeface="+mn-lt"/>
                <a:ea typeface="宋体" charset="-122"/>
                <a:cs typeface="Arial" charset="0"/>
              </a:rPr>
              <a:t>|=1. Returns on the upper part are perfectly negatively correlated with m and hence positively with consumption. They are “maximally risky” and thus get the highest expected returns.</a:t>
            </a:r>
            <a:endParaRPr lang="el-GR" altLang="zh-CN" dirty="0" smtClean="0">
              <a:latin typeface="+mn-lt"/>
              <a:cs typeface="Arial" charset="0"/>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304800"/>
            <a:ext cx="8520112" cy="892175"/>
          </a:xfrm>
        </p:spPr>
        <p:txBody>
          <a:bodyPr/>
          <a:lstStyle/>
          <a:p>
            <a:pPr eaLnBrk="1" hangingPunct="1"/>
            <a:r>
              <a:rPr lang="en-US" altLang="zh-CN" smtClean="0">
                <a:latin typeface="Times New Roman" pitchFamily="18" charset="0"/>
                <a:ea typeface="宋体" pitchFamily="2" charset="-122"/>
                <a:cs typeface="Times New Roman" pitchFamily="18" charset="0"/>
              </a:rPr>
              <a:t>Investors’ Utility Function </a:t>
            </a:r>
          </a:p>
        </p:txBody>
      </p:sp>
      <p:sp>
        <p:nvSpPr>
          <p:cNvPr id="106499" name="Rectangle 3"/>
          <p:cNvSpPr>
            <a:spLocks noGrp="1" noChangeArrowheads="1"/>
          </p:cNvSpPr>
          <p:nvPr>
            <p:ph type="body" sz="half" idx="1"/>
          </p:nvPr>
        </p:nvSpPr>
        <p:spPr>
          <a:xfrm>
            <a:off x="685800" y="2205038"/>
            <a:ext cx="8062664" cy="3384550"/>
          </a:xfrm>
        </p:spPr>
        <p:txBody>
          <a:bodyPr/>
          <a:lstStyle/>
          <a:p>
            <a:pPr eaLnBrk="1" hangingPunct="1"/>
            <a:r>
              <a:rPr lang="en-US" altLang="zh-CN" dirty="0" smtClean="0">
                <a:latin typeface="Arial Unicode MS" pitchFamily="34" charset="-122"/>
                <a:ea typeface="Arial Unicode MS" pitchFamily="34" charset="-122"/>
                <a:cs typeface="Arial Unicode MS" pitchFamily="34" charset="-122"/>
              </a:rPr>
              <a:t>Utility comes from consumption and is time </a:t>
            </a:r>
            <a:r>
              <a:rPr lang="en-US" altLang="zh-CN" dirty="0" err="1" smtClean="0">
                <a:latin typeface="Arial Unicode MS" pitchFamily="34" charset="-122"/>
                <a:ea typeface="Arial Unicode MS" pitchFamily="34" charset="-122"/>
                <a:cs typeface="Arial Unicode MS" pitchFamily="34" charset="-122"/>
              </a:rPr>
              <a:t>seperable</a:t>
            </a:r>
            <a:r>
              <a:rPr lang="en-US" altLang="zh-CN" dirty="0" smtClean="0">
                <a:latin typeface="Arial Unicode MS" pitchFamily="34" charset="-122"/>
                <a:ea typeface="Arial Unicode MS" pitchFamily="34" charset="-122"/>
                <a:cs typeface="Arial Unicode MS" pitchFamily="34" charset="-122"/>
              </a:rPr>
              <a:t>.</a:t>
            </a:r>
          </a:p>
          <a:p>
            <a:pPr eaLnBrk="1" hangingPunct="1"/>
            <a:r>
              <a:rPr lang="en-US" altLang="zh-CN" dirty="0">
                <a:latin typeface="Arial Unicode MS" pitchFamily="34" charset="-122"/>
                <a:ea typeface="Arial Unicode MS" pitchFamily="34" charset="-122"/>
                <a:cs typeface="Arial Unicode MS" pitchFamily="34" charset="-122"/>
              </a:rPr>
              <a:t>U</a:t>
            </a:r>
            <a:r>
              <a:rPr lang="en-US" altLang="zh-CN" dirty="0" smtClean="0">
                <a:latin typeface="Arial Unicode MS" pitchFamily="34" charset="-122"/>
                <a:ea typeface="Arial Unicode MS" pitchFamily="34" charset="-122"/>
                <a:cs typeface="Arial Unicode MS" pitchFamily="34" charset="-122"/>
              </a:rPr>
              <a:t>(•)is increasing and concave. The curvature of U captures investor’s aversion to risk and to </a:t>
            </a:r>
            <a:r>
              <a:rPr lang="en-US" altLang="zh-CN" dirty="0" err="1" smtClean="0">
                <a:latin typeface="Arial Unicode MS" pitchFamily="34" charset="-122"/>
                <a:ea typeface="Arial Unicode MS" pitchFamily="34" charset="-122"/>
                <a:cs typeface="Arial Unicode MS" pitchFamily="34" charset="-122"/>
              </a:rPr>
              <a:t>intertemporal</a:t>
            </a:r>
            <a:r>
              <a:rPr lang="en-US" altLang="zh-CN" dirty="0" smtClean="0">
                <a:latin typeface="Arial Unicode MS" pitchFamily="34" charset="-122"/>
                <a:ea typeface="Arial Unicode MS" pitchFamily="34" charset="-122"/>
                <a:cs typeface="Arial Unicode MS" pitchFamily="34" charset="-122"/>
              </a:rPr>
              <a:t> substitution.</a:t>
            </a:r>
          </a:p>
          <a:p>
            <a:pPr eaLnBrk="1" hangingPunct="1"/>
            <a:r>
              <a:rPr lang="el-GR" altLang="zh-CN" dirty="0" smtClean="0">
                <a:latin typeface="Arial Unicode MS" pitchFamily="34" charset="-122"/>
                <a:ea typeface="Arial Unicode MS" pitchFamily="34" charset="-122"/>
                <a:cs typeface="Arial Unicode MS" pitchFamily="34" charset="-122"/>
              </a:rPr>
              <a:t>β</a:t>
            </a:r>
            <a:r>
              <a:rPr lang="en-US" altLang="zh-CN" dirty="0" smtClean="0">
                <a:latin typeface="Arial Unicode MS" pitchFamily="34" charset="-122"/>
                <a:ea typeface="Arial Unicode MS" pitchFamily="34" charset="-122"/>
                <a:cs typeface="Arial Unicode MS" pitchFamily="34" charset="-122"/>
              </a:rPr>
              <a:t> is called </a:t>
            </a:r>
            <a:r>
              <a:rPr lang="en-US" altLang="zh-CN" i="1" dirty="0" smtClean="0">
                <a:latin typeface="Arial Unicode MS" pitchFamily="34" charset="-122"/>
                <a:ea typeface="Arial Unicode MS" pitchFamily="34" charset="-122"/>
                <a:cs typeface="Arial Unicode MS" pitchFamily="34" charset="-122"/>
              </a:rPr>
              <a:t>time preference  rate</a:t>
            </a:r>
            <a:r>
              <a:rPr lang="en-US" altLang="zh-CN" dirty="0" smtClean="0">
                <a:latin typeface="Arial Unicode MS" pitchFamily="34" charset="-122"/>
                <a:ea typeface="Arial Unicode MS" pitchFamily="34" charset="-122"/>
                <a:cs typeface="Arial Unicode MS" pitchFamily="34" charset="-122"/>
              </a:rPr>
              <a:t> and it captures investors’ impatience.</a:t>
            </a:r>
            <a:endParaRPr lang="zh-CN" altLang="en-US" dirty="0" smtClean="0">
              <a:latin typeface="Arial Unicode MS" pitchFamily="34" charset="-122"/>
              <a:ea typeface="Arial Unicode MS" pitchFamily="34" charset="-122"/>
              <a:cs typeface="Arial Unicode MS" pitchFamily="34" charset="-122"/>
            </a:endParaRPr>
          </a:p>
        </p:txBody>
      </p:sp>
      <p:graphicFrame>
        <p:nvGraphicFramePr>
          <p:cNvPr id="106500" name="Object 2"/>
          <p:cNvGraphicFramePr>
            <a:graphicFrameLocks noGrp="1" noChangeAspect="1"/>
          </p:cNvGraphicFramePr>
          <p:nvPr>
            <p:ph sz="half" idx="2"/>
          </p:nvPr>
        </p:nvGraphicFramePr>
        <p:xfrm>
          <a:off x="1619250" y="1341438"/>
          <a:ext cx="5329238" cy="865187"/>
        </p:xfrm>
        <a:graphic>
          <a:graphicData uri="http://schemas.openxmlformats.org/presentationml/2006/ole">
            <mc:AlternateContent xmlns:mc="http://schemas.openxmlformats.org/markup-compatibility/2006">
              <mc:Choice xmlns:v="urn:schemas-microsoft-com:vml" Requires="v">
                <p:oleObj spid="_x0000_s106519" name="Equation" r:id="rId4" imgW="1954951" imgH="253890" progId="Equation.DSMT4">
                  <p:embed/>
                </p:oleObj>
              </mc:Choice>
              <mc:Fallback>
                <p:oleObj name="Equation" r:id="rId4" imgW="1954951" imgH="25389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341438"/>
                        <a:ext cx="5329238"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dirty="0"/>
          </a:p>
        </p:txBody>
      </p:sp>
    </p:spTree>
  </p:cSld>
  <p:clrMapOvr>
    <a:masterClrMapping/>
  </p:clrMapOvr>
  <p:transition spd="slow">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Classic Implications(3)</a:t>
            </a:r>
            <a:endParaRPr lang="zh-CN" altLang="en-US" smtClean="0">
              <a:latin typeface="Times New Roman" pitchFamily="18" charset="0"/>
              <a:cs typeface="Times New Roman" pitchFamily="18" charset="0"/>
            </a:endParaRPr>
          </a:p>
        </p:txBody>
      </p:sp>
      <p:sp>
        <p:nvSpPr>
          <p:cNvPr id="45059" name="Rectangle 3"/>
          <p:cNvSpPr>
            <a:spLocks noGrp="1" noChangeArrowheads="1"/>
          </p:cNvSpPr>
          <p:nvPr>
            <p:ph type="body" idx="1"/>
          </p:nvPr>
        </p:nvSpPr>
        <p:spPr/>
        <p:txBody>
          <a:bodyPr/>
          <a:lstStyle/>
          <a:p>
            <a:pPr eaLnBrk="1" hangingPunct="1">
              <a:defRPr/>
            </a:pPr>
            <a:r>
              <a:rPr lang="en-US" altLang="zh-CN" dirty="0" smtClean="0">
                <a:latin typeface="+mn-lt"/>
                <a:ea typeface="宋体" charset="-122"/>
              </a:rPr>
              <a:t>All frontier returns are also perfectly correlated with each other. This fact implies that we can </a:t>
            </a:r>
            <a:r>
              <a:rPr lang="en-US" altLang="zh-CN" i="1" dirty="0" smtClean="0">
                <a:latin typeface="+mn-lt"/>
                <a:ea typeface="宋体" charset="-122"/>
              </a:rPr>
              <a:t>span </a:t>
            </a:r>
            <a:r>
              <a:rPr lang="en-US" altLang="zh-CN" dirty="0" smtClean="0">
                <a:latin typeface="+mn-lt"/>
                <a:ea typeface="宋体" charset="-122"/>
              </a:rPr>
              <a:t>or </a:t>
            </a:r>
            <a:r>
              <a:rPr lang="en-US" altLang="zh-CN" i="1" dirty="0" smtClean="0">
                <a:latin typeface="+mn-lt"/>
                <a:ea typeface="宋体" charset="-122"/>
              </a:rPr>
              <a:t>synthesize</a:t>
            </a:r>
            <a:r>
              <a:rPr lang="en-US" altLang="zh-CN" dirty="0" smtClean="0">
                <a:latin typeface="+mn-lt"/>
                <a:ea typeface="宋体" charset="-122"/>
              </a:rPr>
              <a:t> any frontier return from two such returns. </a:t>
            </a:r>
          </a:p>
          <a:p>
            <a:pPr eaLnBrk="1" hangingPunct="1">
              <a:defRPr/>
            </a:pPr>
            <a:r>
              <a:rPr lang="en-US" altLang="zh-CN" dirty="0" smtClean="0">
                <a:latin typeface="+mn-lt"/>
                <a:ea typeface="宋体" charset="-122"/>
              </a:rPr>
              <a:t>For example if you pick any single frontier return </a:t>
            </a:r>
            <a:r>
              <a:rPr lang="en-US" altLang="zh-CN" dirty="0" err="1" smtClean="0">
                <a:latin typeface="+mn-lt"/>
                <a:ea typeface="宋体" charset="-122"/>
              </a:rPr>
              <a:t>R</a:t>
            </a:r>
            <a:r>
              <a:rPr lang="en-US" altLang="zh-CN" baseline="30000" dirty="0" err="1" smtClean="0">
                <a:latin typeface="+mn-lt"/>
                <a:ea typeface="宋体" charset="-122"/>
              </a:rPr>
              <a:t>m</a:t>
            </a:r>
            <a:r>
              <a:rPr lang="en-US" altLang="zh-CN" dirty="0" smtClean="0">
                <a:latin typeface="+mn-lt"/>
                <a:ea typeface="宋体" charset="-122"/>
              </a:rPr>
              <a:t> then all frontier returns </a:t>
            </a:r>
            <a:r>
              <a:rPr lang="en-US" altLang="zh-CN" dirty="0" err="1" smtClean="0">
                <a:latin typeface="+mn-lt"/>
                <a:ea typeface="宋体" charset="-122"/>
              </a:rPr>
              <a:t>R</a:t>
            </a:r>
            <a:r>
              <a:rPr lang="en-US" altLang="zh-CN" baseline="30000" dirty="0" err="1" smtClean="0">
                <a:latin typeface="+mn-lt"/>
                <a:ea typeface="宋体" charset="-122"/>
              </a:rPr>
              <a:t>mv</a:t>
            </a:r>
            <a:r>
              <a:rPr lang="en-US" altLang="zh-CN" dirty="0" smtClean="0">
                <a:latin typeface="+mn-lt"/>
                <a:ea typeface="宋体" charset="-122"/>
              </a:rPr>
              <a:t> must be expressible as</a:t>
            </a:r>
          </a:p>
          <a:p>
            <a:pPr eaLnBrk="1" hangingPunct="1">
              <a:buFontTx/>
              <a:buNone/>
              <a:defRPr/>
            </a:pPr>
            <a:r>
              <a:rPr lang="en-US" altLang="zh-CN" dirty="0" smtClean="0">
                <a:latin typeface="+mn-lt"/>
                <a:ea typeface="宋体" charset="-122"/>
              </a:rPr>
              <a:t>           </a:t>
            </a:r>
            <a:r>
              <a:rPr lang="en-US" altLang="zh-CN" dirty="0" err="1" smtClean="0">
                <a:latin typeface="+mn-lt"/>
                <a:ea typeface="宋体" charset="-122"/>
              </a:rPr>
              <a:t>R</a:t>
            </a:r>
            <a:r>
              <a:rPr lang="en-US" altLang="zh-CN" baseline="30000" dirty="0" err="1" smtClean="0">
                <a:latin typeface="+mn-lt"/>
                <a:ea typeface="宋体" charset="-122"/>
              </a:rPr>
              <a:t>mv</a:t>
            </a:r>
            <a:r>
              <a:rPr lang="en-US" altLang="zh-CN" dirty="0" smtClean="0">
                <a:latin typeface="+mn-lt"/>
                <a:ea typeface="宋体" charset="-122"/>
              </a:rPr>
              <a:t>= </a:t>
            </a:r>
            <a:r>
              <a:rPr lang="en-US" altLang="zh-CN" dirty="0" err="1" smtClean="0">
                <a:latin typeface="+mn-lt"/>
                <a:ea typeface="宋体" charset="-122"/>
              </a:rPr>
              <a:t>R</a:t>
            </a:r>
            <a:r>
              <a:rPr lang="en-US" altLang="zh-CN" baseline="30000" dirty="0" err="1" smtClean="0">
                <a:latin typeface="+mn-lt"/>
                <a:ea typeface="宋体" charset="-122"/>
              </a:rPr>
              <a:t>f</a:t>
            </a:r>
            <a:r>
              <a:rPr lang="en-US" altLang="zh-CN" dirty="0" smtClean="0">
                <a:latin typeface="+mn-lt"/>
                <a:ea typeface="宋体" charset="-122"/>
              </a:rPr>
              <a:t> + a (</a:t>
            </a:r>
            <a:r>
              <a:rPr lang="en-US" altLang="zh-CN" dirty="0" err="1" smtClean="0">
                <a:latin typeface="+mn-lt"/>
                <a:ea typeface="宋体" charset="-122"/>
              </a:rPr>
              <a:t>R</a:t>
            </a:r>
            <a:r>
              <a:rPr lang="en-US" altLang="zh-CN" baseline="30000" dirty="0" err="1" smtClean="0">
                <a:latin typeface="+mn-lt"/>
                <a:ea typeface="宋体" charset="-122"/>
              </a:rPr>
              <a:t>m</a:t>
            </a:r>
            <a:r>
              <a:rPr lang="en-US" altLang="zh-CN" dirty="0" smtClean="0">
                <a:latin typeface="+mn-lt"/>
                <a:ea typeface="宋体" charset="-122"/>
              </a:rPr>
              <a:t> -</a:t>
            </a:r>
            <a:r>
              <a:rPr lang="en-US" altLang="zh-CN" dirty="0" err="1" smtClean="0">
                <a:latin typeface="+mn-lt"/>
                <a:ea typeface="宋体" charset="-122"/>
              </a:rPr>
              <a:t>R</a:t>
            </a:r>
            <a:r>
              <a:rPr lang="en-US" altLang="zh-CN" baseline="30000" dirty="0" err="1" smtClean="0">
                <a:latin typeface="+mn-lt"/>
                <a:ea typeface="宋体" charset="-122"/>
              </a:rPr>
              <a:t>f</a:t>
            </a:r>
            <a:r>
              <a:rPr lang="en-US" altLang="zh-CN" dirty="0" smtClean="0">
                <a:latin typeface="+mn-lt"/>
                <a:ea typeface="宋体" charset="-122"/>
              </a:rPr>
              <a:t> )</a:t>
            </a:r>
          </a:p>
          <a:p>
            <a:pPr eaLnBrk="1" hangingPunct="1">
              <a:buFontTx/>
              <a:buNone/>
              <a:defRPr/>
            </a:pPr>
            <a:r>
              <a:rPr lang="en-US" altLang="zh-CN" dirty="0" smtClean="0">
                <a:latin typeface="+mn-lt"/>
                <a:ea typeface="宋体" charset="-122"/>
              </a:rPr>
              <a:t>   for some number a. </a:t>
            </a:r>
            <a:endParaRPr lang="zh-CN" altLang="en-US" dirty="0" smtClean="0">
              <a:latin typeface="+mn-lt"/>
              <a:ea typeface="宋体"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Classic Implications(4)</a:t>
            </a:r>
            <a:endParaRPr lang="zh-CN" altLang="en-US" smtClean="0">
              <a:latin typeface="Times New Roman" pitchFamily="18" charset="0"/>
              <a:cs typeface="Times New Roman" pitchFamily="18" charset="0"/>
            </a:endParaRPr>
          </a:p>
        </p:txBody>
      </p:sp>
      <p:sp>
        <p:nvSpPr>
          <p:cNvPr id="46083" name="Rectangle 3"/>
          <p:cNvSpPr>
            <a:spLocks noGrp="1" noChangeArrowheads="1"/>
          </p:cNvSpPr>
          <p:nvPr>
            <p:ph type="body" idx="1"/>
          </p:nvPr>
        </p:nvSpPr>
        <p:spPr>
          <a:xfrm>
            <a:off x="457200" y="1196975"/>
            <a:ext cx="8229600" cy="4933950"/>
          </a:xfrm>
        </p:spPr>
        <p:txBody>
          <a:bodyPr/>
          <a:lstStyle/>
          <a:p>
            <a:pPr eaLnBrk="1" hangingPunct="1">
              <a:lnSpc>
                <a:spcPct val="90000"/>
              </a:lnSpc>
              <a:defRPr/>
            </a:pPr>
            <a:r>
              <a:rPr lang="en-US" altLang="zh-CN" dirty="0" smtClean="0">
                <a:latin typeface="+mn-lt"/>
                <a:ea typeface="宋体" charset="-122"/>
              </a:rPr>
              <a:t>Since each point on the mean-variance frontier is perfectly correlated with m, we must be able to pick constants a, b, d, e such that</a:t>
            </a:r>
          </a:p>
          <a:p>
            <a:pPr eaLnBrk="1" hangingPunct="1">
              <a:lnSpc>
                <a:spcPct val="90000"/>
              </a:lnSpc>
              <a:buFontTx/>
              <a:buNone/>
              <a:defRPr/>
            </a:pPr>
            <a:r>
              <a:rPr lang="en-US" altLang="zh-CN" dirty="0" smtClean="0">
                <a:latin typeface="+mn-lt"/>
                <a:ea typeface="宋体" charset="-122"/>
              </a:rPr>
              <a:t>                   m = a + </a:t>
            </a:r>
            <a:r>
              <a:rPr lang="en-US" altLang="zh-CN" dirty="0" err="1" smtClean="0">
                <a:latin typeface="+mn-lt"/>
                <a:ea typeface="宋体" charset="-122"/>
              </a:rPr>
              <a:t>bR</a:t>
            </a:r>
            <a:r>
              <a:rPr lang="en-US" altLang="zh-CN" baseline="30000" dirty="0" err="1" smtClean="0">
                <a:latin typeface="+mn-lt"/>
                <a:ea typeface="宋体" charset="-122"/>
              </a:rPr>
              <a:t>mv</a:t>
            </a:r>
            <a:endParaRPr lang="en-US" altLang="zh-CN" baseline="30000" dirty="0" smtClean="0">
              <a:latin typeface="+mn-lt"/>
              <a:ea typeface="宋体" charset="-122"/>
            </a:endParaRPr>
          </a:p>
          <a:p>
            <a:pPr eaLnBrk="1" hangingPunct="1">
              <a:lnSpc>
                <a:spcPct val="90000"/>
              </a:lnSpc>
              <a:buFontTx/>
              <a:buNone/>
              <a:defRPr/>
            </a:pPr>
            <a:r>
              <a:rPr lang="en-US" altLang="zh-CN" dirty="0" smtClean="0">
                <a:latin typeface="+mn-lt"/>
                <a:ea typeface="宋体" charset="-122"/>
              </a:rPr>
              <a:t>                   </a:t>
            </a:r>
            <a:r>
              <a:rPr lang="en-US" altLang="zh-CN" dirty="0" err="1" smtClean="0">
                <a:latin typeface="+mn-lt"/>
                <a:ea typeface="宋体" charset="-122"/>
              </a:rPr>
              <a:t>R</a:t>
            </a:r>
            <a:r>
              <a:rPr lang="en-US" altLang="zh-CN" baseline="30000" dirty="0" err="1" smtClean="0">
                <a:latin typeface="+mn-lt"/>
                <a:ea typeface="宋体" charset="-122"/>
              </a:rPr>
              <a:t>mv</a:t>
            </a:r>
            <a:r>
              <a:rPr lang="en-US" altLang="zh-CN" dirty="0" smtClean="0">
                <a:latin typeface="+mn-lt"/>
                <a:ea typeface="宋体" charset="-122"/>
              </a:rPr>
              <a:t> = d + </a:t>
            </a:r>
            <a:r>
              <a:rPr lang="en-US" altLang="zh-CN" dirty="0" err="1" smtClean="0">
                <a:latin typeface="+mn-lt"/>
                <a:ea typeface="宋体" charset="-122"/>
              </a:rPr>
              <a:t>em</a:t>
            </a:r>
            <a:r>
              <a:rPr lang="en-US" altLang="zh-CN" dirty="0" smtClean="0">
                <a:latin typeface="+mn-lt"/>
                <a:ea typeface="宋体" charset="-122"/>
              </a:rPr>
              <a:t>.</a:t>
            </a:r>
          </a:p>
          <a:p>
            <a:pPr eaLnBrk="1" hangingPunct="1">
              <a:lnSpc>
                <a:spcPct val="90000"/>
              </a:lnSpc>
              <a:defRPr/>
            </a:pPr>
            <a:r>
              <a:rPr lang="en-US" altLang="zh-CN" dirty="0" smtClean="0">
                <a:latin typeface="+mn-lt"/>
                <a:ea typeface="宋体" charset="-122"/>
              </a:rPr>
              <a:t>Thus, </a:t>
            </a:r>
            <a:r>
              <a:rPr lang="en-US" altLang="zh-CN" i="1" dirty="0" smtClean="0">
                <a:latin typeface="+mn-lt"/>
                <a:ea typeface="宋体" charset="-122"/>
              </a:rPr>
              <a:t>any mean-variance efficient return carries all pricing information. </a:t>
            </a:r>
          </a:p>
          <a:p>
            <a:pPr eaLnBrk="1" hangingPunct="1">
              <a:lnSpc>
                <a:spcPct val="90000"/>
              </a:lnSpc>
              <a:defRPr/>
            </a:pPr>
            <a:r>
              <a:rPr lang="en-US" altLang="zh-CN" dirty="0" smtClean="0">
                <a:latin typeface="+mn-lt"/>
                <a:ea typeface="宋体" charset="-122"/>
              </a:rPr>
              <a:t>Given a mean variance efficient return and the risk free rate, we can find a discount factor that prices all assets and vice versa. </a:t>
            </a:r>
            <a:endParaRPr lang="zh-CN" altLang="en-US" dirty="0" smtClean="0">
              <a:latin typeface="+mn-lt"/>
              <a:ea typeface="宋体"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29600" cy="703262"/>
          </a:xfrm>
        </p:spPr>
        <p:txBody>
          <a:bodyPr/>
          <a:lstStyle/>
          <a:p>
            <a:pPr eaLnBrk="1" hangingPunct="1">
              <a:defRPr/>
            </a:pPr>
            <a:r>
              <a:rPr lang="en-US" altLang="zh-CN" dirty="0" smtClean="0">
                <a:latin typeface="+mn-lt"/>
              </a:rPr>
              <a:t>Classic Implications(5)</a:t>
            </a:r>
            <a:endParaRPr lang="zh-CN" altLang="en-US" dirty="0" smtClean="0">
              <a:latin typeface="+mn-lt"/>
            </a:endParaRPr>
          </a:p>
        </p:txBody>
      </p:sp>
      <p:sp>
        <p:nvSpPr>
          <p:cNvPr id="47107" name="Rectangle 3"/>
          <p:cNvSpPr>
            <a:spLocks noGrp="1" noChangeArrowheads="1"/>
          </p:cNvSpPr>
          <p:nvPr>
            <p:ph type="body" idx="1"/>
          </p:nvPr>
        </p:nvSpPr>
        <p:spPr>
          <a:xfrm>
            <a:off x="179388" y="1124744"/>
            <a:ext cx="8964612" cy="4895056"/>
          </a:xfrm>
        </p:spPr>
        <p:txBody>
          <a:bodyPr/>
          <a:lstStyle/>
          <a:p>
            <a:pPr eaLnBrk="1" hangingPunct="1">
              <a:lnSpc>
                <a:spcPct val="90000"/>
              </a:lnSpc>
              <a:defRPr/>
            </a:pPr>
            <a:r>
              <a:rPr lang="en-US" altLang="zh-CN" sz="2400" i="1" dirty="0" smtClean="0">
                <a:latin typeface="+mn-lt"/>
                <a:ea typeface="宋体" charset="-122"/>
              </a:rPr>
              <a:t>Expected returns can be described in a single - beta representation using any mean-variance efficient return </a:t>
            </a:r>
            <a:r>
              <a:rPr lang="en-US" altLang="zh-CN" sz="2400" dirty="0" smtClean="0">
                <a:latin typeface="+mn-lt"/>
                <a:ea typeface="宋体" charset="-122"/>
              </a:rPr>
              <a:t>(except the risk free rate).</a:t>
            </a:r>
          </a:p>
          <a:p>
            <a:pPr eaLnBrk="1" hangingPunct="1">
              <a:lnSpc>
                <a:spcPct val="90000"/>
              </a:lnSpc>
              <a:buFontTx/>
              <a:buNone/>
              <a:defRPr/>
            </a:pPr>
            <a:r>
              <a:rPr lang="en-US" altLang="zh-CN" sz="2400" dirty="0" smtClean="0">
                <a:latin typeface="+mn-lt"/>
                <a:ea typeface="宋体" charset="-122"/>
              </a:rPr>
              <a:t>    E(</a:t>
            </a:r>
            <a:r>
              <a:rPr lang="en-US" altLang="zh-CN" sz="2400" dirty="0" err="1" smtClean="0">
                <a:latin typeface="+mn-lt"/>
                <a:ea typeface="宋体" charset="-122"/>
              </a:rPr>
              <a:t>R</a:t>
            </a:r>
            <a:r>
              <a:rPr lang="en-US" altLang="zh-CN" sz="2400" baseline="30000" dirty="0" err="1" smtClean="0">
                <a:latin typeface="+mn-lt"/>
                <a:ea typeface="宋体" charset="-122"/>
              </a:rPr>
              <a:t>i</a:t>
            </a:r>
            <a:r>
              <a:rPr lang="en-US" altLang="zh-CN" sz="2400" dirty="0" smtClean="0">
                <a:latin typeface="+mn-lt"/>
                <a:ea typeface="宋体" charset="-122"/>
              </a:rPr>
              <a:t>) = </a:t>
            </a:r>
            <a:r>
              <a:rPr lang="en-US" altLang="zh-CN" sz="2400" dirty="0" err="1" smtClean="0">
                <a:latin typeface="+mn-lt"/>
                <a:ea typeface="宋体" charset="-122"/>
              </a:rPr>
              <a:t>R</a:t>
            </a:r>
            <a:r>
              <a:rPr lang="en-US" altLang="zh-CN" sz="2400" baseline="30000" dirty="0" err="1" smtClean="0">
                <a:latin typeface="+mn-lt"/>
                <a:ea typeface="宋体" charset="-122"/>
              </a:rPr>
              <a:t>f</a:t>
            </a:r>
            <a:r>
              <a:rPr lang="en-US" altLang="zh-CN" sz="2400" dirty="0" smtClean="0">
                <a:latin typeface="+mn-lt"/>
                <a:ea typeface="宋体" charset="-122"/>
              </a:rPr>
              <a:t> + </a:t>
            </a:r>
            <a:r>
              <a:rPr lang="en-US" altLang="zh-CN" sz="2400" dirty="0" err="1" smtClean="0">
                <a:latin typeface="+mn-lt"/>
                <a:ea typeface="宋体" charset="-122"/>
              </a:rPr>
              <a:t>β</a:t>
            </a:r>
            <a:r>
              <a:rPr lang="en-US" altLang="zh-CN" sz="2400" baseline="-25000" dirty="0" err="1" smtClean="0">
                <a:latin typeface="+mn-lt"/>
                <a:ea typeface="宋体" charset="-122"/>
              </a:rPr>
              <a:t>i,mv</a:t>
            </a:r>
            <a:r>
              <a:rPr lang="en-US" altLang="zh-CN" sz="2400" dirty="0" smtClean="0">
                <a:latin typeface="+mn-lt"/>
                <a:ea typeface="宋体" charset="-122"/>
              </a:rPr>
              <a:t> [E(</a:t>
            </a:r>
            <a:r>
              <a:rPr lang="en-US" altLang="zh-CN" sz="2400" dirty="0" err="1" smtClean="0">
                <a:latin typeface="+mn-lt"/>
                <a:ea typeface="宋体" charset="-122"/>
              </a:rPr>
              <a:t>R</a:t>
            </a:r>
            <a:r>
              <a:rPr lang="en-US" altLang="zh-CN" sz="2400" baseline="30000" dirty="0" err="1" smtClean="0">
                <a:latin typeface="+mn-lt"/>
                <a:ea typeface="宋体" charset="-122"/>
              </a:rPr>
              <a:t>mv</a:t>
            </a:r>
            <a:r>
              <a:rPr lang="en-US" altLang="zh-CN" sz="2400" dirty="0" smtClean="0">
                <a:latin typeface="+mn-lt"/>
                <a:ea typeface="宋体" charset="-122"/>
              </a:rPr>
              <a:t>) -</a:t>
            </a:r>
            <a:r>
              <a:rPr lang="en-US" altLang="zh-CN" sz="2400" dirty="0" err="1" smtClean="0">
                <a:latin typeface="+mn-lt"/>
                <a:ea typeface="宋体" charset="-122"/>
              </a:rPr>
              <a:t>R</a:t>
            </a:r>
            <a:r>
              <a:rPr lang="en-US" altLang="zh-CN" sz="2400" baseline="30000" dirty="0" err="1" smtClean="0">
                <a:latin typeface="+mn-lt"/>
                <a:ea typeface="宋体" charset="-122"/>
              </a:rPr>
              <a:t>f</a:t>
            </a:r>
            <a:r>
              <a:rPr lang="en-US" altLang="zh-CN" sz="2400" baseline="30000" dirty="0" smtClean="0">
                <a:latin typeface="+mn-lt"/>
                <a:ea typeface="宋体" charset="-122"/>
              </a:rPr>
              <a:t> </a:t>
            </a:r>
            <a:r>
              <a:rPr lang="en-US" altLang="zh-CN" sz="2400" dirty="0" smtClean="0">
                <a:latin typeface="+mn-lt"/>
                <a:ea typeface="宋体" charset="-122"/>
              </a:rPr>
              <a:t>].(Proof is in the next slide)</a:t>
            </a:r>
          </a:p>
          <a:p>
            <a:pPr eaLnBrk="1" hangingPunct="1">
              <a:lnSpc>
                <a:spcPct val="90000"/>
              </a:lnSpc>
              <a:defRPr/>
            </a:pPr>
            <a:r>
              <a:rPr lang="en-US" altLang="zh-CN" sz="2400" dirty="0" smtClean="0">
                <a:latin typeface="+mn-lt"/>
                <a:ea typeface="宋体" charset="-122"/>
              </a:rPr>
              <a:t>The essence of the β pricing model is that, even though the means and standard deviations of returns fill out the space inside the mean-variance frontier, a graph of mean returns versus </a:t>
            </a:r>
            <a:r>
              <a:rPr lang="en-US" altLang="zh-CN" sz="2400" i="1" dirty="0" smtClean="0">
                <a:latin typeface="+mn-lt"/>
                <a:ea typeface="宋体" charset="-122"/>
              </a:rPr>
              <a:t>betas </a:t>
            </a:r>
            <a:r>
              <a:rPr lang="en-US" altLang="zh-CN" sz="2400" dirty="0" smtClean="0">
                <a:latin typeface="+mn-lt"/>
                <a:ea typeface="宋体" charset="-122"/>
              </a:rPr>
              <a:t>should yield a straight line. </a:t>
            </a:r>
          </a:p>
          <a:p>
            <a:pPr eaLnBrk="1" hangingPunct="1">
              <a:lnSpc>
                <a:spcPct val="90000"/>
              </a:lnSpc>
              <a:defRPr/>
            </a:pPr>
            <a:r>
              <a:rPr lang="en-US" altLang="zh-CN" sz="2400" dirty="0" smtClean="0">
                <a:latin typeface="+mn-lt"/>
                <a:ea typeface="宋体" charset="-122"/>
              </a:rPr>
              <a:t>Since the beta model applies to every return including </a:t>
            </a:r>
            <a:r>
              <a:rPr lang="en-US" altLang="zh-CN" sz="2400" dirty="0" err="1" smtClean="0">
                <a:latin typeface="+mn-lt"/>
                <a:ea typeface="宋体" charset="-122"/>
              </a:rPr>
              <a:t>R</a:t>
            </a:r>
            <a:r>
              <a:rPr lang="en-US" altLang="zh-CN" sz="2400" baseline="30000" dirty="0" err="1" smtClean="0">
                <a:latin typeface="+mn-lt"/>
                <a:ea typeface="宋体" charset="-122"/>
              </a:rPr>
              <a:t>mv</a:t>
            </a:r>
            <a:r>
              <a:rPr lang="en-US" altLang="zh-CN" sz="2400" dirty="0" smtClean="0">
                <a:latin typeface="+mn-lt"/>
                <a:ea typeface="宋体" charset="-122"/>
              </a:rPr>
              <a:t> itself, and </a:t>
            </a:r>
            <a:r>
              <a:rPr lang="en-US" altLang="zh-CN" sz="2400" dirty="0" err="1" smtClean="0">
                <a:latin typeface="+mn-lt"/>
                <a:ea typeface="宋体" charset="-122"/>
              </a:rPr>
              <a:t>R</a:t>
            </a:r>
            <a:r>
              <a:rPr lang="en-US" altLang="zh-CN" sz="2400" baseline="30000" dirty="0" err="1" smtClean="0">
                <a:latin typeface="+mn-lt"/>
                <a:ea typeface="宋体" charset="-122"/>
              </a:rPr>
              <a:t>mv</a:t>
            </a:r>
            <a:r>
              <a:rPr lang="en-US" altLang="zh-CN" sz="2400" dirty="0" smtClean="0">
                <a:latin typeface="+mn-lt"/>
                <a:ea typeface="宋体" charset="-122"/>
              </a:rPr>
              <a:t> has a beta of one on itself, we can identify the factor risk premium as λ = E(</a:t>
            </a:r>
            <a:r>
              <a:rPr lang="en-US" altLang="zh-CN" sz="2400" dirty="0" err="1" smtClean="0">
                <a:latin typeface="+mn-lt"/>
                <a:ea typeface="宋体" charset="-122"/>
              </a:rPr>
              <a:t>R</a:t>
            </a:r>
            <a:r>
              <a:rPr lang="en-US" altLang="zh-CN" sz="2400" baseline="30000" dirty="0" err="1" smtClean="0">
                <a:latin typeface="+mn-lt"/>
                <a:ea typeface="宋体" charset="-122"/>
              </a:rPr>
              <a:t>mv</a:t>
            </a:r>
            <a:r>
              <a:rPr lang="en-US" altLang="zh-CN" sz="2400" dirty="0" err="1" smtClean="0">
                <a:latin typeface="+mn-lt"/>
                <a:ea typeface="宋体" charset="-122"/>
              </a:rPr>
              <a:t>-R</a:t>
            </a:r>
            <a:r>
              <a:rPr lang="en-US" altLang="zh-CN" sz="2400" baseline="30000" dirty="0" err="1" smtClean="0">
                <a:latin typeface="+mn-lt"/>
                <a:ea typeface="宋体" charset="-122"/>
              </a:rPr>
              <a:t>f</a:t>
            </a:r>
            <a:r>
              <a:rPr lang="en-US" altLang="zh-CN" sz="2400" baseline="30000" dirty="0" smtClean="0">
                <a:latin typeface="+mn-lt"/>
                <a:ea typeface="宋体" charset="-122"/>
              </a:rPr>
              <a:t> </a:t>
            </a:r>
            <a:r>
              <a:rPr lang="en-US" altLang="zh-CN" sz="2400" dirty="0" smtClean="0">
                <a:latin typeface="+mn-lt"/>
                <a:ea typeface="宋体" charset="-122"/>
              </a:rPr>
              <a:t>). </a:t>
            </a:r>
            <a:endParaRPr lang="zh-CN" altLang="en-US" sz="2400" dirty="0" smtClean="0">
              <a:latin typeface="+mn-lt"/>
              <a:ea typeface="宋体"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dirty="0"/>
          </a:p>
        </p:txBody>
      </p:sp>
    </p:spTree>
  </p:cSld>
  <p:clrMapOvr>
    <a:masterClrMapping/>
  </p:clrMapOvr>
  <p:transition spd="slow">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r>
              <a:rPr lang="en-US" altLang="zh-CN" smtClean="0">
                <a:latin typeface="Times New Roman" pitchFamily="18" charset="0"/>
                <a:ea typeface="宋体" pitchFamily="2" charset="-122"/>
                <a:cs typeface="Times New Roman" pitchFamily="18" charset="0"/>
              </a:rPr>
              <a:t>Proof (problem1.3)</a:t>
            </a:r>
          </a:p>
        </p:txBody>
      </p:sp>
      <p:sp>
        <p:nvSpPr>
          <p:cNvPr id="19460" name="Rectangle 3"/>
          <p:cNvSpPr>
            <a:spLocks noGrp="1" noChangeArrowheads="1"/>
          </p:cNvSpPr>
          <p:nvPr>
            <p:ph type="body" sz="half" idx="1"/>
          </p:nvPr>
        </p:nvSpPr>
        <p:spPr>
          <a:xfrm>
            <a:off x="323850" y="1052513"/>
            <a:ext cx="8424863" cy="4967287"/>
          </a:xfrm>
        </p:spPr>
        <p:txBody>
          <a:bodyPr/>
          <a:lstStyle/>
          <a:p>
            <a:pPr eaLnBrk="1" hangingPunct="1">
              <a:defRPr/>
            </a:pPr>
            <a:r>
              <a:rPr lang="en-US" altLang="zh-CN" sz="3200" dirty="0" smtClean="0">
                <a:latin typeface="+mn-lt"/>
                <a:ea typeface="宋体" charset="-122"/>
              </a:rPr>
              <a:t>We know there are </a:t>
            </a:r>
            <a:r>
              <a:rPr lang="en-US" altLang="zh-CN" sz="3200" dirty="0" err="1" smtClean="0">
                <a:latin typeface="+mn-lt"/>
                <a:ea typeface="宋体" charset="-122"/>
              </a:rPr>
              <a:t>a,b</a:t>
            </a:r>
            <a:r>
              <a:rPr lang="en-US" altLang="zh-CN" sz="3200" dirty="0" smtClean="0">
                <a:latin typeface="+mn-lt"/>
                <a:ea typeface="宋体" charset="-122"/>
              </a:rPr>
              <a:t>, such that m=</a:t>
            </a:r>
            <a:r>
              <a:rPr lang="en-US" altLang="zh-CN" sz="3200" dirty="0" err="1" smtClean="0">
                <a:latin typeface="+mn-lt"/>
                <a:ea typeface="宋体" charset="-122"/>
              </a:rPr>
              <a:t>a+bR</a:t>
            </a:r>
            <a:r>
              <a:rPr lang="en-US" altLang="zh-CN" sz="3200" baseline="30000" dirty="0" err="1" smtClean="0">
                <a:latin typeface="+mn-lt"/>
                <a:ea typeface="宋体" charset="-122"/>
              </a:rPr>
              <a:t>mv</a:t>
            </a:r>
            <a:r>
              <a:rPr lang="en-US" altLang="zh-CN" sz="3200" dirty="0" smtClean="0">
                <a:latin typeface="+mn-lt"/>
                <a:ea typeface="宋体" charset="-122"/>
              </a:rPr>
              <a:t>. Determines a, b by pricing </a:t>
            </a:r>
            <a:r>
              <a:rPr lang="en-US" altLang="zh-CN" sz="3200" dirty="0" err="1" smtClean="0">
                <a:latin typeface="+mn-lt"/>
                <a:ea typeface="宋体" charset="-122"/>
              </a:rPr>
              <a:t>R</a:t>
            </a:r>
            <a:r>
              <a:rPr lang="en-US" altLang="zh-CN" sz="3200" baseline="30000" dirty="0" err="1" smtClean="0">
                <a:latin typeface="+mn-lt"/>
                <a:ea typeface="宋体" charset="-122"/>
              </a:rPr>
              <a:t>mv</a:t>
            </a:r>
            <a:r>
              <a:rPr lang="en-US" altLang="zh-CN" sz="3200" dirty="0" smtClean="0">
                <a:latin typeface="+mn-lt"/>
                <a:ea typeface="宋体" charset="-122"/>
              </a:rPr>
              <a:t> and </a:t>
            </a:r>
            <a:r>
              <a:rPr lang="en-US" altLang="zh-CN" sz="3200" dirty="0" err="1" smtClean="0">
                <a:latin typeface="+mn-lt"/>
                <a:ea typeface="宋体" charset="-122"/>
              </a:rPr>
              <a:t>R</a:t>
            </a:r>
            <a:r>
              <a:rPr lang="en-US" altLang="zh-CN" sz="3200" baseline="30000" dirty="0" err="1" smtClean="0">
                <a:latin typeface="+mn-lt"/>
                <a:ea typeface="宋体" charset="-122"/>
              </a:rPr>
              <a:t>f</a:t>
            </a:r>
            <a:r>
              <a:rPr lang="en-US" altLang="zh-CN" sz="3200" dirty="0" smtClean="0">
                <a:latin typeface="+mn-lt"/>
                <a:ea typeface="宋体" charset="-122"/>
              </a:rPr>
              <a:t>:</a:t>
            </a:r>
          </a:p>
          <a:p>
            <a:pPr eaLnBrk="1" hangingPunct="1">
              <a:defRPr/>
            </a:pPr>
            <a:endParaRPr lang="en-US" altLang="zh-CN" sz="3200" dirty="0" smtClean="0">
              <a:latin typeface="+mn-lt"/>
              <a:ea typeface="宋体" charset="-122"/>
            </a:endParaRPr>
          </a:p>
        </p:txBody>
      </p:sp>
      <p:graphicFrame>
        <p:nvGraphicFramePr>
          <p:cNvPr id="135172" name="Object 4"/>
          <p:cNvGraphicFramePr>
            <a:graphicFrameLocks noGrp="1" noChangeAspect="1"/>
          </p:cNvGraphicFramePr>
          <p:nvPr>
            <p:ph sz="half" idx="2"/>
          </p:nvPr>
        </p:nvGraphicFramePr>
        <p:xfrm>
          <a:off x="539750" y="2565400"/>
          <a:ext cx="8135938" cy="3673475"/>
        </p:xfrm>
        <a:graphic>
          <a:graphicData uri="http://schemas.openxmlformats.org/presentationml/2006/ole">
            <mc:AlternateContent xmlns:mc="http://schemas.openxmlformats.org/markup-compatibility/2006">
              <mc:Choice xmlns:v="urn:schemas-microsoft-com:vml" Requires="v">
                <p:oleObj spid="_x0000_s135191" name="Equation" r:id="rId4" imgW="5715000" imgH="2209800" progId="Equation.DSMT4">
                  <p:embed/>
                </p:oleObj>
              </mc:Choice>
              <mc:Fallback>
                <p:oleObj name="Equation" r:id="rId4" imgW="5715000" imgH="22098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565400"/>
                        <a:ext cx="8135938" cy="367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Classic Implications(6)</a:t>
            </a:r>
            <a:endParaRPr lang="zh-CN" altLang="en-US" smtClean="0">
              <a:latin typeface="Times New Roman" pitchFamily="18" charset="0"/>
              <a:cs typeface="Times New Roman" pitchFamily="18" charset="0"/>
            </a:endParaRPr>
          </a:p>
        </p:txBody>
      </p:sp>
      <p:sp>
        <p:nvSpPr>
          <p:cNvPr id="48131" name="Rectangle 3"/>
          <p:cNvSpPr>
            <a:spLocks noGrp="1" noChangeArrowheads="1"/>
          </p:cNvSpPr>
          <p:nvPr>
            <p:ph type="body" idx="1"/>
          </p:nvPr>
        </p:nvSpPr>
        <p:spPr>
          <a:xfrm>
            <a:off x="685800" y="1341438"/>
            <a:ext cx="7772400" cy="4678362"/>
          </a:xfrm>
        </p:spPr>
        <p:txBody>
          <a:bodyPr/>
          <a:lstStyle/>
          <a:p>
            <a:pPr eaLnBrk="1" hangingPunct="1">
              <a:defRPr/>
            </a:pPr>
            <a:r>
              <a:rPr lang="en-US" altLang="zh-CN" dirty="0" smtClean="0">
                <a:latin typeface="+mn-lt"/>
                <a:ea typeface="宋体" charset="-122"/>
              </a:rPr>
              <a:t>We can plot the decomposition of a return into a “priced” or “systematic” component and a “residual,” or “idiosyncratic” component as shown in Figure 1. </a:t>
            </a:r>
          </a:p>
          <a:p>
            <a:pPr eaLnBrk="1" hangingPunct="1">
              <a:defRPr/>
            </a:pPr>
            <a:r>
              <a:rPr lang="en-US" altLang="zh-CN" dirty="0" smtClean="0">
                <a:latin typeface="+mn-lt"/>
                <a:ea typeface="宋体" charset="-122"/>
              </a:rPr>
              <a:t>Asset inside the frontier or even on the lower portion of the frontier are not “worse” than assets on the frontier. You would not want to put your whole portfolio in one “inefficient” asset, but you are happy to put some wealth in such assets. </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Mean-standard deviation frontier </a:t>
            </a:r>
            <a:endParaRPr lang="zh-CN" altLang="en-US" smtClean="0">
              <a:latin typeface="Times New Roman" pitchFamily="18" charset="0"/>
              <a:ea typeface="宋体" pitchFamily="2" charset="-122"/>
              <a:cs typeface="Times New Roman" pitchFamily="18" charset="0"/>
            </a:endParaRPr>
          </a:p>
        </p:txBody>
      </p:sp>
      <p:sp>
        <p:nvSpPr>
          <p:cNvPr id="20485" name="Rectangle 3"/>
          <p:cNvSpPr>
            <a:spLocks noGrp="1" noChangeArrowheads="1"/>
          </p:cNvSpPr>
          <p:nvPr>
            <p:ph type="body" sz="half" idx="1"/>
          </p:nvPr>
        </p:nvSpPr>
        <p:spPr>
          <a:xfrm>
            <a:off x="468313" y="1268413"/>
            <a:ext cx="8207375" cy="4751387"/>
          </a:xfrm>
        </p:spPr>
        <p:txBody>
          <a:bodyPr/>
          <a:lstStyle/>
          <a:p>
            <a:pPr eaLnBrk="1" hangingPunct="1">
              <a:defRPr/>
            </a:pPr>
            <a:r>
              <a:rPr lang="en-US" altLang="zh-CN" sz="2800" dirty="0" smtClean="0">
                <a:latin typeface="+mn-lt"/>
                <a:ea typeface="宋体" charset="-122"/>
              </a:rPr>
              <a:t>The slope of the mean-standard deviation frontier is the largest available Sharpe ratio. From (1.17),the slope of the frontier is  </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Under power utility function, we have</a:t>
            </a:r>
          </a:p>
          <a:p>
            <a:pPr eaLnBrk="1" hangingPunct="1">
              <a:defRPr/>
            </a:pPr>
            <a:endParaRPr lang="en-US" altLang="zh-CN" sz="2400" dirty="0" smtClean="0">
              <a:latin typeface="+mn-lt"/>
              <a:ea typeface="宋体" charset="-122"/>
            </a:endParaRPr>
          </a:p>
          <a:p>
            <a:pPr eaLnBrk="1" hangingPunct="1">
              <a:defRPr/>
            </a:pPr>
            <a:endParaRPr lang="zh-CN" altLang="en-US" sz="2400" dirty="0" smtClean="0">
              <a:latin typeface="+mn-lt"/>
              <a:ea typeface="宋体" charset="-122"/>
            </a:endParaRPr>
          </a:p>
        </p:txBody>
      </p:sp>
      <p:graphicFrame>
        <p:nvGraphicFramePr>
          <p:cNvPr id="137220" name="Object 4"/>
          <p:cNvGraphicFramePr>
            <a:graphicFrameLocks noGrp="1" noChangeAspect="1"/>
          </p:cNvGraphicFramePr>
          <p:nvPr>
            <p:ph sz="quarter" idx="2"/>
          </p:nvPr>
        </p:nvGraphicFramePr>
        <p:xfrm>
          <a:off x="2124075" y="2781300"/>
          <a:ext cx="4824413" cy="1152525"/>
        </p:xfrm>
        <a:graphic>
          <a:graphicData uri="http://schemas.openxmlformats.org/presentationml/2006/ole">
            <mc:AlternateContent xmlns:mc="http://schemas.openxmlformats.org/markup-compatibility/2006">
              <mc:Choice xmlns:v="urn:schemas-microsoft-com:vml" Requires="v">
                <p:oleObj spid="_x0000_s137257" name="Equation" r:id="rId4" imgW="2032000" imgH="482600" progId="Equation.DSMT4">
                  <p:embed/>
                </p:oleObj>
              </mc:Choice>
              <mc:Fallback>
                <p:oleObj name="Equation" r:id="rId4" imgW="2032000" imgH="482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075" y="2781300"/>
                        <a:ext cx="4824413"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7221" name="Object 6"/>
          <p:cNvGraphicFramePr>
            <a:graphicFrameLocks noGrp="1" noChangeAspect="1"/>
          </p:cNvGraphicFramePr>
          <p:nvPr>
            <p:ph sz="quarter" idx="3"/>
          </p:nvPr>
        </p:nvGraphicFramePr>
        <p:xfrm>
          <a:off x="2555875" y="4724400"/>
          <a:ext cx="4105275" cy="1295400"/>
        </p:xfrm>
        <a:graphic>
          <a:graphicData uri="http://schemas.openxmlformats.org/presentationml/2006/ole">
            <mc:AlternateContent xmlns:mc="http://schemas.openxmlformats.org/markup-compatibility/2006">
              <mc:Choice xmlns:v="urn:schemas-microsoft-com:vml" Requires="v">
                <p:oleObj spid="_x0000_s137258" name="Equation" r:id="rId6" imgW="1879600" imgH="482600" progId="Equation.DSMT4">
                  <p:embed/>
                </p:oleObj>
              </mc:Choice>
              <mc:Fallback>
                <p:oleObj name="Equation" r:id="rId6" imgW="1879600" imgH="4826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724400"/>
                        <a:ext cx="4105275"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8"/>
          <p:cNvSpPr>
            <a:spLocks noGrp="1" noChangeArrowheads="1"/>
          </p:cNvSpPr>
          <p:nvPr>
            <p:ph type="title"/>
          </p:nvPr>
        </p:nvSpPr>
        <p:spPr>
          <a:xfrm>
            <a:off x="395288" y="333375"/>
            <a:ext cx="8497887" cy="1036638"/>
          </a:xfrm>
        </p:spPr>
        <p:txBody>
          <a:bodyPr/>
          <a:lstStyle/>
          <a:p>
            <a:pPr eaLnBrk="1" hangingPunct="1"/>
            <a:r>
              <a:rPr lang="en-US" altLang="zh-CN" smtClean="0">
                <a:latin typeface="Times New Roman" pitchFamily="18" charset="0"/>
                <a:ea typeface="宋体" pitchFamily="2" charset="-122"/>
                <a:cs typeface="Times New Roman" pitchFamily="18" charset="0"/>
              </a:rPr>
              <a:t>Mean-standard deviation frontier(2)</a:t>
            </a:r>
            <a:endParaRPr lang="zh-CN" altLang="en-US" smtClean="0">
              <a:latin typeface="Times New Roman" pitchFamily="18" charset="0"/>
              <a:ea typeface="宋体" pitchFamily="2" charset="-122"/>
              <a:cs typeface="Times New Roman" pitchFamily="18" charset="0"/>
            </a:endParaRPr>
          </a:p>
        </p:txBody>
      </p:sp>
      <p:sp>
        <p:nvSpPr>
          <p:cNvPr id="21509" name="Rectangle 3"/>
          <p:cNvSpPr>
            <a:spLocks noGrp="1" noChangeArrowheads="1"/>
          </p:cNvSpPr>
          <p:nvPr>
            <p:ph type="body" sz="half" idx="1"/>
          </p:nvPr>
        </p:nvSpPr>
        <p:spPr>
          <a:xfrm>
            <a:off x="323850" y="1052513"/>
            <a:ext cx="8640763" cy="4967287"/>
          </a:xfrm>
        </p:spPr>
        <p:txBody>
          <a:bodyPr/>
          <a:lstStyle/>
          <a:p>
            <a:pPr eaLnBrk="1" hangingPunct="1">
              <a:defRPr/>
            </a:pPr>
            <a:r>
              <a:rPr lang="en-US" altLang="zh-CN" sz="2800" dirty="0" smtClean="0">
                <a:latin typeface="+mn-lt"/>
                <a:ea typeface="宋体" charset="-122"/>
              </a:rPr>
              <a:t>Suppose consumption growth is lognormal, we have</a:t>
            </a: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defRPr/>
            </a:pPr>
            <a:endParaRPr lang="en-US" altLang="zh-CN" sz="2400" dirty="0" smtClean="0">
              <a:latin typeface="+mn-lt"/>
              <a:ea typeface="宋体" charset="-122"/>
            </a:endParaRPr>
          </a:p>
          <a:p>
            <a:pPr eaLnBrk="1" hangingPunct="1">
              <a:buFont typeface="Wingdings" pitchFamily="2" charset="2"/>
              <a:buNone/>
              <a:defRPr/>
            </a:pPr>
            <a:endParaRPr lang="en-US" altLang="zh-CN" sz="2400" dirty="0" smtClean="0">
              <a:latin typeface="+mn-lt"/>
              <a:ea typeface="宋体" charset="-122"/>
              <a:cs typeface="Arial" charset="0"/>
            </a:endParaRPr>
          </a:p>
          <a:p>
            <a:pPr eaLnBrk="1" hangingPunct="1">
              <a:defRPr/>
            </a:pPr>
            <a:endParaRPr lang="zh-CN" altLang="en-US" sz="2400" dirty="0" smtClean="0">
              <a:ea typeface="宋体" charset="-122"/>
            </a:endParaRPr>
          </a:p>
        </p:txBody>
      </p:sp>
      <p:graphicFrame>
        <p:nvGraphicFramePr>
          <p:cNvPr id="138244" name="Object 4"/>
          <p:cNvGraphicFramePr>
            <a:graphicFrameLocks noGrp="1" noChangeAspect="1"/>
          </p:cNvGraphicFramePr>
          <p:nvPr>
            <p:ph sz="quarter" idx="2"/>
          </p:nvPr>
        </p:nvGraphicFramePr>
        <p:xfrm>
          <a:off x="611188" y="1773238"/>
          <a:ext cx="7993062" cy="4319587"/>
        </p:xfrm>
        <a:graphic>
          <a:graphicData uri="http://schemas.openxmlformats.org/presentationml/2006/ole">
            <mc:AlternateContent xmlns:mc="http://schemas.openxmlformats.org/markup-compatibility/2006">
              <mc:Choice xmlns:v="urn:schemas-microsoft-com:vml" Requires="v">
                <p:oleObj spid="_x0000_s138263" name="Equation" r:id="rId4" imgW="3136900" imgH="1638300" progId="Equation.DSMT4">
                  <p:embed/>
                </p:oleObj>
              </mc:Choice>
              <mc:Fallback>
                <p:oleObj name="Equation" r:id="rId4" imgW="3136900" imgH="16383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773238"/>
                        <a:ext cx="7993062"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标题 1"/>
          <p:cNvSpPr>
            <a:spLocks noGrp="1"/>
          </p:cNvSpPr>
          <p:nvPr>
            <p:ph type="title"/>
          </p:nvPr>
        </p:nvSpPr>
        <p:spPr>
          <a:xfrm>
            <a:off x="323850" y="304800"/>
            <a:ext cx="8591550" cy="1143000"/>
          </a:xfrm>
        </p:spPr>
        <p:txBody>
          <a:bodyPr/>
          <a:lstStyle/>
          <a:p>
            <a:r>
              <a:rPr lang="en-US" altLang="zh-CN" smtClean="0">
                <a:latin typeface="Times New Roman" pitchFamily="18" charset="0"/>
                <a:ea typeface="宋体" pitchFamily="2" charset="-122"/>
                <a:cs typeface="Times New Roman" pitchFamily="18" charset="0"/>
              </a:rPr>
              <a:t>Mean-standard deviation frontier(3)</a:t>
            </a:r>
            <a:endParaRPr lang="zh-CN" altLang="en-US" smtClean="0">
              <a:ea typeface="宋体" pitchFamily="2" charset="-122"/>
              <a:cs typeface="Times New Roman" pitchFamily="18" charset="0"/>
            </a:endParaRPr>
          </a:p>
        </p:txBody>
      </p:sp>
      <p:sp>
        <p:nvSpPr>
          <p:cNvPr id="139267" name="文本占位符 2"/>
          <p:cNvSpPr>
            <a:spLocks noGrp="1"/>
          </p:cNvSpPr>
          <p:nvPr>
            <p:ph type="body" sz="half" idx="1"/>
          </p:nvPr>
        </p:nvSpPr>
        <p:spPr>
          <a:xfrm>
            <a:off x="685800" y="1447800"/>
            <a:ext cx="8062913" cy="4572000"/>
          </a:xfrm>
        </p:spPr>
        <p:txBody>
          <a:bodyPr/>
          <a:lstStyle/>
          <a:p>
            <a:r>
              <a:rPr lang="en-US" altLang="zh-CN" sz="3200" smtClean="0">
                <a:ea typeface="宋体" pitchFamily="2" charset="-122"/>
              </a:rPr>
              <a:t>Using the approximation for small x that e</a:t>
            </a:r>
            <a:r>
              <a:rPr lang="en-US" altLang="zh-CN" sz="3200" baseline="30000" smtClean="0">
                <a:ea typeface="宋体" pitchFamily="2" charset="-122"/>
              </a:rPr>
              <a:t>x</a:t>
            </a:r>
            <a:r>
              <a:rPr lang="en-US" altLang="zh-CN" sz="3200" smtClean="0">
                <a:ea typeface="宋体" pitchFamily="2" charset="-122"/>
                <a:cs typeface="Arial" charset="0"/>
              </a:rPr>
              <a:t>≈1+x, get(1.20)</a:t>
            </a:r>
            <a:endParaRPr lang="zh-CN" altLang="en-US" smtClean="0"/>
          </a:p>
        </p:txBody>
      </p:sp>
      <p:graphicFrame>
        <p:nvGraphicFramePr>
          <p:cNvPr id="139268" name="Object 7"/>
          <p:cNvGraphicFramePr>
            <a:graphicFrameLocks noChangeAspect="1"/>
          </p:cNvGraphicFramePr>
          <p:nvPr/>
        </p:nvGraphicFramePr>
        <p:xfrm>
          <a:off x="684213" y="2708275"/>
          <a:ext cx="7559675" cy="1584325"/>
        </p:xfrm>
        <a:graphic>
          <a:graphicData uri="http://schemas.openxmlformats.org/presentationml/2006/ole">
            <mc:AlternateContent xmlns:mc="http://schemas.openxmlformats.org/markup-compatibility/2006">
              <mc:Choice xmlns:v="urn:schemas-microsoft-com:vml" Requires="v">
                <p:oleObj spid="_x0000_s139287" name="Equation" r:id="rId3" imgW="2717800" imgH="482600" progId="Equation.DSMT4">
                  <p:embed/>
                </p:oleObj>
              </mc:Choice>
              <mc:Fallback>
                <p:oleObj name="Equation" r:id="rId3" imgW="2717800" imgH="4826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708275"/>
                        <a:ext cx="7559675"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Equity premium puzzle</a:t>
            </a:r>
          </a:p>
        </p:txBody>
      </p:sp>
      <p:sp>
        <p:nvSpPr>
          <p:cNvPr id="49155" name="Rectangle 3"/>
          <p:cNvSpPr>
            <a:spLocks noGrp="1" noChangeArrowheads="1"/>
          </p:cNvSpPr>
          <p:nvPr>
            <p:ph type="body" idx="1"/>
          </p:nvPr>
        </p:nvSpPr>
        <p:spPr>
          <a:xfrm>
            <a:off x="395288" y="1125538"/>
            <a:ext cx="8497887" cy="5111750"/>
          </a:xfrm>
        </p:spPr>
        <p:txBody>
          <a:bodyPr/>
          <a:lstStyle/>
          <a:p>
            <a:pPr eaLnBrk="1" hangingPunct="1">
              <a:defRPr/>
            </a:pPr>
            <a:r>
              <a:rPr lang="en-US" altLang="zh-CN" sz="2600" i="1" dirty="0" smtClean="0">
                <a:latin typeface="+mn-lt"/>
                <a:ea typeface="宋体" charset="-122"/>
              </a:rPr>
              <a:t>the slope of the mean-standard deviation frontier is higher if the economy is riskier – if consumption is more volatile – or if investors are more risk averse.</a:t>
            </a:r>
            <a:r>
              <a:rPr lang="en-US" altLang="zh-CN" sz="2600" dirty="0" smtClean="0">
                <a:latin typeface="+mn-lt"/>
                <a:ea typeface="宋体" charset="-122"/>
              </a:rPr>
              <a:t> </a:t>
            </a:r>
          </a:p>
          <a:p>
            <a:pPr eaLnBrk="1" hangingPunct="1">
              <a:defRPr/>
            </a:pPr>
            <a:r>
              <a:rPr lang="en-US" altLang="zh-CN" sz="2600" dirty="0" smtClean="0">
                <a:latin typeface="+mn-lt"/>
                <a:ea typeface="宋体" charset="-122"/>
              </a:rPr>
              <a:t>Over the last 50 years in the U.S., real stock returns have averaged 9% with a standard deviation of about 16%, while the real return on treasury bills has been about 1%. Thus, the historical annual market Sharpe ratio has been about 0.5. Aggregate consumption growth has A mean and standard deviation of  about 1%. Thus, we can only reconcile these facts with (1.20) if investors have a risk aversion coefficient of 50!</a:t>
            </a:r>
          </a:p>
          <a:p>
            <a:pPr eaLnBrk="1" hangingPunct="1">
              <a:defRPr/>
            </a:pPr>
            <a:r>
              <a:rPr lang="en-US" altLang="zh-CN" sz="2600" dirty="0" smtClean="0">
                <a:latin typeface="+mn-lt"/>
                <a:ea typeface="宋体" charset="-122"/>
              </a:rPr>
              <a:t>This is the “equity premium puzzle.”</a:t>
            </a: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en-US" altLang="zh-CN" smtClean="0">
                <a:latin typeface="Times New Roman" pitchFamily="18" charset="0"/>
                <a:cs typeface="Times New Roman" pitchFamily="18" charset="0"/>
              </a:rPr>
              <a:t>Equity premium puzzle(2)</a:t>
            </a:r>
            <a:endParaRPr lang="zh-CN" altLang="en-US" smtClean="0">
              <a:latin typeface="Times New Roman" pitchFamily="18" charset="0"/>
              <a:cs typeface="Times New Roman" pitchFamily="18" charset="0"/>
            </a:endParaRPr>
          </a:p>
        </p:txBody>
      </p:sp>
      <p:sp>
        <p:nvSpPr>
          <p:cNvPr id="50179" name="Rectangle 3"/>
          <p:cNvSpPr>
            <a:spLocks noGrp="1" noChangeArrowheads="1"/>
          </p:cNvSpPr>
          <p:nvPr>
            <p:ph type="body" idx="1"/>
          </p:nvPr>
        </p:nvSpPr>
        <p:spPr>
          <a:xfrm>
            <a:off x="395288" y="1196975"/>
            <a:ext cx="8208962" cy="4968875"/>
          </a:xfrm>
        </p:spPr>
        <p:txBody>
          <a:bodyPr/>
          <a:lstStyle/>
          <a:p>
            <a:pPr eaLnBrk="1" hangingPunct="1">
              <a:defRPr/>
            </a:pPr>
            <a:r>
              <a:rPr lang="en-US" altLang="zh-CN" sz="2600" dirty="0" smtClean="0">
                <a:latin typeface="+mn-lt"/>
                <a:ea typeface="宋体" charset="-122"/>
              </a:rPr>
              <a:t>Aggregate consumption has about 0.2 correlation with the market return, If you add this fact, you need risk aversion of 250 to explain the market Sharpe ratio in the face of 1% consumption volatility!</a:t>
            </a:r>
          </a:p>
          <a:p>
            <a:pPr eaLnBrk="1" hangingPunct="1">
              <a:defRPr/>
            </a:pPr>
            <a:r>
              <a:rPr lang="en-US" altLang="zh-CN" sz="2600" dirty="0" smtClean="0">
                <a:latin typeface="+mn-lt"/>
                <a:ea typeface="宋体" charset="-122"/>
              </a:rPr>
              <a:t>Clearly, either 1) people are a </a:t>
            </a:r>
            <a:r>
              <a:rPr lang="en-US" altLang="zh-CN" sz="2600" i="1" dirty="0" smtClean="0">
                <a:latin typeface="+mn-lt"/>
                <a:ea typeface="宋体" charset="-122"/>
              </a:rPr>
              <a:t>lot </a:t>
            </a:r>
            <a:r>
              <a:rPr lang="en-US" altLang="zh-CN" sz="2600" dirty="0" smtClean="0">
                <a:latin typeface="+mn-lt"/>
                <a:ea typeface="宋体" charset="-122"/>
              </a:rPr>
              <a:t>more risk averse than we might have thought 2) the stock returns of the last 50 years were largely good luck rather than an equilibrium compensation for risk, or 3) something is deeply wrong with the model, including the utility function and use of aggregate consumption data. </a:t>
            </a:r>
          </a:p>
          <a:p>
            <a:pPr eaLnBrk="1" hangingPunct="1">
              <a:defRPr/>
            </a:pPr>
            <a:r>
              <a:rPr lang="zh-CN" altLang="en-US" sz="2600" dirty="0" smtClean="0">
                <a:latin typeface="+mn-lt"/>
                <a:ea typeface="宋体" charset="-122"/>
              </a:rPr>
              <a:t>部分解决方案见</a:t>
            </a:r>
            <a:r>
              <a:rPr lang="en-US" altLang="zh-CN" sz="2600" dirty="0" err="1" smtClean="0">
                <a:latin typeface="+mn-lt"/>
                <a:ea typeface="宋体" charset="-122"/>
              </a:rPr>
              <a:t>Munk</a:t>
            </a:r>
            <a:r>
              <a:rPr lang="en-US" altLang="zh-CN" sz="2600" dirty="0" smtClean="0">
                <a:latin typeface="+mn-lt"/>
                <a:ea typeface="宋体" charset="-122"/>
              </a:rPr>
              <a:t>(2013</a:t>
            </a:r>
            <a:r>
              <a:rPr lang="zh-CN" altLang="en-US" sz="2600" dirty="0">
                <a:latin typeface="+mn-lt"/>
                <a:ea typeface="宋体" charset="-122"/>
              </a:rPr>
              <a:t>，</a:t>
            </a:r>
            <a:r>
              <a:rPr lang="en-US" altLang="zh-CN" sz="2600" dirty="0" smtClean="0">
                <a:latin typeface="+mn-lt"/>
                <a:ea typeface="宋体" charset="-122"/>
              </a:rPr>
              <a:t>p317-370)</a:t>
            </a:r>
          </a:p>
          <a:p>
            <a:pPr eaLnBrk="1" hangingPunct="1">
              <a:defRPr/>
            </a:pPr>
            <a:endParaRPr lang="zh-CN" altLang="en-US" sz="2600" dirty="0" smtClean="0">
              <a:ea typeface="宋体"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68313" y="304800"/>
            <a:ext cx="8447087" cy="1143000"/>
          </a:xfrm>
        </p:spPr>
        <p:txBody>
          <a:bodyPr/>
          <a:lstStyle/>
          <a:p>
            <a:pPr eaLnBrk="1" hangingPunct="1"/>
            <a:r>
              <a:rPr lang="en-US" altLang="zh-CN" smtClean="0">
                <a:latin typeface="Times New Roman" pitchFamily="18" charset="0"/>
                <a:ea typeface="宋体" pitchFamily="2" charset="-122"/>
                <a:cs typeface="Times New Roman" pitchFamily="18" charset="0"/>
              </a:rPr>
              <a:t>Investor’s Objective </a:t>
            </a:r>
          </a:p>
        </p:txBody>
      </p:sp>
      <p:sp>
        <p:nvSpPr>
          <p:cNvPr id="2053" name="Rectangle 3"/>
          <p:cNvSpPr>
            <a:spLocks noGrp="1" noChangeArrowheads="1"/>
          </p:cNvSpPr>
          <p:nvPr>
            <p:ph type="body" sz="half" idx="1"/>
          </p:nvPr>
        </p:nvSpPr>
        <p:spPr>
          <a:xfrm>
            <a:off x="611188" y="3789363"/>
            <a:ext cx="6765925" cy="2303462"/>
          </a:xfrm>
        </p:spPr>
        <p:txBody>
          <a:bodyPr/>
          <a:lstStyle/>
          <a:p>
            <a:pPr eaLnBrk="1" hangingPunct="1">
              <a:spcAft>
                <a:spcPct val="80000"/>
              </a:spcAft>
              <a:defRPr/>
            </a:pPr>
            <a:r>
              <a:rPr lang="en-US" altLang="zh-CN" sz="2400" dirty="0" smtClean="0">
                <a:latin typeface="+mn-lt"/>
                <a:ea typeface="宋体" charset="-122"/>
              </a:rPr>
              <a:t>e—original consumption level</a:t>
            </a:r>
            <a:r>
              <a:rPr lang="en-US" altLang="zh-CN" sz="2400" dirty="0" smtClean="0">
                <a:latin typeface="+mn-lt"/>
                <a:ea typeface="宋体" charset="-122"/>
                <a:cs typeface="Times New Roman" pitchFamily="18" charset="0"/>
              </a:rPr>
              <a:t>.</a:t>
            </a:r>
          </a:p>
          <a:p>
            <a:pPr eaLnBrk="1" hangingPunct="1">
              <a:spcAft>
                <a:spcPct val="80000"/>
              </a:spcAft>
              <a:defRPr/>
            </a:pPr>
            <a:r>
              <a:rPr lang="en-US" altLang="zh-CN" sz="2400" dirty="0" smtClean="0">
                <a:latin typeface="+mn-lt"/>
                <a:ea typeface="宋体" charset="-122"/>
                <a:cs typeface="Times New Roman" pitchFamily="18" charset="0"/>
              </a:rPr>
              <a:t>    --the amount of the asset he choose to buy. </a:t>
            </a:r>
          </a:p>
          <a:p>
            <a:pPr eaLnBrk="1" hangingPunct="1">
              <a:spcAft>
                <a:spcPct val="80000"/>
              </a:spcAft>
              <a:defRPr/>
            </a:pPr>
            <a:r>
              <a:rPr lang="en-US" altLang="zh-CN" sz="2400" dirty="0" smtClean="0">
                <a:latin typeface="+mn-lt"/>
                <a:ea typeface="宋体" charset="-122"/>
                <a:cs typeface="Times New Roman" pitchFamily="18" charset="0"/>
              </a:rPr>
              <a:t>p</a:t>
            </a:r>
            <a:r>
              <a:rPr lang="en-US" altLang="zh-CN" sz="2400" baseline="-25000" dirty="0" smtClean="0">
                <a:latin typeface="+mn-lt"/>
                <a:ea typeface="宋体" charset="-122"/>
                <a:cs typeface="Times New Roman" pitchFamily="18" charset="0"/>
              </a:rPr>
              <a:t>t</a:t>
            </a:r>
            <a:r>
              <a:rPr lang="en-US" altLang="zh-CN" sz="2400" dirty="0" smtClean="0">
                <a:latin typeface="+mn-lt"/>
                <a:ea typeface="宋体" charset="-122"/>
                <a:cs typeface="Times New Roman" pitchFamily="18" charset="0"/>
              </a:rPr>
              <a:t>—the price of the asset at time t.</a:t>
            </a:r>
            <a:endParaRPr lang="en-US" altLang="zh-CN" sz="2400" dirty="0" smtClean="0">
              <a:latin typeface="+mn-lt"/>
              <a:ea typeface="宋体" charset="-122"/>
            </a:endParaRPr>
          </a:p>
        </p:txBody>
      </p:sp>
      <p:graphicFrame>
        <p:nvGraphicFramePr>
          <p:cNvPr id="107524" name="Object 4"/>
          <p:cNvGraphicFramePr>
            <a:graphicFrameLocks noGrp="1" noChangeAspect="1"/>
          </p:cNvGraphicFramePr>
          <p:nvPr>
            <p:ph sz="quarter" idx="2"/>
          </p:nvPr>
        </p:nvGraphicFramePr>
        <p:xfrm>
          <a:off x="1835150" y="1268413"/>
          <a:ext cx="3960813" cy="2374900"/>
        </p:xfrm>
        <a:graphic>
          <a:graphicData uri="http://schemas.openxmlformats.org/presentationml/2006/ole">
            <mc:AlternateContent xmlns:mc="http://schemas.openxmlformats.org/markup-compatibility/2006">
              <mc:Choice xmlns:v="urn:schemas-microsoft-com:vml" Requires="v">
                <p:oleObj spid="_x0000_s107561" name="Equation" r:id="rId4" imgW="1524000" imgH="990600" progId="Equation.DSMT4">
                  <p:embed/>
                </p:oleObj>
              </mc:Choice>
              <mc:Fallback>
                <p:oleObj name="Equation" r:id="rId4" imgW="1524000" imgH="990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1268413"/>
                        <a:ext cx="3960813" cy="237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5" name="Object 6"/>
          <p:cNvGraphicFramePr>
            <a:graphicFrameLocks noGrp="1" noChangeAspect="1"/>
          </p:cNvGraphicFramePr>
          <p:nvPr>
            <p:ph sz="quarter" idx="3"/>
          </p:nvPr>
        </p:nvGraphicFramePr>
        <p:xfrm>
          <a:off x="1042988" y="4508500"/>
          <a:ext cx="360362" cy="431800"/>
        </p:xfrm>
        <a:graphic>
          <a:graphicData uri="http://schemas.openxmlformats.org/presentationml/2006/ole">
            <mc:AlternateContent xmlns:mc="http://schemas.openxmlformats.org/markup-compatibility/2006">
              <mc:Choice xmlns:v="urn:schemas-microsoft-com:vml" Requires="v">
                <p:oleObj spid="_x0000_s107562" name="Equation" r:id="rId6" imgW="126835" imgH="202936" progId="Equation.DSMT4">
                  <p:embed/>
                </p:oleObj>
              </mc:Choice>
              <mc:Fallback>
                <p:oleObj name="Equation" r:id="rId6" imgW="126835" imgH="202936"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4508500"/>
                        <a:ext cx="360362"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5"/>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Random walk</a:t>
            </a:r>
          </a:p>
        </p:txBody>
      </p:sp>
      <p:sp>
        <p:nvSpPr>
          <p:cNvPr id="22532" name="Rectangle 3"/>
          <p:cNvSpPr>
            <a:spLocks noGrp="1" noChangeArrowheads="1"/>
          </p:cNvSpPr>
          <p:nvPr>
            <p:ph type="body" sz="half" idx="1"/>
          </p:nvPr>
        </p:nvSpPr>
        <p:spPr>
          <a:xfrm>
            <a:off x="685800" y="1125538"/>
            <a:ext cx="8278813" cy="4894262"/>
          </a:xfrm>
        </p:spPr>
        <p:txBody>
          <a:bodyPr/>
          <a:lstStyle/>
          <a:p>
            <a:pPr eaLnBrk="1" hangingPunct="1">
              <a:defRPr/>
            </a:pPr>
            <a:r>
              <a:rPr lang="en-US" altLang="zh-CN" sz="2600" dirty="0" smtClean="0">
                <a:latin typeface="+mn-lt"/>
                <a:ea typeface="宋体" charset="-122"/>
              </a:rPr>
              <a:t>From (1.1), we have (1.21)</a:t>
            </a:r>
          </a:p>
          <a:p>
            <a:pPr eaLnBrk="1" hangingPunct="1">
              <a:defRPr/>
            </a:pPr>
            <a:endParaRPr lang="en-US" altLang="zh-CN" sz="2600" dirty="0" smtClean="0">
              <a:latin typeface="+mn-lt"/>
              <a:ea typeface="宋体" charset="-122"/>
            </a:endParaRPr>
          </a:p>
          <a:p>
            <a:pPr eaLnBrk="1" hangingPunct="1">
              <a:defRPr/>
            </a:pPr>
            <a:r>
              <a:rPr lang="en-US" altLang="zh-CN" sz="2600" dirty="0" smtClean="0">
                <a:latin typeface="+mn-lt"/>
                <a:ea typeface="宋体" charset="-122"/>
              </a:rPr>
              <a:t>It says that prices should follow a martingale after adjusting for dividends and scaling by marginal utility. </a:t>
            </a:r>
          </a:p>
          <a:p>
            <a:pPr eaLnBrk="1" hangingPunct="1">
              <a:defRPr/>
            </a:pPr>
            <a:r>
              <a:rPr lang="en-US" altLang="zh-CN" sz="2600" dirty="0" smtClean="0">
                <a:latin typeface="+mn-lt"/>
                <a:ea typeface="宋体" charset="-122"/>
              </a:rPr>
              <a:t>Since consumption and risk aversion don’t change much day to day, we might expect the random walk view to hold pretty well on a day-to-day basis. </a:t>
            </a:r>
          </a:p>
          <a:p>
            <a:pPr eaLnBrk="1" hangingPunct="1">
              <a:defRPr/>
            </a:pPr>
            <a:r>
              <a:rPr lang="en-US" altLang="zh-CN" sz="2600" dirty="0" smtClean="0">
                <a:latin typeface="+mn-lt"/>
                <a:ea typeface="宋体" charset="-122"/>
              </a:rPr>
              <a:t>However, more recently, evidence has accumulated that long-horizon excess returns are quite predictable.</a:t>
            </a:r>
          </a:p>
          <a:p>
            <a:pPr eaLnBrk="1" hangingPunct="1">
              <a:defRPr/>
            </a:pPr>
            <a:endParaRPr lang="en-US" altLang="zh-CN" sz="2400" dirty="0" smtClean="0">
              <a:ea typeface="宋体" charset="-122"/>
            </a:endParaRPr>
          </a:p>
        </p:txBody>
      </p:sp>
      <p:graphicFrame>
        <p:nvGraphicFramePr>
          <p:cNvPr id="142340" name="Object 4"/>
          <p:cNvGraphicFramePr>
            <a:graphicFrameLocks noGrp="1" noChangeAspect="1"/>
          </p:cNvGraphicFramePr>
          <p:nvPr>
            <p:ph sz="half" idx="2"/>
          </p:nvPr>
        </p:nvGraphicFramePr>
        <p:xfrm>
          <a:off x="1835150" y="1628775"/>
          <a:ext cx="4824413" cy="647700"/>
        </p:xfrm>
        <a:graphic>
          <a:graphicData uri="http://schemas.openxmlformats.org/presentationml/2006/ole">
            <mc:AlternateContent xmlns:mc="http://schemas.openxmlformats.org/markup-compatibility/2006">
              <mc:Choice xmlns:v="urn:schemas-microsoft-com:vml" Requires="v">
                <p:oleObj spid="_x0000_s142359" name="Equation" r:id="rId4" imgW="2108200" imgH="254000" progId="Equation.DSMT4">
                  <p:embed/>
                </p:oleObj>
              </mc:Choice>
              <mc:Fallback>
                <p:oleObj name="Equation" r:id="rId4" imgW="2108200" imgH="254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1628775"/>
                        <a:ext cx="4824413"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Time-varying Expected returns</a:t>
            </a:r>
          </a:p>
        </p:txBody>
      </p:sp>
      <p:sp>
        <p:nvSpPr>
          <p:cNvPr id="23556" name="Rectangle 3"/>
          <p:cNvSpPr>
            <a:spLocks noGrp="1" noChangeArrowheads="1"/>
          </p:cNvSpPr>
          <p:nvPr>
            <p:ph type="body" sz="half" idx="1"/>
          </p:nvPr>
        </p:nvSpPr>
        <p:spPr>
          <a:xfrm>
            <a:off x="323850" y="1268413"/>
            <a:ext cx="8496300" cy="4822825"/>
          </a:xfrm>
        </p:spPr>
        <p:txBody>
          <a:bodyPr/>
          <a:lstStyle/>
          <a:p>
            <a:pPr eaLnBrk="1" hangingPunct="1">
              <a:defRPr/>
            </a:pPr>
            <a:r>
              <a:rPr lang="en-US" altLang="zh-CN" sz="2800" dirty="0" smtClean="0">
                <a:latin typeface="+mn-lt"/>
                <a:ea typeface="宋体" charset="-122"/>
                <a:cs typeface="Times New Roman" pitchFamily="18" charset="0"/>
              </a:rPr>
              <a:t>Writing our basic equation for expected return as:</a:t>
            </a:r>
          </a:p>
          <a:p>
            <a:pPr eaLnBrk="1" hangingPunct="1">
              <a:defRPr/>
            </a:pPr>
            <a:endParaRPr lang="zh-CN" altLang="en-US" sz="2800" dirty="0" smtClean="0">
              <a:latin typeface="+mn-lt"/>
              <a:ea typeface="宋体" charset="-122"/>
              <a:cs typeface="Times New Roman" pitchFamily="18" charset="0"/>
            </a:endParaRPr>
          </a:p>
          <a:p>
            <a:pPr eaLnBrk="1" hangingPunct="1">
              <a:defRPr/>
            </a:pPr>
            <a:endParaRPr lang="zh-CN" altLang="en-US" sz="2800" dirty="0" smtClean="0">
              <a:latin typeface="+mn-lt"/>
              <a:ea typeface="宋体" charset="-122"/>
              <a:cs typeface="Times New Roman" pitchFamily="18" charset="0"/>
            </a:endParaRPr>
          </a:p>
          <a:p>
            <a:pPr eaLnBrk="1" hangingPunct="1">
              <a:buFont typeface="Wingdings" pitchFamily="2" charset="2"/>
              <a:buNone/>
              <a:defRPr/>
            </a:pPr>
            <a:endParaRPr lang="zh-CN" altLang="en-US" sz="2800" dirty="0" smtClean="0">
              <a:latin typeface="+mn-lt"/>
              <a:ea typeface="宋体" charset="-122"/>
              <a:cs typeface="Times New Roman" pitchFamily="18" charset="0"/>
            </a:endParaRPr>
          </a:p>
          <a:p>
            <a:pPr eaLnBrk="1" hangingPunct="1">
              <a:defRPr/>
            </a:pPr>
            <a:endParaRPr lang="en-US" altLang="zh-CN" sz="2800" dirty="0" smtClean="0">
              <a:latin typeface="+mn-lt"/>
              <a:ea typeface="宋体" charset="-122"/>
              <a:cs typeface="Times New Roman" pitchFamily="18" charset="0"/>
            </a:endParaRPr>
          </a:p>
          <a:p>
            <a:pPr eaLnBrk="1" hangingPunct="1">
              <a:defRPr/>
            </a:pPr>
            <a:endParaRPr lang="en-US" altLang="zh-CN" sz="2800" dirty="0" smtClean="0">
              <a:latin typeface="+mn-lt"/>
              <a:ea typeface="宋体" charset="-122"/>
              <a:cs typeface="Times New Roman" pitchFamily="18" charset="0"/>
            </a:endParaRPr>
          </a:p>
          <a:p>
            <a:pPr eaLnBrk="1" hangingPunct="1">
              <a:defRPr/>
            </a:pPr>
            <a:r>
              <a:rPr lang="en-US" altLang="zh-CN" sz="2800" dirty="0" smtClean="0">
                <a:latin typeface="+mn-lt"/>
                <a:ea typeface="宋体" charset="-122"/>
                <a:cs typeface="Times New Roman" pitchFamily="18" charset="0"/>
              </a:rPr>
              <a:t>It says that returns can be somewhat predictable. risk and risk aversion change over the business cycle, and this is exactly the horizon at which we see predictable excess returns. </a:t>
            </a:r>
            <a:endParaRPr lang="zh-CN" altLang="en-US" sz="2800" dirty="0" smtClean="0">
              <a:latin typeface="+mn-lt"/>
              <a:ea typeface="宋体" charset="-122"/>
              <a:cs typeface="Times New Roman" pitchFamily="18" charset="0"/>
            </a:endParaRPr>
          </a:p>
        </p:txBody>
      </p:sp>
      <p:graphicFrame>
        <p:nvGraphicFramePr>
          <p:cNvPr id="143364" name="Object 4"/>
          <p:cNvGraphicFramePr>
            <a:graphicFrameLocks noGrp="1" noChangeAspect="1"/>
          </p:cNvGraphicFramePr>
          <p:nvPr>
            <p:ph sz="half" idx="2"/>
          </p:nvPr>
        </p:nvGraphicFramePr>
        <p:xfrm>
          <a:off x="2268538" y="1700213"/>
          <a:ext cx="4953000" cy="2520950"/>
        </p:xfrm>
        <a:graphic>
          <a:graphicData uri="http://schemas.openxmlformats.org/presentationml/2006/ole">
            <mc:AlternateContent xmlns:mc="http://schemas.openxmlformats.org/markup-compatibility/2006">
              <mc:Choice xmlns:v="urn:schemas-microsoft-com:vml" Requires="v">
                <p:oleObj spid="_x0000_s143383" name="Equation" r:id="rId4" imgW="2197100" imgH="1117600" progId="Equation.DSMT4">
                  <p:embed/>
                </p:oleObj>
              </mc:Choice>
              <mc:Fallback>
                <p:oleObj name="Equation" r:id="rId4" imgW="2197100" imgH="1117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1700213"/>
                        <a:ext cx="49530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68313" y="304800"/>
            <a:ext cx="8447087" cy="1143000"/>
          </a:xfrm>
        </p:spPr>
        <p:txBody>
          <a:bodyPr/>
          <a:lstStyle/>
          <a:p>
            <a:pPr eaLnBrk="1" hangingPunct="1"/>
            <a:r>
              <a:rPr lang="en-US" altLang="zh-CN" smtClean="0">
                <a:latin typeface="Times New Roman" pitchFamily="18" charset="0"/>
                <a:ea typeface="宋体" pitchFamily="2" charset="-122"/>
                <a:cs typeface="Times New Roman" pitchFamily="18" charset="0"/>
              </a:rPr>
              <a:t>Present-value statement(1)</a:t>
            </a:r>
          </a:p>
        </p:txBody>
      </p:sp>
      <p:sp>
        <p:nvSpPr>
          <p:cNvPr id="24582" name="Rectangle 3"/>
          <p:cNvSpPr>
            <a:spLocks noGrp="1" noChangeArrowheads="1"/>
          </p:cNvSpPr>
          <p:nvPr>
            <p:ph type="body" sz="half" idx="1"/>
          </p:nvPr>
        </p:nvSpPr>
        <p:spPr>
          <a:xfrm>
            <a:off x="684213" y="1052513"/>
            <a:ext cx="8062912" cy="4716462"/>
          </a:xfrm>
        </p:spPr>
        <p:txBody>
          <a:bodyPr/>
          <a:lstStyle/>
          <a:p>
            <a:pPr eaLnBrk="1" hangingPunct="1">
              <a:defRPr/>
            </a:pPr>
            <a:r>
              <a:rPr lang="en-US" altLang="zh-CN" sz="2800" dirty="0" smtClean="0">
                <a:latin typeface="+mn-lt"/>
                <a:ea typeface="宋体" charset="-122"/>
              </a:rPr>
              <a:t>Suppose an investor can purchase a stream {</a:t>
            </a:r>
            <a:r>
              <a:rPr lang="en-US" altLang="zh-CN" sz="2800" dirty="0" err="1" smtClean="0">
                <a:latin typeface="+mn-lt"/>
                <a:ea typeface="宋体" charset="-122"/>
              </a:rPr>
              <a:t>d</a:t>
            </a:r>
            <a:r>
              <a:rPr lang="en-US" altLang="zh-CN" sz="2800" baseline="-25000" dirty="0" err="1" smtClean="0">
                <a:latin typeface="+mn-lt"/>
                <a:ea typeface="宋体" charset="-122"/>
              </a:rPr>
              <a:t>t+j</a:t>
            </a:r>
            <a:r>
              <a:rPr lang="en-US" altLang="zh-CN" sz="2800" dirty="0" smtClean="0">
                <a:latin typeface="+mn-lt"/>
                <a:ea typeface="宋体" charset="-122"/>
              </a:rPr>
              <a:t>} at price p</a:t>
            </a:r>
            <a:r>
              <a:rPr lang="en-US" altLang="zh-CN" sz="2800" baseline="-25000" dirty="0" smtClean="0">
                <a:latin typeface="+mn-lt"/>
                <a:ea typeface="宋体" charset="-122"/>
              </a:rPr>
              <a:t>t </a:t>
            </a:r>
            <a:r>
              <a:rPr lang="en-US" altLang="zh-CN" sz="2800" dirty="0" smtClean="0">
                <a:latin typeface="+mn-lt"/>
                <a:ea typeface="宋体" charset="-122"/>
              </a:rPr>
              <a:t>.</a:t>
            </a:r>
          </a:p>
          <a:p>
            <a:pPr eaLnBrk="1" hangingPunct="1">
              <a:defRPr/>
            </a:pPr>
            <a:r>
              <a:rPr lang="en-US" altLang="zh-CN" sz="2800" dirty="0" smtClean="0">
                <a:latin typeface="+mn-lt"/>
                <a:ea typeface="宋体" charset="-122"/>
              </a:rPr>
              <a:t>His long-term objective is:</a:t>
            </a:r>
          </a:p>
          <a:p>
            <a:pPr eaLnBrk="1" hangingPunct="1">
              <a:defRPr/>
            </a:pPr>
            <a:r>
              <a:rPr lang="en-US" altLang="zh-CN" sz="2800" dirty="0" smtClean="0">
                <a:latin typeface="+mn-lt"/>
                <a:ea typeface="宋体" charset="-122"/>
              </a:rPr>
              <a:t>The first order condition gives (1.23):</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From p</a:t>
            </a:r>
            <a:r>
              <a:rPr lang="en-US" altLang="zh-CN" sz="2800" baseline="-25000" dirty="0" smtClean="0">
                <a:latin typeface="+mn-lt"/>
                <a:ea typeface="宋体" charset="-122"/>
              </a:rPr>
              <a:t>t</a:t>
            </a:r>
            <a:r>
              <a:rPr lang="en-US" altLang="zh-CN" sz="2800" dirty="0" smtClean="0">
                <a:latin typeface="+mn-lt"/>
                <a:ea typeface="宋体" charset="-122"/>
              </a:rPr>
              <a:t>=E</a:t>
            </a:r>
            <a:r>
              <a:rPr lang="en-US" altLang="zh-CN" sz="2800" baseline="-25000" dirty="0" smtClean="0">
                <a:latin typeface="+mn-lt"/>
                <a:ea typeface="宋体" charset="-122"/>
              </a:rPr>
              <a:t>t</a:t>
            </a:r>
            <a:r>
              <a:rPr lang="en-US" altLang="zh-CN" sz="2800" dirty="0" smtClean="0">
                <a:latin typeface="+mn-lt"/>
                <a:ea typeface="宋体" charset="-122"/>
              </a:rPr>
              <a:t>[m</a:t>
            </a:r>
            <a:r>
              <a:rPr lang="en-US" altLang="zh-CN" sz="2800" baseline="-25000" dirty="0" smtClean="0">
                <a:latin typeface="+mn-lt"/>
                <a:ea typeface="宋体" charset="-122"/>
              </a:rPr>
              <a:t>t+1</a:t>
            </a:r>
            <a:r>
              <a:rPr lang="en-US" altLang="zh-CN" sz="2800" dirty="0" smtClean="0">
                <a:latin typeface="+mn-lt"/>
                <a:ea typeface="宋体" charset="-122"/>
              </a:rPr>
              <a:t>(p</a:t>
            </a:r>
            <a:r>
              <a:rPr lang="en-US" altLang="zh-CN" sz="2800" baseline="-25000" dirty="0" smtClean="0">
                <a:latin typeface="+mn-lt"/>
                <a:ea typeface="宋体" charset="-122"/>
              </a:rPr>
              <a:t>t+1</a:t>
            </a:r>
            <a:r>
              <a:rPr lang="en-US" altLang="zh-CN" sz="2800" dirty="0" smtClean="0">
                <a:latin typeface="+mn-lt"/>
                <a:ea typeface="宋体" charset="-122"/>
              </a:rPr>
              <a:t>+d</a:t>
            </a:r>
            <a:r>
              <a:rPr lang="en-US" altLang="zh-CN" sz="2800" baseline="-25000" dirty="0" smtClean="0">
                <a:latin typeface="+mn-lt"/>
                <a:ea typeface="宋体" charset="-122"/>
              </a:rPr>
              <a:t>t+1</a:t>
            </a:r>
            <a:r>
              <a:rPr lang="en-US" altLang="zh-CN" sz="2800" dirty="0" smtClean="0">
                <a:latin typeface="+mn-lt"/>
                <a:ea typeface="宋体" charset="-122"/>
              </a:rPr>
              <a:t>)], we can get</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When there is no speculative bubbles, it will get (1.23).</a:t>
            </a:r>
          </a:p>
          <a:p>
            <a:pPr eaLnBrk="1" hangingPunct="1">
              <a:defRPr/>
            </a:pPr>
            <a:endParaRPr lang="en-US" altLang="zh-CN" sz="2400" baseline="-25000" dirty="0" smtClean="0">
              <a:ea typeface="宋体" charset="-122"/>
            </a:endParaRPr>
          </a:p>
        </p:txBody>
      </p:sp>
      <p:graphicFrame>
        <p:nvGraphicFramePr>
          <p:cNvPr id="144388" name="Object 4"/>
          <p:cNvGraphicFramePr>
            <a:graphicFrameLocks noGrp="1" noChangeAspect="1"/>
          </p:cNvGraphicFramePr>
          <p:nvPr>
            <p:ph sz="quarter" idx="2"/>
          </p:nvPr>
        </p:nvGraphicFramePr>
        <p:xfrm>
          <a:off x="5219700" y="1773238"/>
          <a:ext cx="1800225" cy="792162"/>
        </p:xfrm>
        <a:graphic>
          <a:graphicData uri="http://schemas.openxmlformats.org/presentationml/2006/ole">
            <mc:AlternateContent xmlns:mc="http://schemas.openxmlformats.org/markup-compatibility/2006">
              <mc:Choice xmlns:v="urn:schemas-microsoft-com:vml" Requires="v">
                <p:oleObj spid="_x0000_s144443" name="Equation" r:id="rId4" imgW="939392" imgH="444307" progId="Equation.DSMT4">
                  <p:embed/>
                </p:oleObj>
              </mc:Choice>
              <mc:Fallback>
                <p:oleObj name="Equation" r:id="rId4" imgW="939392" imgH="444307"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1773238"/>
                        <a:ext cx="1800225"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89" name="Object 6"/>
          <p:cNvGraphicFramePr>
            <a:graphicFrameLocks noGrp="1" noChangeAspect="1"/>
          </p:cNvGraphicFramePr>
          <p:nvPr>
            <p:ph sz="quarter" idx="3"/>
          </p:nvPr>
        </p:nvGraphicFramePr>
        <p:xfrm>
          <a:off x="2268538" y="3100388"/>
          <a:ext cx="4464050" cy="823912"/>
        </p:xfrm>
        <a:graphic>
          <a:graphicData uri="http://schemas.openxmlformats.org/presentationml/2006/ole">
            <mc:AlternateContent xmlns:mc="http://schemas.openxmlformats.org/markup-compatibility/2006">
              <mc:Choice xmlns:v="urn:schemas-microsoft-com:vml" Requires="v">
                <p:oleObj spid="_x0000_s144444" name="Equation" r:id="rId6" imgW="2476500" imgH="457200" progId="Equation.DSMT4">
                  <p:embed/>
                </p:oleObj>
              </mc:Choice>
              <mc:Fallback>
                <p:oleObj name="Equation" r:id="rId6" imgW="2476500" imgH="4572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8538" y="3100388"/>
                        <a:ext cx="4464050" cy="823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90" name="Object 9"/>
          <p:cNvGraphicFramePr>
            <a:graphicFrameLocks noChangeAspect="1"/>
          </p:cNvGraphicFramePr>
          <p:nvPr/>
        </p:nvGraphicFramePr>
        <p:xfrm>
          <a:off x="1835150" y="4652963"/>
          <a:ext cx="6121400" cy="865187"/>
        </p:xfrm>
        <a:graphic>
          <a:graphicData uri="http://schemas.openxmlformats.org/presentationml/2006/ole">
            <mc:AlternateContent xmlns:mc="http://schemas.openxmlformats.org/markup-compatibility/2006">
              <mc:Choice xmlns:v="urn:schemas-microsoft-com:vml" Requires="v">
                <p:oleObj spid="_x0000_s144445" name="Equation" r:id="rId8" imgW="3136900" imgH="457200" progId="Equation.DSMT4">
                  <p:embed/>
                </p:oleObj>
              </mc:Choice>
              <mc:Fallback>
                <p:oleObj name="Equation" r:id="rId8" imgW="3136900" imgH="4572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4652963"/>
                        <a:ext cx="61214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Risk adjustment</a:t>
            </a:r>
          </a:p>
        </p:txBody>
      </p:sp>
      <p:sp>
        <p:nvSpPr>
          <p:cNvPr id="25604" name="Rectangle 3"/>
          <p:cNvSpPr>
            <a:spLocks noGrp="1" noChangeArrowheads="1"/>
          </p:cNvSpPr>
          <p:nvPr>
            <p:ph type="body" sz="half" idx="1"/>
          </p:nvPr>
        </p:nvSpPr>
        <p:spPr>
          <a:xfrm>
            <a:off x="685800" y="1447800"/>
            <a:ext cx="7415213" cy="4572000"/>
          </a:xfrm>
        </p:spPr>
        <p:txBody>
          <a:bodyPr/>
          <a:lstStyle/>
          <a:p>
            <a:pPr eaLnBrk="1" hangingPunct="1">
              <a:defRPr/>
            </a:pPr>
            <a:r>
              <a:rPr lang="en-US" altLang="zh-CN" sz="3200" dirty="0" smtClean="0">
                <a:latin typeface="+mn-lt"/>
                <a:ea typeface="宋体" charset="-122"/>
              </a:rPr>
              <a:t>From (1.23) we have:</a:t>
            </a:r>
          </a:p>
          <a:p>
            <a:pPr eaLnBrk="1" hangingPunct="1">
              <a:defRPr/>
            </a:pPr>
            <a:endParaRPr lang="en-US" altLang="zh-CN" sz="3200" dirty="0" smtClean="0">
              <a:latin typeface="+mn-lt"/>
              <a:ea typeface="宋体" charset="-122"/>
            </a:endParaRPr>
          </a:p>
        </p:txBody>
      </p:sp>
      <p:graphicFrame>
        <p:nvGraphicFramePr>
          <p:cNvPr id="145412" name="Object 4"/>
          <p:cNvGraphicFramePr>
            <a:graphicFrameLocks noGrp="1" noChangeAspect="1"/>
          </p:cNvGraphicFramePr>
          <p:nvPr>
            <p:ph sz="half" idx="2"/>
          </p:nvPr>
        </p:nvGraphicFramePr>
        <p:xfrm>
          <a:off x="1476375" y="2781300"/>
          <a:ext cx="6480175" cy="2016125"/>
        </p:xfrm>
        <a:graphic>
          <a:graphicData uri="http://schemas.openxmlformats.org/presentationml/2006/ole">
            <mc:AlternateContent xmlns:mc="http://schemas.openxmlformats.org/markup-compatibility/2006">
              <mc:Choice xmlns:v="urn:schemas-microsoft-com:vml" Requires="v">
                <p:oleObj spid="_x0000_s145431" name="Equation" r:id="rId4" imgW="2197100" imgH="736600" progId="Equation.DSMT4">
                  <p:embed/>
                </p:oleObj>
              </mc:Choice>
              <mc:Fallback>
                <p:oleObj name="Equation" r:id="rId4" imgW="2197100" imgH="736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781300"/>
                        <a:ext cx="6480175" cy="201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304800"/>
            <a:ext cx="8231832" cy="1143000"/>
          </a:xfrm>
        </p:spPr>
        <p:txBody>
          <a:bodyPr/>
          <a:lstStyle/>
          <a:p>
            <a:r>
              <a:rPr lang="en-US" altLang="zh-CN" dirty="0" smtClean="0"/>
              <a:t>Discrete-time framework</a:t>
            </a:r>
            <a:endParaRPr lang="zh-CN" altLang="en-US" dirty="0"/>
          </a:p>
        </p:txBody>
      </p:sp>
      <mc:AlternateContent xmlns:mc="http://schemas.openxmlformats.org/markup-compatibility/2006" xmlns:a14="http://schemas.microsoft.com/office/drawing/2010/main">
        <mc:Choice Requires="a14">
          <p:sp>
            <p:nvSpPr>
              <p:cNvPr id="3" name="文本占位符 2"/>
              <p:cNvSpPr>
                <a:spLocks noGrp="1"/>
              </p:cNvSpPr>
              <p:nvPr>
                <p:ph type="body" sz="half" idx="1"/>
              </p:nvPr>
            </p:nvSpPr>
            <p:spPr>
              <a:xfrm>
                <a:off x="685800" y="1447800"/>
                <a:ext cx="7990656" cy="4572000"/>
              </a:xfrm>
            </p:spPr>
            <p:txBody>
              <a:bodyPr/>
              <a:lstStyle/>
              <a:p>
                <a:r>
                  <a:rPr lang="en-US" altLang="zh-CN" dirty="0" smtClean="0">
                    <a:latin typeface="+mn-lt"/>
                  </a:rPr>
                  <a:t>In the discrete-time </a:t>
                </a:r>
                <a:r>
                  <a:rPr lang="en-US" altLang="zh-CN" dirty="0" err="1" smtClean="0">
                    <a:latin typeface="+mn-lt"/>
                  </a:rPr>
                  <a:t>multiperiod</a:t>
                </a:r>
                <a:r>
                  <a:rPr lang="en-US" altLang="zh-CN" dirty="0" smtClean="0">
                    <a:latin typeface="+mn-lt"/>
                  </a:rPr>
                  <a:t> framework, a stochastic discount rate is an adapted stochastic process such that </a:t>
                </a:r>
              </a:p>
              <a:p>
                <a:pPr lvl="1"/>
                <a14:m>
                  <m:oMath xmlns:m="http://schemas.openxmlformats.org/officeDocument/2006/math">
                    <m:sSub>
                      <m:sSubPr>
                        <m:ctrlPr>
                          <a:rPr lang="en-US" altLang="zh-CN" i="1" smtClean="0">
                            <a:latin typeface="Cambria Math"/>
                          </a:rPr>
                        </m:ctrlPr>
                      </m:sSubPr>
                      <m:e>
                        <m:r>
                          <a:rPr lang="en-US" altLang="zh-CN" b="0" i="1" smtClean="0">
                            <a:latin typeface="Cambria Math"/>
                          </a:rPr>
                          <m:t>𝑚</m:t>
                        </m:r>
                      </m:e>
                      <m:sub>
                        <m:r>
                          <a:rPr lang="en-US" altLang="zh-CN" b="0" i="1" smtClean="0">
                            <a:latin typeface="Cambria Math"/>
                          </a:rPr>
                          <m:t>0</m:t>
                        </m:r>
                      </m:sub>
                    </m:sSub>
                    <m:r>
                      <a:rPr lang="en-US" altLang="zh-CN" b="0" i="1" smtClean="0">
                        <a:latin typeface="Cambria Math"/>
                      </a:rPr>
                      <m:t>=1</m:t>
                    </m:r>
                  </m:oMath>
                </a14:m>
                <a:endParaRPr lang="en-US" altLang="zh-CN" b="0" dirty="0" smtClean="0"/>
              </a:p>
              <a:p>
                <a:pPr lvl="1"/>
                <a14:m>
                  <m:oMath xmlns:m="http://schemas.openxmlformats.org/officeDocument/2006/math">
                    <m:sSub>
                      <m:sSubPr>
                        <m:ctrlPr>
                          <a:rPr lang="en-US" altLang="zh-CN" i="1" smtClean="0">
                            <a:latin typeface="Cambria Math"/>
                          </a:rPr>
                        </m:ctrlPr>
                      </m:sSubPr>
                      <m:e>
                        <m:r>
                          <a:rPr lang="en-US" altLang="zh-CN" b="0" i="1" smtClean="0">
                            <a:latin typeface="Cambria Math"/>
                          </a:rPr>
                          <m:t>𝑃</m:t>
                        </m:r>
                      </m:e>
                      <m:sub>
                        <m:r>
                          <a:rPr lang="en-US" altLang="zh-CN" b="0" i="1" smtClean="0">
                            <a:latin typeface="Cambria Math"/>
                          </a:rPr>
                          <m:t>𝑡</m:t>
                        </m:r>
                      </m:sub>
                    </m:sSub>
                    <m:r>
                      <a:rPr lang="en-US" altLang="zh-CN" b="0" i="1" smtClean="0">
                        <a:latin typeface="Cambria Math"/>
                      </a:rPr>
                      <m:t>=</m:t>
                    </m:r>
                    <m:sSub>
                      <m:sSubPr>
                        <m:ctrlPr>
                          <a:rPr lang="en-US" altLang="zh-CN" b="0" i="1" smtClean="0">
                            <a:latin typeface="Cambria Math"/>
                          </a:rPr>
                        </m:ctrlPr>
                      </m:sSubPr>
                      <m:e>
                        <m:r>
                          <a:rPr lang="en-US" altLang="zh-CN" b="0" i="1" smtClean="0">
                            <a:latin typeface="Cambria Math"/>
                          </a:rPr>
                          <m:t>𝐸</m:t>
                        </m:r>
                      </m:e>
                      <m:sub>
                        <m:r>
                          <a:rPr lang="en-US" altLang="zh-CN" b="0" i="1" smtClean="0">
                            <a:latin typeface="Cambria Math"/>
                          </a:rPr>
                          <m:t>𝑡</m:t>
                        </m:r>
                      </m:sub>
                    </m:sSub>
                    <m:d>
                      <m:dPr>
                        <m:begChr m:val="["/>
                        <m:endChr m:val="]"/>
                        <m:ctrlPr>
                          <a:rPr lang="en-US" altLang="zh-CN" b="0" i="1" smtClean="0">
                            <a:latin typeface="Cambria Math"/>
                          </a:rPr>
                        </m:ctrlPr>
                      </m:dPr>
                      <m:e>
                        <m:nary>
                          <m:naryPr>
                            <m:chr m:val="∑"/>
                            <m:ctrlPr>
                              <a:rPr lang="en-US" altLang="zh-CN" b="0" i="1" smtClean="0">
                                <a:latin typeface="Cambria Math"/>
                              </a:rPr>
                            </m:ctrlPr>
                          </m:naryPr>
                          <m:sub>
                            <m:r>
                              <m:rPr>
                                <m:brk m:alnAt="23"/>
                              </m:rPr>
                              <a:rPr lang="en-US" altLang="zh-CN" b="0" i="1" smtClean="0">
                                <a:latin typeface="Cambria Math"/>
                              </a:rPr>
                              <m:t>𝑠</m:t>
                            </m:r>
                            <m:r>
                              <a:rPr lang="en-US" altLang="zh-CN" b="0" i="1" smtClean="0">
                                <a:latin typeface="Cambria Math"/>
                              </a:rPr>
                              <m:t>=</m:t>
                            </m:r>
                            <m:r>
                              <a:rPr lang="en-US" altLang="zh-CN" b="0" i="1" smtClean="0">
                                <a:latin typeface="Cambria Math"/>
                              </a:rPr>
                              <m:t>𝑡</m:t>
                            </m:r>
                            <m:r>
                              <a:rPr lang="en-US" altLang="zh-CN" b="0" i="1" smtClean="0">
                                <a:latin typeface="Cambria Math"/>
                              </a:rPr>
                              <m:t>+1</m:t>
                            </m:r>
                          </m:sub>
                          <m:sup>
                            <m:r>
                              <a:rPr lang="en-US" altLang="zh-CN" b="0" i="1" smtClean="0">
                                <a:latin typeface="Cambria Math"/>
                              </a:rPr>
                              <m:t>𝑇</m:t>
                            </m:r>
                          </m:sup>
                          <m:e>
                            <m:f>
                              <m:fPr>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𝑚</m:t>
                                    </m:r>
                                  </m:e>
                                  <m:sub>
                                    <m:r>
                                      <a:rPr lang="en-US" altLang="zh-CN" b="0" i="1" smtClean="0">
                                        <a:latin typeface="Cambria Math"/>
                                      </a:rPr>
                                      <m:t>𝑠</m:t>
                                    </m:r>
                                  </m:sub>
                                </m:sSub>
                              </m:num>
                              <m:den>
                                <m:sSub>
                                  <m:sSubPr>
                                    <m:ctrlPr>
                                      <a:rPr lang="en-US" altLang="zh-CN" b="0" i="1" smtClean="0">
                                        <a:latin typeface="Cambria Math"/>
                                      </a:rPr>
                                    </m:ctrlPr>
                                  </m:sSubPr>
                                  <m:e>
                                    <m:r>
                                      <a:rPr lang="en-US" altLang="zh-CN" b="0" i="1" smtClean="0">
                                        <a:latin typeface="Cambria Math"/>
                                      </a:rPr>
                                      <m:t>𝑚</m:t>
                                    </m:r>
                                  </m:e>
                                  <m:sub>
                                    <m:r>
                                      <a:rPr lang="en-US" altLang="zh-CN" b="0" i="1" smtClean="0">
                                        <a:latin typeface="Cambria Math"/>
                                      </a:rPr>
                                      <m:t>𝑡</m:t>
                                    </m:r>
                                  </m:sub>
                                </m:sSub>
                              </m:den>
                            </m:f>
                          </m:e>
                        </m:nary>
                        <m:sSub>
                          <m:sSubPr>
                            <m:ctrlPr>
                              <a:rPr lang="en-US" altLang="zh-CN" b="0" i="1" smtClean="0">
                                <a:latin typeface="Cambria Math"/>
                              </a:rPr>
                            </m:ctrlPr>
                          </m:sSubPr>
                          <m:e>
                            <m:r>
                              <a:rPr lang="en-US" altLang="zh-CN" b="0" i="1" smtClean="0">
                                <a:latin typeface="Cambria Math"/>
                              </a:rPr>
                              <m:t>𝐷</m:t>
                            </m:r>
                          </m:e>
                          <m:sub>
                            <m:r>
                              <a:rPr lang="en-US" altLang="zh-CN" b="0" i="1" smtClean="0">
                                <a:latin typeface="Cambria Math"/>
                              </a:rPr>
                              <m:t>𝑠</m:t>
                            </m:r>
                          </m:sub>
                        </m:sSub>
                        <m:r>
                          <a:rPr lang="en-US" altLang="zh-CN" b="0" i="1" smtClean="0">
                            <a:latin typeface="Cambria Math"/>
                          </a:rPr>
                          <m:t>+</m:t>
                        </m:r>
                        <m:sSub>
                          <m:sSubPr>
                            <m:ctrlPr>
                              <a:rPr lang="en-US" altLang="zh-CN" sz="3000" i="1">
                                <a:solidFill>
                                  <a:srgbClr val="000000"/>
                                </a:solidFill>
                                <a:latin typeface="Cambria Math"/>
                                <a:cs typeface="+mn-cs"/>
                              </a:rPr>
                            </m:ctrlPr>
                          </m:sSubPr>
                          <m:e>
                            <m:r>
                              <a:rPr lang="en-US" altLang="zh-CN" sz="3000" i="1">
                                <a:solidFill>
                                  <a:srgbClr val="000000"/>
                                </a:solidFill>
                                <a:latin typeface="Cambria Math"/>
                                <a:cs typeface="+mn-cs"/>
                              </a:rPr>
                              <m:t>𝑃</m:t>
                            </m:r>
                          </m:e>
                          <m:sub>
                            <m:r>
                              <a:rPr lang="en-US" altLang="zh-CN" sz="3000" b="0" i="1" smtClean="0">
                                <a:solidFill>
                                  <a:srgbClr val="000000"/>
                                </a:solidFill>
                                <a:latin typeface="Cambria Math"/>
                                <a:cs typeface="+mn-cs"/>
                              </a:rPr>
                              <m:t>𝑇</m:t>
                            </m:r>
                          </m:sub>
                        </m:sSub>
                        <m:f>
                          <m:fPr>
                            <m:ctrlPr>
                              <a:rPr lang="en-US" altLang="zh-CN" sz="3000" i="1">
                                <a:solidFill>
                                  <a:srgbClr val="000000"/>
                                </a:solidFill>
                                <a:latin typeface="Cambria Math"/>
                                <a:cs typeface="+mn-cs"/>
                              </a:rPr>
                            </m:ctrlPr>
                          </m:fPr>
                          <m:num>
                            <m:sSub>
                              <m:sSubPr>
                                <m:ctrlPr>
                                  <a:rPr lang="en-US" altLang="zh-CN" sz="3000" i="1">
                                    <a:solidFill>
                                      <a:srgbClr val="000000"/>
                                    </a:solidFill>
                                    <a:latin typeface="Cambria Math"/>
                                    <a:cs typeface="+mn-cs"/>
                                  </a:rPr>
                                </m:ctrlPr>
                              </m:sSubPr>
                              <m:e>
                                <m:r>
                                  <a:rPr lang="en-US" altLang="zh-CN" sz="3000" i="1">
                                    <a:solidFill>
                                      <a:srgbClr val="000000"/>
                                    </a:solidFill>
                                    <a:latin typeface="Cambria Math"/>
                                    <a:cs typeface="+mn-cs"/>
                                  </a:rPr>
                                  <m:t>𝑚</m:t>
                                </m:r>
                              </m:e>
                              <m:sub>
                                <m:r>
                                  <a:rPr lang="en-US" altLang="zh-CN" sz="3000" b="0" i="1" smtClean="0">
                                    <a:solidFill>
                                      <a:srgbClr val="000000"/>
                                    </a:solidFill>
                                    <a:latin typeface="Cambria Math"/>
                                    <a:cs typeface="+mn-cs"/>
                                  </a:rPr>
                                  <m:t>𝑇</m:t>
                                </m:r>
                              </m:sub>
                            </m:sSub>
                          </m:num>
                          <m:den>
                            <m:sSub>
                              <m:sSubPr>
                                <m:ctrlPr>
                                  <a:rPr lang="en-US" altLang="zh-CN" sz="3000" i="1">
                                    <a:solidFill>
                                      <a:srgbClr val="000000"/>
                                    </a:solidFill>
                                    <a:latin typeface="Cambria Math"/>
                                    <a:cs typeface="+mn-cs"/>
                                  </a:rPr>
                                </m:ctrlPr>
                              </m:sSubPr>
                              <m:e>
                                <m:r>
                                  <a:rPr lang="en-US" altLang="zh-CN" sz="3000" i="1">
                                    <a:solidFill>
                                      <a:srgbClr val="000000"/>
                                    </a:solidFill>
                                    <a:latin typeface="Cambria Math"/>
                                    <a:cs typeface="+mn-cs"/>
                                  </a:rPr>
                                  <m:t>𝑚</m:t>
                                </m:r>
                              </m:e>
                              <m:sub>
                                <m:r>
                                  <a:rPr lang="en-US" altLang="zh-CN" sz="3000" i="1">
                                    <a:solidFill>
                                      <a:srgbClr val="000000"/>
                                    </a:solidFill>
                                    <a:latin typeface="Cambria Math"/>
                                    <a:cs typeface="+mn-cs"/>
                                  </a:rPr>
                                  <m:t>𝑡</m:t>
                                </m:r>
                              </m:sub>
                            </m:sSub>
                          </m:den>
                        </m:f>
                      </m:e>
                    </m:d>
                  </m:oMath>
                </a14:m>
                <a:endParaRPr lang="zh-CN" altLang="en-US" dirty="0"/>
              </a:p>
            </p:txBody>
          </p:sp>
        </mc:Choice>
        <mc:Fallback xmlns="">
          <p:sp>
            <p:nvSpPr>
              <p:cNvPr id="3" name="文本占位符 2"/>
              <p:cNvSpPr>
                <a:spLocks noGrp="1" noRot="1" noChangeAspect="1" noMove="1" noResize="1" noEditPoints="1" noAdjustHandles="1" noChangeArrowheads="1" noChangeShapeType="1" noTextEdit="1"/>
              </p:cNvSpPr>
              <p:nvPr>
                <p:ph type="body" sz="half" idx="1"/>
              </p:nvPr>
            </p:nvSpPr>
            <p:spPr>
              <a:xfrm>
                <a:off x="685800" y="1447800"/>
                <a:ext cx="7990656" cy="4572000"/>
              </a:xfrm>
              <a:blipFill rotWithShape="1">
                <a:blip r:embed="rId2"/>
                <a:stretch>
                  <a:fillRect l="-687" t="-1733"/>
                </a:stretch>
              </a:blipFill>
            </p:spPr>
            <p:txBody>
              <a:bodyPr/>
              <a:lstStyle/>
              <a:p>
                <a:r>
                  <a:rPr lang="zh-CN" altLang="en-US">
                    <a:noFill/>
                  </a:rPr>
                  <a:t> </a:t>
                </a:r>
              </a:p>
            </p:txBody>
          </p:sp>
        </mc:Fallback>
      </mc:AlternateContent>
      <p:sp>
        <p:nvSpPr>
          <p:cNvPr id="5" name="页脚占位符 4"/>
          <p:cNvSpPr>
            <a:spLocks noGrp="1"/>
          </p:cNvSpPr>
          <p:nvPr>
            <p:ph type="ftr" sz="quarter" idx="10"/>
          </p:nvPr>
        </p:nvSpPr>
        <p:spPr/>
        <p:txBody>
          <a:bodyPr/>
          <a:lstStyle/>
          <a:p>
            <a:pPr>
              <a:defRPr/>
            </a:pPr>
            <a:r>
              <a:rPr lang="en-US" altLang="zh-CN" smtClean="0"/>
              <a:t>Copyright © 2018 Zheng, Zhenlong </a:t>
            </a:r>
            <a:endParaRPr lang="en-US" altLang="zh-CN"/>
          </a:p>
        </p:txBody>
      </p:sp>
    </p:spTree>
    <p:extLst>
      <p:ext uri="{BB962C8B-B14F-4D97-AF65-F5344CB8AC3E}">
        <p14:creationId xmlns:p14="http://schemas.microsoft.com/office/powerpoint/2010/main" val="807574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006633"/>
                </a:solidFill>
              </a:rPr>
              <a:t>Discrete-time framework</a:t>
            </a:r>
            <a:endParaRPr lang="zh-CN" altLang="en-US" dirty="0"/>
          </a:p>
        </p:txBody>
      </p:sp>
      <mc:AlternateContent xmlns:mc="http://schemas.openxmlformats.org/markup-compatibility/2006" xmlns:a14="http://schemas.microsoft.com/office/drawing/2010/main">
        <mc:Choice Requires="a14">
          <p:sp>
            <p:nvSpPr>
              <p:cNvPr id="3" name="文本占位符 2"/>
              <p:cNvSpPr>
                <a:spLocks noGrp="1"/>
              </p:cNvSpPr>
              <p:nvPr>
                <p:ph type="body" sz="half" idx="1"/>
              </p:nvPr>
            </p:nvSpPr>
            <p:spPr>
              <a:xfrm>
                <a:off x="685800" y="1447800"/>
                <a:ext cx="8134672" cy="4572000"/>
              </a:xfrm>
            </p:spPr>
            <p:txBody>
              <a:bodyPr/>
              <a:lstStyle/>
              <a:p>
                <a14:m>
                  <m:oMath xmlns:m="http://schemas.openxmlformats.org/officeDocument/2006/math">
                    <m:r>
                      <a:rPr lang="en-US" altLang="zh-CN" b="0" i="1" smtClean="0">
                        <a:latin typeface="Cambria Math"/>
                      </a:rPr>
                      <m:t>1=</m:t>
                    </m:r>
                    <m:sSub>
                      <m:sSubPr>
                        <m:ctrlPr>
                          <a:rPr lang="en-US" altLang="zh-CN" b="0" i="1" smtClean="0">
                            <a:latin typeface="Cambria Math"/>
                          </a:rPr>
                        </m:ctrlPr>
                      </m:sSubPr>
                      <m:e>
                        <m:r>
                          <a:rPr lang="en-US" altLang="zh-CN" b="0" i="1" smtClean="0">
                            <a:latin typeface="Cambria Math"/>
                          </a:rPr>
                          <m:t>𝐸</m:t>
                        </m:r>
                      </m:e>
                      <m:sub>
                        <m:r>
                          <a:rPr lang="en-US" altLang="zh-CN" b="0" i="1" smtClean="0">
                            <a:latin typeface="Cambria Math"/>
                          </a:rPr>
                          <m:t>𝑡</m:t>
                        </m:r>
                      </m:sub>
                    </m:sSub>
                    <m:d>
                      <m:dPr>
                        <m:begChr m:val="["/>
                        <m:endChr m:val="]"/>
                        <m:ctrlPr>
                          <a:rPr lang="en-US" altLang="zh-CN" b="0" i="1" smtClean="0">
                            <a:latin typeface="Cambria Math"/>
                          </a:rPr>
                        </m:ctrlPr>
                      </m:dPr>
                      <m:e>
                        <m:f>
                          <m:fPr>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𝑚</m:t>
                                </m:r>
                              </m:e>
                              <m:sub>
                                <m:r>
                                  <a:rPr lang="en-US" altLang="zh-CN" b="0" i="1" smtClean="0">
                                    <a:latin typeface="Cambria Math"/>
                                  </a:rPr>
                                  <m:t>𝑡</m:t>
                                </m:r>
                                <m:r>
                                  <a:rPr lang="en-US" altLang="zh-CN" b="0" i="1" smtClean="0">
                                    <a:latin typeface="Cambria Math"/>
                                  </a:rPr>
                                  <m:t>+1</m:t>
                                </m:r>
                              </m:sub>
                            </m:sSub>
                          </m:num>
                          <m:den>
                            <m:sSub>
                              <m:sSubPr>
                                <m:ctrlPr>
                                  <a:rPr lang="en-US" altLang="zh-CN" b="0" i="1" smtClean="0">
                                    <a:latin typeface="Cambria Math"/>
                                  </a:rPr>
                                </m:ctrlPr>
                              </m:sSubPr>
                              <m:e>
                                <m:r>
                                  <a:rPr lang="en-US" altLang="zh-CN" b="0" i="1" smtClean="0">
                                    <a:latin typeface="Cambria Math"/>
                                  </a:rPr>
                                  <m:t>𝑚</m:t>
                                </m:r>
                              </m:e>
                              <m:sub>
                                <m:r>
                                  <a:rPr lang="en-US" altLang="zh-CN" b="0" i="1" smtClean="0">
                                    <a:latin typeface="Cambria Math"/>
                                  </a:rPr>
                                  <m:t>𝑡</m:t>
                                </m:r>
                              </m:sub>
                            </m:sSub>
                          </m:den>
                        </m:f>
                        <m:sSub>
                          <m:sSubPr>
                            <m:ctrlPr>
                              <a:rPr lang="en-US" altLang="zh-CN" b="0" i="1" smtClean="0">
                                <a:latin typeface="Cambria Math"/>
                              </a:rPr>
                            </m:ctrlPr>
                          </m:sSubPr>
                          <m:e>
                            <m:r>
                              <a:rPr lang="en-US" altLang="zh-CN" b="0" i="1" smtClean="0">
                                <a:latin typeface="Cambria Math"/>
                              </a:rPr>
                              <m:t>𝑅</m:t>
                            </m:r>
                          </m:e>
                          <m:sub>
                            <m:r>
                              <a:rPr lang="en-US" altLang="zh-CN" b="0" i="1" smtClean="0">
                                <a:latin typeface="Cambria Math"/>
                              </a:rPr>
                              <m:t>𝑡</m:t>
                            </m:r>
                            <m:r>
                              <a:rPr lang="en-US" altLang="zh-CN" b="0" i="1" smtClean="0">
                                <a:latin typeface="Cambria Math"/>
                              </a:rPr>
                              <m:t>+1</m:t>
                            </m:r>
                          </m:sub>
                        </m:sSub>
                      </m:e>
                    </m:d>
                  </m:oMath>
                </a14:m>
                <a:endParaRPr lang="en-US" altLang="zh-CN" dirty="0" smtClean="0"/>
              </a:p>
              <a:p>
                <a14:m>
                  <m:oMath xmlns:m="http://schemas.openxmlformats.org/officeDocument/2006/math">
                    <m:sSup>
                      <m:sSupPr>
                        <m:ctrlPr>
                          <a:rPr lang="en-US" altLang="zh-CN" i="1" smtClean="0">
                            <a:latin typeface="Cambria Math"/>
                          </a:rPr>
                        </m:ctrlPr>
                      </m:sSupPr>
                      <m:e>
                        <m:sSubSup>
                          <m:sSubSupPr>
                            <m:ctrlPr>
                              <a:rPr lang="en-US" altLang="zh-CN" i="1">
                                <a:solidFill>
                                  <a:srgbClr val="000000"/>
                                </a:solidFill>
                                <a:latin typeface="Cambria Math"/>
                              </a:rPr>
                            </m:ctrlPr>
                          </m:sSubSupPr>
                          <m:e>
                            <m:r>
                              <a:rPr lang="en-US" altLang="zh-CN" i="1">
                                <a:solidFill>
                                  <a:srgbClr val="000000"/>
                                </a:solidFill>
                                <a:latin typeface="Cambria Math"/>
                              </a:rPr>
                              <m:t>𝑅</m:t>
                            </m:r>
                          </m:e>
                          <m:sub>
                            <m:r>
                              <a:rPr lang="en-US" altLang="zh-CN" i="1">
                                <a:solidFill>
                                  <a:srgbClr val="000000"/>
                                </a:solidFill>
                                <a:latin typeface="Cambria Math"/>
                              </a:rPr>
                              <m:t>𝑡</m:t>
                            </m:r>
                          </m:sub>
                          <m:sup/>
                        </m:sSubSup>
                      </m:e>
                      <m:sup>
                        <m:r>
                          <a:rPr lang="en-US" altLang="zh-CN" b="0" i="1" smtClean="0">
                            <a:latin typeface="Cambria Math"/>
                          </a:rPr>
                          <m:t>𝑓</m:t>
                        </m:r>
                      </m:sup>
                    </m:sSup>
                  </m:oMath>
                </a14:m>
                <a:r>
                  <a:rPr lang="en-US" altLang="zh-CN" dirty="0" smtClean="0"/>
                  <a:t>=</a:t>
                </a:r>
                <a14:m>
                  <m:oMath xmlns:m="http://schemas.openxmlformats.org/officeDocument/2006/math">
                    <m:sSup>
                      <m:sSupPr>
                        <m:ctrlPr>
                          <a:rPr lang="en-US" altLang="zh-CN" i="1" dirty="0" smtClean="0">
                            <a:latin typeface="Cambria Math"/>
                          </a:rPr>
                        </m:ctrlPr>
                      </m:sSupPr>
                      <m:e>
                        <m:d>
                          <m:dPr>
                            <m:begChr m:val="["/>
                            <m:endChr m:val="]"/>
                            <m:ctrlPr>
                              <a:rPr lang="en-US" altLang="zh-CN" i="1" dirty="0">
                                <a:solidFill>
                                  <a:srgbClr val="000000"/>
                                </a:solidFill>
                                <a:latin typeface="Cambria Math"/>
                              </a:rPr>
                            </m:ctrlPr>
                          </m:dPr>
                          <m:e>
                            <m:sSub>
                              <m:sSubPr>
                                <m:ctrlPr>
                                  <a:rPr lang="en-US" altLang="zh-CN" i="1">
                                    <a:solidFill>
                                      <a:srgbClr val="000000"/>
                                    </a:solidFill>
                                    <a:latin typeface="Cambria Math"/>
                                  </a:rPr>
                                </m:ctrlPr>
                              </m:sSubPr>
                              <m:e>
                                <m:r>
                                  <a:rPr lang="en-US" altLang="zh-CN" i="1">
                                    <a:solidFill>
                                      <a:srgbClr val="000000"/>
                                    </a:solidFill>
                                    <a:latin typeface="Cambria Math"/>
                                  </a:rPr>
                                  <m:t>𝐸</m:t>
                                </m:r>
                              </m:e>
                              <m:sub>
                                <m:r>
                                  <a:rPr lang="en-US" altLang="zh-CN" i="1">
                                    <a:solidFill>
                                      <a:srgbClr val="000000"/>
                                    </a:solidFill>
                                    <a:latin typeface="Cambria Math"/>
                                  </a:rPr>
                                  <m:t>𝑡</m:t>
                                </m:r>
                              </m:sub>
                            </m:sSub>
                            <m:d>
                              <m:dPr>
                                <m:ctrlPr>
                                  <a:rPr lang="en-US" altLang="zh-CN" i="1" smtClean="0">
                                    <a:solidFill>
                                      <a:srgbClr val="000000"/>
                                    </a:solidFill>
                                    <a:latin typeface="Cambria Math"/>
                                  </a:rPr>
                                </m:ctrlPr>
                              </m:dPr>
                              <m:e>
                                <m:f>
                                  <m:fPr>
                                    <m:ctrlPr>
                                      <a:rPr lang="en-US" altLang="zh-CN" i="1">
                                        <a:solidFill>
                                          <a:srgbClr val="000000"/>
                                        </a:solidFill>
                                        <a:latin typeface="Cambria Math"/>
                                      </a:rPr>
                                    </m:ctrlPr>
                                  </m:fPr>
                                  <m:num>
                                    <m:sSub>
                                      <m:sSubPr>
                                        <m:ctrlPr>
                                          <a:rPr lang="en-US" altLang="zh-CN" i="1">
                                            <a:solidFill>
                                              <a:srgbClr val="000000"/>
                                            </a:solidFill>
                                            <a:latin typeface="Cambria Math"/>
                                          </a:rPr>
                                        </m:ctrlPr>
                                      </m:sSubPr>
                                      <m:e>
                                        <m:r>
                                          <a:rPr lang="en-US" altLang="zh-CN" i="1">
                                            <a:solidFill>
                                              <a:srgbClr val="000000"/>
                                            </a:solidFill>
                                            <a:latin typeface="Cambria Math"/>
                                          </a:rPr>
                                          <m:t>𝑚</m:t>
                                        </m:r>
                                      </m:e>
                                      <m:sub>
                                        <m:r>
                                          <a:rPr lang="en-US" altLang="zh-CN" i="1">
                                            <a:solidFill>
                                              <a:srgbClr val="000000"/>
                                            </a:solidFill>
                                            <a:latin typeface="Cambria Math"/>
                                          </a:rPr>
                                          <m:t>𝑡</m:t>
                                        </m:r>
                                        <m:r>
                                          <a:rPr lang="en-US" altLang="zh-CN" i="1">
                                            <a:solidFill>
                                              <a:srgbClr val="000000"/>
                                            </a:solidFill>
                                            <a:latin typeface="Cambria Math"/>
                                          </a:rPr>
                                          <m:t>+1</m:t>
                                        </m:r>
                                      </m:sub>
                                    </m:sSub>
                                  </m:num>
                                  <m:den>
                                    <m:sSub>
                                      <m:sSubPr>
                                        <m:ctrlPr>
                                          <a:rPr lang="en-US" altLang="zh-CN" i="1">
                                            <a:solidFill>
                                              <a:srgbClr val="000000"/>
                                            </a:solidFill>
                                            <a:latin typeface="Cambria Math"/>
                                          </a:rPr>
                                        </m:ctrlPr>
                                      </m:sSubPr>
                                      <m:e>
                                        <m:r>
                                          <a:rPr lang="en-US" altLang="zh-CN" i="1">
                                            <a:solidFill>
                                              <a:srgbClr val="000000"/>
                                            </a:solidFill>
                                            <a:latin typeface="Cambria Math"/>
                                          </a:rPr>
                                          <m:t>𝑚</m:t>
                                        </m:r>
                                      </m:e>
                                      <m:sub>
                                        <m:r>
                                          <a:rPr lang="en-US" altLang="zh-CN" i="1">
                                            <a:solidFill>
                                              <a:srgbClr val="000000"/>
                                            </a:solidFill>
                                            <a:latin typeface="Cambria Math"/>
                                          </a:rPr>
                                          <m:t>𝑡</m:t>
                                        </m:r>
                                      </m:sub>
                                    </m:sSub>
                                  </m:den>
                                </m:f>
                              </m:e>
                            </m:d>
                          </m:e>
                        </m:d>
                      </m:e>
                      <m:sup>
                        <m:r>
                          <a:rPr lang="en-US" altLang="zh-CN" b="0" i="1" dirty="0" smtClean="0">
                            <a:latin typeface="Cambria Math"/>
                          </a:rPr>
                          <m:t>−1</m:t>
                        </m:r>
                      </m:sup>
                    </m:sSup>
                  </m:oMath>
                </a14:m>
                <a:endParaRPr lang="zh-CN" altLang="en-US" dirty="0"/>
              </a:p>
            </p:txBody>
          </p:sp>
        </mc:Choice>
        <mc:Fallback xmlns="">
          <p:sp>
            <p:nvSpPr>
              <p:cNvPr id="3" name="文本占位符 2"/>
              <p:cNvSpPr>
                <a:spLocks noGrp="1" noRot="1" noChangeAspect="1" noMove="1" noResize="1" noEditPoints="1" noAdjustHandles="1" noChangeArrowheads="1" noChangeShapeType="1" noTextEdit="1"/>
              </p:cNvSpPr>
              <p:nvPr>
                <p:ph type="body" sz="half" idx="1"/>
              </p:nvPr>
            </p:nvSpPr>
            <p:spPr>
              <a:xfrm>
                <a:off x="685800" y="1447800"/>
                <a:ext cx="8134672" cy="4572000"/>
              </a:xfrm>
              <a:blipFill rotWithShape="1">
                <a:blip r:embed="rId2"/>
                <a:stretch>
                  <a:fillRect/>
                </a:stretch>
              </a:blipFill>
            </p:spPr>
            <p:txBody>
              <a:bodyPr/>
              <a:lstStyle/>
              <a:p>
                <a:r>
                  <a:rPr lang="zh-CN" altLang="en-US">
                    <a:noFill/>
                  </a:rPr>
                  <a:t> </a:t>
                </a:r>
              </a:p>
            </p:txBody>
          </p:sp>
        </mc:Fallback>
      </mc:AlternateContent>
      <p:sp>
        <p:nvSpPr>
          <p:cNvPr id="5" name="页脚占位符 4"/>
          <p:cNvSpPr>
            <a:spLocks noGrp="1"/>
          </p:cNvSpPr>
          <p:nvPr>
            <p:ph type="ftr" sz="quarter" idx="10"/>
          </p:nvPr>
        </p:nvSpPr>
        <p:spPr/>
        <p:txBody>
          <a:bodyPr/>
          <a:lstStyle/>
          <a:p>
            <a:pPr>
              <a:defRPr/>
            </a:pPr>
            <a:r>
              <a:rPr lang="en-US" altLang="zh-CN" smtClean="0"/>
              <a:t>Copyright © 2018 Zheng, Zhenlong </a:t>
            </a:r>
            <a:endParaRPr lang="en-US" altLang="zh-CN"/>
          </a:p>
        </p:txBody>
      </p:sp>
    </p:spTree>
    <p:extLst>
      <p:ext uri="{BB962C8B-B14F-4D97-AF65-F5344CB8AC3E}">
        <p14:creationId xmlns:p14="http://schemas.microsoft.com/office/powerpoint/2010/main" val="3718281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11188" y="304800"/>
            <a:ext cx="8304212" cy="1143000"/>
          </a:xfrm>
        </p:spPr>
        <p:txBody>
          <a:bodyPr/>
          <a:lstStyle/>
          <a:p>
            <a:pPr eaLnBrk="1" hangingPunct="1"/>
            <a:r>
              <a:rPr lang="en-US" altLang="zh-CN" smtClean="0">
                <a:latin typeface="Times New Roman" pitchFamily="18" charset="0"/>
                <a:ea typeface="宋体" pitchFamily="2" charset="-122"/>
                <a:cs typeface="Times New Roman" pitchFamily="18" charset="0"/>
              </a:rPr>
              <a:t>Continuous time</a:t>
            </a:r>
          </a:p>
        </p:txBody>
      </p:sp>
      <p:sp>
        <p:nvSpPr>
          <p:cNvPr id="26630" name="Rectangle 3"/>
          <p:cNvSpPr>
            <a:spLocks noGrp="1" noChangeArrowheads="1"/>
          </p:cNvSpPr>
          <p:nvPr>
            <p:ph type="body" sz="half" idx="1"/>
          </p:nvPr>
        </p:nvSpPr>
        <p:spPr>
          <a:xfrm>
            <a:off x="250825" y="1125538"/>
            <a:ext cx="8713788" cy="4894262"/>
          </a:xfrm>
        </p:spPr>
        <p:txBody>
          <a:bodyPr/>
          <a:lstStyle/>
          <a:p>
            <a:pPr eaLnBrk="1" hangingPunct="1">
              <a:defRPr/>
            </a:pPr>
            <a:r>
              <a:rPr lang="en-US" altLang="zh-CN" sz="2800" dirty="0" smtClean="0">
                <a:latin typeface="+mn-lt"/>
                <a:ea typeface="宋体" charset="-122"/>
              </a:rPr>
              <a:t>Suppose an asset’s price is p</a:t>
            </a:r>
            <a:r>
              <a:rPr lang="en-US" altLang="zh-CN" sz="2800" baseline="-25000" dirty="0" smtClean="0">
                <a:latin typeface="+mn-lt"/>
                <a:ea typeface="宋体" charset="-122"/>
              </a:rPr>
              <a:t>t</a:t>
            </a:r>
            <a:r>
              <a:rPr lang="en-US" altLang="zh-CN" sz="2800" dirty="0" smtClean="0">
                <a:latin typeface="+mn-lt"/>
                <a:ea typeface="宋体" charset="-122"/>
              </a:rPr>
              <a:t>, and it pays a dividend stream D</a:t>
            </a:r>
            <a:r>
              <a:rPr lang="en-US" altLang="zh-CN" sz="2800" baseline="-25000" dirty="0" smtClean="0">
                <a:latin typeface="+mn-lt"/>
                <a:ea typeface="宋体" charset="-122"/>
              </a:rPr>
              <a:t>t</a:t>
            </a:r>
            <a:r>
              <a:rPr lang="en-US" altLang="zh-CN" sz="2800" dirty="0" smtClean="0">
                <a:latin typeface="+mn-lt"/>
                <a:ea typeface="宋体" charset="-122"/>
              </a:rPr>
              <a:t>.</a:t>
            </a:r>
          </a:p>
          <a:p>
            <a:pPr eaLnBrk="1" hangingPunct="1">
              <a:defRPr/>
            </a:pPr>
            <a:r>
              <a:rPr lang="en-US" altLang="zh-CN" sz="2800" dirty="0" smtClean="0">
                <a:latin typeface="+mn-lt"/>
                <a:ea typeface="宋体" charset="-122"/>
              </a:rPr>
              <a:t>The Utility function is</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400" dirty="0" smtClean="0">
                <a:latin typeface="+mn-lt"/>
                <a:ea typeface="宋体" charset="-122"/>
              </a:rPr>
              <a:t>Define discount factor in continuous time as:</a:t>
            </a:r>
          </a:p>
          <a:p>
            <a:pPr eaLnBrk="1" hangingPunct="1">
              <a:defRPr/>
            </a:pPr>
            <a:r>
              <a:rPr lang="en-US" altLang="zh-CN" sz="2800" dirty="0" smtClean="0">
                <a:latin typeface="+mn-lt"/>
                <a:ea typeface="宋体" charset="-122"/>
              </a:rPr>
              <a:t>Then we can write the pricing equation as(1.28):</a:t>
            </a:r>
          </a:p>
        </p:txBody>
      </p:sp>
      <p:graphicFrame>
        <p:nvGraphicFramePr>
          <p:cNvPr id="146436" name="Object 4"/>
          <p:cNvGraphicFramePr>
            <a:graphicFrameLocks noGrp="1" noChangeAspect="1"/>
          </p:cNvGraphicFramePr>
          <p:nvPr>
            <p:ph sz="quarter" idx="2"/>
          </p:nvPr>
        </p:nvGraphicFramePr>
        <p:xfrm>
          <a:off x="1116013" y="2636838"/>
          <a:ext cx="6985000" cy="1871662"/>
        </p:xfrm>
        <a:graphic>
          <a:graphicData uri="http://schemas.openxmlformats.org/presentationml/2006/ole">
            <mc:AlternateContent xmlns:mc="http://schemas.openxmlformats.org/markup-compatibility/2006">
              <mc:Choice xmlns:v="urn:schemas-microsoft-com:vml" Requires="v">
                <p:oleObj spid="_x0000_s146491" name="Equation" r:id="rId4" imgW="3644900" imgH="914400" progId="Equation.DSMT4">
                  <p:embed/>
                </p:oleObj>
              </mc:Choice>
              <mc:Fallback>
                <p:oleObj name="Equation" r:id="rId4" imgW="3644900" imgH="914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2636838"/>
                        <a:ext cx="6985000" cy="187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6437" name="Object 6"/>
          <p:cNvGraphicFramePr>
            <a:graphicFrameLocks noGrp="1" noChangeAspect="1"/>
          </p:cNvGraphicFramePr>
          <p:nvPr>
            <p:ph sz="quarter" idx="3"/>
          </p:nvPr>
        </p:nvGraphicFramePr>
        <p:xfrm>
          <a:off x="6804025" y="4508500"/>
          <a:ext cx="2016125" cy="492125"/>
        </p:xfrm>
        <a:graphic>
          <a:graphicData uri="http://schemas.openxmlformats.org/presentationml/2006/ole">
            <mc:AlternateContent xmlns:mc="http://schemas.openxmlformats.org/markup-compatibility/2006">
              <mc:Choice xmlns:v="urn:schemas-microsoft-com:vml" Requires="v">
                <p:oleObj spid="_x0000_s146492" name="Equation" r:id="rId6" imgW="1104900" imgH="241300" progId="Equation.DSMT4">
                  <p:embed/>
                </p:oleObj>
              </mc:Choice>
              <mc:Fallback>
                <p:oleObj name="Equation" r:id="rId6" imgW="1104900" imgH="2413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025" y="4508500"/>
                        <a:ext cx="201612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6438" name="Object 8"/>
          <p:cNvGraphicFramePr>
            <a:graphicFrameLocks noChangeAspect="1"/>
          </p:cNvGraphicFramePr>
          <p:nvPr/>
        </p:nvGraphicFramePr>
        <p:xfrm>
          <a:off x="3059113" y="5373688"/>
          <a:ext cx="3025775" cy="792162"/>
        </p:xfrm>
        <a:graphic>
          <a:graphicData uri="http://schemas.openxmlformats.org/presentationml/2006/ole">
            <mc:AlternateContent xmlns:mc="http://schemas.openxmlformats.org/markup-compatibility/2006">
              <mc:Choice xmlns:v="urn:schemas-microsoft-com:vml" Requires="v">
                <p:oleObj spid="_x0000_s146493" name="Equation" r:id="rId8" imgW="1473200" imgH="330200" progId="Equation.DSMT4">
                  <p:embed/>
                </p:oleObj>
              </mc:Choice>
              <mc:Fallback>
                <p:oleObj name="Equation" r:id="rId8" imgW="1473200" imgH="3302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59113" y="5373688"/>
                        <a:ext cx="3025775"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60350"/>
            <a:ext cx="8686800" cy="1036638"/>
          </a:xfrm>
        </p:spPr>
        <p:txBody>
          <a:bodyPr/>
          <a:lstStyle/>
          <a:p>
            <a:pPr eaLnBrk="1" hangingPunct="1"/>
            <a:r>
              <a:rPr lang="en-US" altLang="zh-CN" smtClean="0">
                <a:latin typeface="Times New Roman" pitchFamily="18" charset="0"/>
                <a:ea typeface="宋体" pitchFamily="2" charset="-122"/>
                <a:cs typeface="Times New Roman" pitchFamily="18" charset="0"/>
              </a:rPr>
              <a:t>One-period pricing equation</a:t>
            </a:r>
          </a:p>
        </p:txBody>
      </p:sp>
      <p:sp>
        <p:nvSpPr>
          <p:cNvPr id="27654" name="Rectangle 3"/>
          <p:cNvSpPr>
            <a:spLocks noGrp="1" noChangeArrowheads="1"/>
          </p:cNvSpPr>
          <p:nvPr>
            <p:ph type="body" sz="half" idx="1"/>
          </p:nvPr>
        </p:nvSpPr>
        <p:spPr>
          <a:xfrm>
            <a:off x="684213" y="1125538"/>
            <a:ext cx="8207375" cy="4714875"/>
          </a:xfrm>
        </p:spPr>
        <p:txBody>
          <a:bodyPr/>
          <a:lstStyle/>
          <a:p>
            <a:pPr eaLnBrk="1" hangingPunct="1">
              <a:defRPr/>
            </a:pPr>
            <a:r>
              <a:rPr lang="en-US" altLang="zh-CN" sz="2800" dirty="0" smtClean="0">
                <a:latin typeface="+mn-lt"/>
                <a:ea typeface="宋体" charset="-122"/>
                <a:cs typeface="Times New Roman" pitchFamily="18" charset="0"/>
              </a:rPr>
              <a:t>From (1.28) we have:</a:t>
            </a:r>
          </a:p>
          <a:p>
            <a:pPr eaLnBrk="1" hangingPunct="1">
              <a:defRPr/>
            </a:pPr>
            <a:endParaRPr lang="en-US" altLang="zh-CN" sz="2800" dirty="0" smtClean="0">
              <a:latin typeface="+mn-lt"/>
              <a:ea typeface="宋体" charset="-122"/>
              <a:cs typeface="Times New Roman" pitchFamily="18" charset="0"/>
            </a:endParaRPr>
          </a:p>
          <a:p>
            <a:pPr eaLnBrk="1" hangingPunct="1">
              <a:defRPr/>
            </a:pPr>
            <a:r>
              <a:rPr lang="en-US" altLang="zh-CN" sz="2800" dirty="0" smtClean="0">
                <a:latin typeface="+mn-lt"/>
                <a:ea typeface="宋体" charset="-122"/>
                <a:cs typeface="Times New Roman" pitchFamily="18" charset="0"/>
              </a:rPr>
              <a:t>For small </a:t>
            </a:r>
            <a:r>
              <a:rPr lang="el-GR" altLang="zh-CN" sz="2800" dirty="0" smtClean="0">
                <a:latin typeface="+mn-lt"/>
                <a:ea typeface="宋体" charset="-122"/>
                <a:cs typeface="Times New Roman" pitchFamily="18" charset="0"/>
              </a:rPr>
              <a:t>Δ</a:t>
            </a:r>
            <a:r>
              <a:rPr lang="en-US" altLang="zh-CN" sz="2800" dirty="0" smtClean="0">
                <a:latin typeface="+mn-lt"/>
                <a:ea typeface="宋体" charset="-122"/>
                <a:cs typeface="Times New Roman" pitchFamily="18" charset="0"/>
              </a:rPr>
              <a:t> we get(1.29):</a:t>
            </a:r>
          </a:p>
          <a:p>
            <a:pPr eaLnBrk="1" hangingPunct="1">
              <a:defRPr/>
            </a:pPr>
            <a:endParaRPr lang="en-US" altLang="zh-CN" sz="2800" dirty="0" smtClean="0">
              <a:latin typeface="+mn-lt"/>
              <a:ea typeface="宋体" charset="-122"/>
              <a:cs typeface="Times New Roman" pitchFamily="18" charset="0"/>
            </a:endParaRPr>
          </a:p>
          <a:p>
            <a:pPr eaLnBrk="1" hangingPunct="1">
              <a:defRPr/>
            </a:pPr>
            <a:endParaRPr lang="en-US" altLang="zh-CN" sz="2800" dirty="0" smtClean="0">
              <a:latin typeface="+mn-lt"/>
              <a:ea typeface="宋体" charset="-122"/>
              <a:cs typeface="Times New Roman" pitchFamily="18" charset="0"/>
            </a:endParaRPr>
          </a:p>
          <a:p>
            <a:pPr eaLnBrk="1" hangingPunct="1">
              <a:defRPr/>
            </a:pPr>
            <a:endParaRPr lang="en-US" altLang="zh-CN" sz="2800" dirty="0" smtClean="0">
              <a:latin typeface="+mn-lt"/>
              <a:ea typeface="宋体" charset="-122"/>
              <a:cs typeface="Times New Roman" pitchFamily="18" charset="0"/>
            </a:endParaRPr>
          </a:p>
          <a:p>
            <a:pPr eaLnBrk="1" hangingPunct="1">
              <a:buFont typeface="Wingdings" pitchFamily="2" charset="2"/>
              <a:buNone/>
              <a:defRPr/>
            </a:pPr>
            <a:endParaRPr lang="en-US" altLang="zh-CN" sz="2800" dirty="0" smtClean="0">
              <a:latin typeface="+mn-lt"/>
              <a:ea typeface="宋体" charset="-122"/>
              <a:cs typeface="Times New Roman" pitchFamily="18" charset="0"/>
            </a:endParaRPr>
          </a:p>
          <a:p>
            <a:pPr eaLnBrk="1" hangingPunct="1">
              <a:defRPr/>
            </a:pPr>
            <a:r>
              <a:rPr lang="en-US" altLang="zh-CN" sz="2800" dirty="0" smtClean="0">
                <a:latin typeface="+mn-lt"/>
                <a:ea typeface="宋体" charset="-122"/>
                <a:cs typeface="Times New Roman" pitchFamily="18" charset="0"/>
              </a:rPr>
              <a:t>(1.29)says that after adjusting for dividends, marginal utility-weighted price should follow a martingale.</a:t>
            </a:r>
            <a:endParaRPr lang="el-GR" altLang="zh-CN" sz="2800" dirty="0" smtClean="0">
              <a:latin typeface="+mn-lt"/>
              <a:ea typeface="宋体" charset="-122"/>
              <a:cs typeface="Times New Roman" pitchFamily="18" charset="0"/>
            </a:endParaRPr>
          </a:p>
          <a:p>
            <a:pPr eaLnBrk="1" hangingPunct="1">
              <a:defRPr/>
            </a:pPr>
            <a:endParaRPr lang="en-US" altLang="zh-CN" sz="2400" dirty="0" smtClean="0">
              <a:ea typeface="宋体" charset="-122"/>
            </a:endParaRPr>
          </a:p>
        </p:txBody>
      </p:sp>
      <p:graphicFrame>
        <p:nvGraphicFramePr>
          <p:cNvPr id="147460" name="Object 6"/>
          <p:cNvGraphicFramePr>
            <a:graphicFrameLocks noGrp="1" noChangeAspect="1"/>
          </p:cNvGraphicFramePr>
          <p:nvPr>
            <p:ph sz="quarter" idx="3"/>
          </p:nvPr>
        </p:nvGraphicFramePr>
        <p:xfrm>
          <a:off x="2484438" y="1557338"/>
          <a:ext cx="4391025" cy="647700"/>
        </p:xfrm>
        <a:graphic>
          <a:graphicData uri="http://schemas.openxmlformats.org/presentationml/2006/ole">
            <mc:AlternateContent xmlns:mc="http://schemas.openxmlformats.org/markup-compatibility/2006">
              <mc:Choice xmlns:v="urn:schemas-microsoft-com:vml" Requires="v">
                <p:oleObj spid="_x0000_s147497" name="Equation" r:id="rId4" imgW="2362200" imgH="330200" progId="Equation.DSMT4">
                  <p:embed/>
                </p:oleObj>
              </mc:Choice>
              <mc:Fallback>
                <p:oleObj name="Equation" r:id="rId4" imgW="2362200" imgH="3302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1557338"/>
                        <a:ext cx="43910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7461" name="Object 8"/>
          <p:cNvGraphicFramePr>
            <a:graphicFrameLocks noChangeAspect="1"/>
          </p:cNvGraphicFramePr>
          <p:nvPr/>
        </p:nvGraphicFramePr>
        <p:xfrm>
          <a:off x="1187450" y="2708275"/>
          <a:ext cx="7056438" cy="1944688"/>
        </p:xfrm>
        <a:graphic>
          <a:graphicData uri="http://schemas.openxmlformats.org/presentationml/2006/ole">
            <mc:AlternateContent xmlns:mc="http://schemas.openxmlformats.org/markup-compatibility/2006">
              <mc:Choice xmlns:v="urn:schemas-microsoft-com:vml" Requires="v">
                <p:oleObj spid="_x0000_s147498" name="Equation" r:id="rId6" imgW="4038600" imgH="914400" progId="Equation.DSMT4">
                  <p:embed/>
                </p:oleObj>
              </mc:Choice>
              <mc:Fallback>
                <p:oleObj name="Equation" r:id="rId6" imgW="4038600" imgH="9144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50" y="2708275"/>
                        <a:ext cx="7056438" cy="194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468313" y="260350"/>
            <a:ext cx="8229600" cy="1139825"/>
          </a:xfrm>
        </p:spPr>
        <p:txBody>
          <a:bodyPr/>
          <a:lstStyle/>
          <a:p>
            <a:pPr eaLnBrk="1" hangingPunct="1">
              <a:defRPr/>
            </a:pPr>
            <a:r>
              <a:rPr lang="en-US" altLang="zh-CN" smtClean="0">
                <a:latin typeface="Times New Roman" pitchFamily="18" charset="0"/>
                <a:cs typeface="Times New Roman" pitchFamily="18" charset="0"/>
              </a:rPr>
              <a:t>One-period pricing equation</a:t>
            </a:r>
            <a:endParaRPr lang="zh-CN" altLang="en-US" smtClean="0">
              <a:latin typeface="Times New Roman" pitchFamily="18" charset="0"/>
              <a:cs typeface="Times New Roman" pitchFamily="18" charset="0"/>
            </a:endParaRPr>
          </a:p>
        </p:txBody>
      </p:sp>
      <p:sp>
        <p:nvSpPr>
          <p:cNvPr id="28677" name="Rectangle 3"/>
          <p:cNvSpPr>
            <a:spLocks noGrp="1" noChangeArrowheads="1"/>
          </p:cNvSpPr>
          <p:nvPr>
            <p:ph type="body" idx="1"/>
          </p:nvPr>
        </p:nvSpPr>
        <p:spPr/>
        <p:txBody>
          <a:bodyPr/>
          <a:lstStyle/>
          <a:p>
            <a:pPr eaLnBrk="1" hangingPunct="1">
              <a:defRPr/>
            </a:pPr>
            <a:r>
              <a:rPr lang="en-US" altLang="zh-CN" dirty="0" smtClean="0">
                <a:latin typeface="+mn-lt"/>
                <a:ea typeface="宋体" charset="-122"/>
              </a:rPr>
              <a:t>Using Ito lemma ,we have</a:t>
            </a:r>
          </a:p>
          <a:p>
            <a:pPr eaLnBrk="1" hangingPunct="1">
              <a:defRPr/>
            </a:pPr>
            <a:endParaRPr lang="en-US" altLang="zh-CN" dirty="0" smtClean="0">
              <a:latin typeface="+mn-lt"/>
              <a:ea typeface="宋体" charset="-122"/>
            </a:endParaRPr>
          </a:p>
          <a:p>
            <a:pPr eaLnBrk="1" hangingPunct="1">
              <a:defRPr/>
            </a:pPr>
            <a:endParaRPr lang="en-US" altLang="zh-CN" dirty="0" smtClean="0">
              <a:latin typeface="+mn-lt"/>
              <a:ea typeface="宋体" charset="-122"/>
            </a:endParaRPr>
          </a:p>
          <a:p>
            <a:pPr eaLnBrk="1" hangingPunct="1">
              <a:defRPr/>
            </a:pPr>
            <a:r>
              <a:rPr lang="en-US" altLang="zh-CN" dirty="0" smtClean="0">
                <a:latin typeface="+mn-lt"/>
                <a:ea typeface="宋体" charset="-122"/>
              </a:rPr>
              <a:t>The one period pricing equation become</a:t>
            </a:r>
          </a:p>
        </p:txBody>
      </p:sp>
      <p:sp>
        <p:nvSpPr>
          <p:cNvPr id="148484" name="Rectangle 5"/>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148485" name="Object 4"/>
          <p:cNvGraphicFramePr>
            <a:graphicFrameLocks noChangeAspect="1"/>
          </p:cNvGraphicFramePr>
          <p:nvPr/>
        </p:nvGraphicFramePr>
        <p:xfrm>
          <a:off x="1619250" y="2205038"/>
          <a:ext cx="5905500" cy="647700"/>
        </p:xfrm>
        <a:graphic>
          <a:graphicData uri="http://schemas.openxmlformats.org/presentationml/2006/ole">
            <mc:AlternateContent xmlns:mc="http://schemas.openxmlformats.org/markup-compatibility/2006">
              <mc:Choice xmlns:v="urn:schemas-microsoft-com:vml" Requires="v">
                <p:oleObj spid="_x0000_s148525" name="Equation" r:id="rId4" imgW="1765300" imgH="203200" progId="Equation.DSMT4">
                  <p:embed/>
                </p:oleObj>
              </mc:Choice>
              <mc:Fallback>
                <p:oleObj name="Equation" r:id="rId4" imgW="1765300" imgH="203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2205038"/>
                        <a:ext cx="59055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8486" name="Rectangle 7"/>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148487" name="Object 6"/>
          <p:cNvGraphicFramePr>
            <a:graphicFrameLocks noChangeAspect="1"/>
          </p:cNvGraphicFramePr>
          <p:nvPr/>
        </p:nvGraphicFramePr>
        <p:xfrm>
          <a:off x="1692275" y="4005263"/>
          <a:ext cx="5327650" cy="1079500"/>
        </p:xfrm>
        <a:graphic>
          <a:graphicData uri="http://schemas.openxmlformats.org/presentationml/2006/ole">
            <mc:AlternateContent xmlns:mc="http://schemas.openxmlformats.org/markup-compatibility/2006">
              <mc:Choice xmlns:v="urn:schemas-microsoft-com:vml" Requires="v">
                <p:oleObj spid="_x0000_s148526" name="Equation" r:id="rId6" imgW="2044700" imgH="419100" progId="Equation.DSMT4">
                  <p:embed/>
                </p:oleObj>
              </mc:Choice>
              <mc:Fallback>
                <p:oleObj name="Equation" r:id="rId6" imgW="2044700" imgH="4191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2275" y="4005263"/>
                        <a:ext cx="53276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39750" y="304800"/>
            <a:ext cx="8375650" cy="1143000"/>
          </a:xfrm>
        </p:spPr>
        <p:txBody>
          <a:bodyPr/>
          <a:lstStyle/>
          <a:p>
            <a:pPr eaLnBrk="1" hangingPunct="1"/>
            <a:r>
              <a:rPr lang="en-US" altLang="zh-CN" smtClean="0">
                <a:latin typeface="Times New Roman" pitchFamily="18" charset="0"/>
                <a:ea typeface="宋体" pitchFamily="2" charset="-122"/>
                <a:cs typeface="Times New Roman" pitchFamily="18" charset="0"/>
              </a:rPr>
              <a:t>Pricing risk-free asset</a:t>
            </a:r>
          </a:p>
        </p:txBody>
      </p:sp>
      <p:sp>
        <p:nvSpPr>
          <p:cNvPr id="29700" name="Rectangle 3"/>
          <p:cNvSpPr>
            <a:spLocks noGrp="1" noChangeArrowheads="1"/>
          </p:cNvSpPr>
          <p:nvPr>
            <p:ph type="body" sz="half" idx="1"/>
          </p:nvPr>
        </p:nvSpPr>
        <p:spPr>
          <a:xfrm>
            <a:off x="611188" y="1412875"/>
            <a:ext cx="7993062" cy="4572000"/>
          </a:xfrm>
        </p:spPr>
        <p:txBody>
          <a:bodyPr/>
          <a:lstStyle/>
          <a:p>
            <a:pPr eaLnBrk="1" hangingPunct="1">
              <a:defRPr/>
            </a:pPr>
            <a:r>
              <a:rPr lang="en-US" altLang="zh-CN" sz="2800" dirty="0" smtClean="0">
                <a:latin typeface="+mn-lt"/>
                <a:ea typeface="宋体" charset="-122"/>
              </a:rPr>
              <a:t>We can think of a risk-free asset as having price 1 and paying </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baseline="-25000" dirty="0" err="1" smtClean="0">
                <a:latin typeface="+mn-lt"/>
                <a:ea typeface="宋体" charset="-122"/>
              </a:rPr>
              <a:t>t</a:t>
            </a:r>
            <a:r>
              <a:rPr lang="en-US" altLang="zh-CN" sz="2800" baseline="-25000" dirty="0" smtClean="0">
                <a:latin typeface="+mn-lt"/>
                <a:ea typeface="宋体" charset="-122"/>
              </a:rPr>
              <a:t> </a:t>
            </a:r>
            <a:r>
              <a:rPr lang="en-US" altLang="zh-CN" sz="2800" dirty="0" smtClean="0">
                <a:latin typeface="+mn-lt"/>
                <a:ea typeface="宋体" charset="-122"/>
              </a:rPr>
              <a:t>as a dividend. i.e. p=1,D</a:t>
            </a:r>
            <a:r>
              <a:rPr lang="en-US" altLang="zh-CN" sz="2800" baseline="-25000" dirty="0" smtClean="0">
                <a:latin typeface="+mn-lt"/>
                <a:ea typeface="宋体" charset="-122"/>
              </a:rPr>
              <a:t>t</a:t>
            </a:r>
            <a:r>
              <a:rPr lang="en-US" altLang="zh-CN" sz="2800" dirty="0" smtClean="0">
                <a:latin typeface="+mn-lt"/>
                <a:ea typeface="宋体" charset="-122"/>
              </a:rPr>
              <a:t>=</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baseline="-25000" dirty="0" err="1" smtClean="0">
                <a:latin typeface="+mn-lt"/>
                <a:ea typeface="宋体" charset="-122"/>
              </a:rPr>
              <a:t>t</a:t>
            </a:r>
            <a:r>
              <a:rPr lang="en-US" altLang="zh-CN" sz="2800" baseline="-25000" dirty="0" smtClean="0">
                <a:latin typeface="+mn-lt"/>
                <a:ea typeface="宋体" charset="-122"/>
              </a:rPr>
              <a:t>.</a:t>
            </a:r>
            <a:r>
              <a:rPr lang="en-US" altLang="zh-CN" sz="2800" dirty="0" smtClean="0">
                <a:latin typeface="+mn-lt"/>
                <a:ea typeface="宋体" charset="-122"/>
              </a:rPr>
              <a:t> Or as a asset pays no dividend but whose price climbs deterministically at a rate:</a:t>
            </a:r>
          </a:p>
          <a:p>
            <a:pPr eaLnBrk="1" hangingPunct="1">
              <a:defRPr/>
            </a:pPr>
            <a:r>
              <a:rPr lang="en-US" altLang="zh-CN" sz="2800" dirty="0" smtClean="0">
                <a:latin typeface="+mn-lt"/>
                <a:ea typeface="宋体" charset="-122"/>
              </a:rPr>
              <a:t>        </a:t>
            </a:r>
            <a:r>
              <a:rPr lang="en-US" altLang="zh-CN" sz="2800" dirty="0" err="1" smtClean="0">
                <a:latin typeface="+mn-lt"/>
                <a:ea typeface="宋体" charset="-122"/>
              </a:rPr>
              <a:t>dp</a:t>
            </a:r>
            <a:r>
              <a:rPr lang="en-US" altLang="zh-CN" sz="2800" baseline="-25000" dirty="0" err="1" smtClean="0">
                <a:latin typeface="+mn-lt"/>
                <a:ea typeface="宋体" charset="-122"/>
              </a:rPr>
              <a:t>t</a:t>
            </a:r>
            <a:r>
              <a:rPr lang="en-US" altLang="zh-CN" sz="2800" dirty="0" smtClean="0">
                <a:latin typeface="+mn-lt"/>
                <a:ea typeface="宋体" charset="-122"/>
              </a:rPr>
              <a:t>/p</a:t>
            </a:r>
            <a:r>
              <a:rPr lang="en-US" altLang="zh-CN" sz="2800" baseline="-25000" dirty="0" smtClean="0">
                <a:latin typeface="+mn-lt"/>
                <a:ea typeface="宋体" charset="-122"/>
              </a:rPr>
              <a:t>t</a:t>
            </a:r>
            <a:r>
              <a:rPr lang="en-US" altLang="zh-CN" sz="2800" dirty="0" smtClean="0">
                <a:latin typeface="+mn-lt"/>
                <a:ea typeface="宋体" charset="-122"/>
              </a:rPr>
              <a:t>=</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baseline="-25000" dirty="0" err="1" smtClean="0">
                <a:latin typeface="+mn-lt"/>
                <a:ea typeface="宋体" charset="-122"/>
              </a:rPr>
              <a:t>t</a:t>
            </a:r>
            <a:r>
              <a:rPr lang="en-US" altLang="zh-CN" sz="2800" dirty="0" err="1" smtClean="0">
                <a:latin typeface="+mn-lt"/>
                <a:ea typeface="宋体" charset="-122"/>
              </a:rPr>
              <a:t>dt</a:t>
            </a:r>
            <a:endParaRPr lang="en-US" altLang="zh-CN" sz="2800" dirty="0" smtClean="0">
              <a:latin typeface="+mn-lt"/>
              <a:ea typeface="宋体" charset="-122"/>
            </a:endParaRPr>
          </a:p>
          <a:p>
            <a:pPr eaLnBrk="1" hangingPunct="1">
              <a:defRPr/>
            </a:pPr>
            <a:r>
              <a:rPr lang="en-US" altLang="zh-CN" sz="2800" dirty="0" smtClean="0">
                <a:latin typeface="+mn-lt"/>
                <a:ea typeface="宋体" charset="-122"/>
              </a:rPr>
              <a:t>Applying (1.29) we get (1.34):</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It’s equivalent to </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baseline="-25000" dirty="0" err="1" smtClean="0">
                <a:latin typeface="+mn-lt"/>
                <a:ea typeface="宋体" charset="-122"/>
              </a:rPr>
              <a:t>t</a:t>
            </a:r>
            <a:r>
              <a:rPr lang="en-US" altLang="zh-CN" sz="2800" dirty="0" smtClean="0">
                <a:latin typeface="+mn-lt"/>
                <a:ea typeface="宋体" charset="-122"/>
              </a:rPr>
              <a:t>=1/E</a:t>
            </a:r>
            <a:r>
              <a:rPr lang="en-US" altLang="zh-CN" sz="2800" baseline="-25000" dirty="0" smtClean="0">
                <a:latin typeface="+mn-lt"/>
                <a:ea typeface="宋体" charset="-122"/>
              </a:rPr>
              <a:t>t</a:t>
            </a:r>
            <a:r>
              <a:rPr lang="en-US" altLang="zh-CN" sz="2800" dirty="0" smtClean="0">
                <a:latin typeface="+mn-lt"/>
                <a:ea typeface="宋体" charset="-122"/>
              </a:rPr>
              <a:t>(m</a:t>
            </a:r>
            <a:r>
              <a:rPr lang="en-US" altLang="zh-CN" sz="2800" baseline="-25000" dirty="0" smtClean="0">
                <a:latin typeface="+mn-lt"/>
                <a:ea typeface="宋体" charset="-122"/>
              </a:rPr>
              <a:t>t+1</a:t>
            </a:r>
            <a:r>
              <a:rPr lang="en-US" altLang="zh-CN" sz="2800" dirty="0" smtClean="0">
                <a:latin typeface="+mn-lt"/>
                <a:ea typeface="宋体" charset="-122"/>
              </a:rPr>
              <a:t>).</a:t>
            </a:r>
          </a:p>
          <a:p>
            <a:pPr eaLnBrk="1" hangingPunct="1">
              <a:defRPr/>
            </a:pPr>
            <a:endParaRPr lang="en-US" altLang="zh-CN" sz="2400" dirty="0" smtClean="0">
              <a:ea typeface="宋体" charset="-122"/>
            </a:endParaRPr>
          </a:p>
        </p:txBody>
      </p:sp>
      <p:graphicFrame>
        <p:nvGraphicFramePr>
          <p:cNvPr id="149508" name="Object 4"/>
          <p:cNvGraphicFramePr>
            <a:graphicFrameLocks noGrp="1" noChangeAspect="1"/>
          </p:cNvGraphicFramePr>
          <p:nvPr>
            <p:ph sz="half" idx="2"/>
          </p:nvPr>
        </p:nvGraphicFramePr>
        <p:xfrm>
          <a:off x="3276600" y="4292600"/>
          <a:ext cx="2735263" cy="1511300"/>
        </p:xfrm>
        <a:graphic>
          <a:graphicData uri="http://schemas.openxmlformats.org/presentationml/2006/ole">
            <mc:AlternateContent xmlns:mc="http://schemas.openxmlformats.org/markup-compatibility/2006">
              <mc:Choice xmlns:v="urn:schemas-microsoft-com:vml" Requires="v">
                <p:oleObj spid="_x0000_s149527" name="Equation" r:id="rId4" imgW="1180588" imgH="888614" progId="Equation.DSMT4">
                  <p:embed/>
                </p:oleObj>
              </mc:Choice>
              <mc:Fallback>
                <p:oleObj name="Equation" r:id="rId4" imgW="1180588" imgH="888614"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292600"/>
                        <a:ext cx="2735263" cy="151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8"/>
          <p:cNvSpPr>
            <a:spLocks noGrp="1" noChangeArrowheads="1"/>
          </p:cNvSpPr>
          <p:nvPr>
            <p:ph type="title"/>
          </p:nvPr>
        </p:nvSpPr>
        <p:spPr>
          <a:xfrm>
            <a:off x="611188" y="304800"/>
            <a:ext cx="8304212" cy="1143000"/>
          </a:xfrm>
        </p:spPr>
        <p:txBody>
          <a:bodyPr/>
          <a:lstStyle/>
          <a:p>
            <a:pPr eaLnBrk="1" hangingPunct="1"/>
            <a:r>
              <a:rPr lang="en-US" altLang="zh-CN" smtClean="0">
                <a:latin typeface="Times New Roman" pitchFamily="18" charset="0"/>
                <a:ea typeface="宋体" pitchFamily="2" charset="-122"/>
                <a:cs typeface="Times New Roman" pitchFamily="18" charset="0"/>
              </a:rPr>
              <a:t>First order condition</a:t>
            </a:r>
          </a:p>
        </p:txBody>
      </p:sp>
      <p:sp>
        <p:nvSpPr>
          <p:cNvPr id="3079" name="Rectangle 3"/>
          <p:cNvSpPr>
            <a:spLocks noGrp="1" noChangeArrowheads="1"/>
          </p:cNvSpPr>
          <p:nvPr>
            <p:ph type="body" sz="half" idx="1"/>
          </p:nvPr>
        </p:nvSpPr>
        <p:spPr>
          <a:xfrm>
            <a:off x="685800" y="3573463"/>
            <a:ext cx="7989888" cy="2592387"/>
          </a:xfrm>
        </p:spPr>
        <p:txBody>
          <a:bodyPr/>
          <a:lstStyle/>
          <a:p>
            <a:pPr eaLnBrk="1" hangingPunct="1">
              <a:lnSpc>
                <a:spcPct val="90000"/>
              </a:lnSpc>
              <a:defRPr/>
            </a:pPr>
            <a:r>
              <a:rPr lang="zh-CN" altLang="en-US" sz="3200" dirty="0" smtClean="0">
                <a:latin typeface="+mn-lt"/>
                <a:ea typeface="宋体" charset="-122"/>
              </a:rPr>
              <a:t>         </a:t>
            </a:r>
            <a:r>
              <a:rPr lang="en-US" altLang="zh-CN" sz="3200" dirty="0" smtClean="0">
                <a:latin typeface="+mn-lt"/>
                <a:ea typeface="宋体" charset="-122"/>
              </a:rPr>
              <a:t>is the loss in utility if the investor buys another unit of the asset.</a:t>
            </a:r>
          </a:p>
          <a:p>
            <a:pPr eaLnBrk="1" hangingPunct="1">
              <a:lnSpc>
                <a:spcPct val="90000"/>
              </a:lnSpc>
              <a:defRPr/>
            </a:pPr>
            <a:r>
              <a:rPr lang="en-US" altLang="zh-CN" sz="3200" dirty="0" smtClean="0">
                <a:latin typeface="+mn-lt"/>
                <a:ea typeface="宋体" charset="-122"/>
              </a:rPr>
              <a:t>                    is the increase in (discounted, expected) utility he obtains from the extra payoff at t+1.</a:t>
            </a:r>
          </a:p>
        </p:txBody>
      </p:sp>
      <p:graphicFrame>
        <p:nvGraphicFramePr>
          <p:cNvPr id="108548" name="Object 4"/>
          <p:cNvGraphicFramePr>
            <a:graphicFrameLocks noGrp="1" noChangeAspect="1"/>
          </p:cNvGraphicFramePr>
          <p:nvPr>
            <p:ph sz="quarter" idx="2"/>
          </p:nvPr>
        </p:nvGraphicFramePr>
        <p:xfrm>
          <a:off x="971550" y="3573463"/>
          <a:ext cx="1008063" cy="503237"/>
        </p:xfrm>
        <a:graphic>
          <a:graphicData uri="http://schemas.openxmlformats.org/presentationml/2006/ole">
            <mc:AlternateContent xmlns:mc="http://schemas.openxmlformats.org/markup-compatibility/2006">
              <mc:Choice xmlns:v="urn:schemas-microsoft-com:vml" Requires="v">
                <p:oleObj spid="_x0000_s108603" name="Equation" r:id="rId4" imgW="508000" imgH="228600" progId="Equation.DSMT4">
                  <p:embed/>
                </p:oleObj>
              </mc:Choice>
              <mc:Fallback>
                <p:oleObj name="Equation" r:id="rId4" imgW="5080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573463"/>
                        <a:ext cx="10080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49" name="Object 10"/>
          <p:cNvGraphicFramePr>
            <a:graphicFrameLocks noChangeAspect="1"/>
          </p:cNvGraphicFramePr>
          <p:nvPr/>
        </p:nvGraphicFramePr>
        <p:xfrm>
          <a:off x="1116013" y="4508500"/>
          <a:ext cx="2160587" cy="576263"/>
        </p:xfrm>
        <a:graphic>
          <a:graphicData uri="http://schemas.openxmlformats.org/presentationml/2006/ole">
            <mc:AlternateContent xmlns:mc="http://schemas.openxmlformats.org/markup-compatibility/2006">
              <mc:Choice xmlns:v="urn:schemas-microsoft-com:vml" Requires="v">
                <p:oleObj spid="_x0000_s108604" name="Equation" r:id="rId6" imgW="1040948" imgH="253890" progId="Equation.DSMT4">
                  <p:embed/>
                </p:oleObj>
              </mc:Choice>
              <mc:Fallback>
                <p:oleObj name="Equation" r:id="rId6" imgW="1040948" imgH="25389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4508500"/>
                        <a:ext cx="216058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550" name="Object 11"/>
          <p:cNvGraphicFramePr>
            <a:graphicFrameLocks noChangeAspect="1"/>
          </p:cNvGraphicFramePr>
          <p:nvPr/>
        </p:nvGraphicFramePr>
        <p:xfrm>
          <a:off x="971550" y="1196975"/>
          <a:ext cx="6315075" cy="2305050"/>
        </p:xfrm>
        <a:graphic>
          <a:graphicData uri="http://schemas.openxmlformats.org/presentationml/2006/ole">
            <mc:AlternateContent xmlns:mc="http://schemas.openxmlformats.org/markup-compatibility/2006">
              <mc:Choice xmlns:v="urn:schemas-microsoft-com:vml" Requires="v">
                <p:oleObj spid="_x0000_s108605" name="Equation" r:id="rId8" imgW="1930400" imgH="736600" progId="Equation.DSMT4">
                  <p:embed/>
                </p:oleObj>
              </mc:Choice>
              <mc:Fallback>
                <p:oleObj name="Equation" r:id="rId8" imgW="1930400" imgH="7366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1550" y="1196975"/>
                        <a:ext cx="6315075" cy="230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11188" y="304800"/>
            <a:ext cx="8304212" cy="1143000"/>
          </a:xfrm>
        </p:spPr>
        <p:txBody>
          <a:bodyPr/>
          <a:lstStyle/>
          <a:p>
            <a:pPr eaLnBrk="1" hangingPunct="1"/>
            <a:r>
              <a:rPr lang="en-US" altLang="zh-CN" smtClean="0">
                <a:latin typeface="Times New Roman" pitchFamily="18" charset="0"/>
                <a:ea typeface="宋体" pitchFamily="2" charset="-122"/>
                <a:cs typeface="Times New Roman" pitchFamily="18" charset="0"/>
              </a:rPr>
              <a:t>More intuitive version</a:t>
            </a:r>
          </a:p>
        </p:txBody>
      </p:sp>
      <p:sp>
        <p:nvSpPr>
          <p:cNvPr id="30725" name="Rectangle 3"/>
          <p:cNvSpPr>
            <a:spLocks noGrp="1" noChangeArrowheads="1"/>
          </p:cNvSpPr>
          <p:nvPr>
            <p:ph type="body" sz="half" idx="1"/>
          </p:nvPr>
        </p:nvSpPr>
        <p:spPr>
          <a:xfrm>
            <a:off x="468313" y="1447800"/>
            <a:ext cx="7920037" cy="4572000"/>
          </a:xfrm>
        </p:spPr>
        <p:txBody>
          <a:bodyPr/>
          <a:lstStyle/>
          <a:p>
            <a:pPr eaLnBrk="1" hangingPunct="1">
              <a:defRPr/>
            </a:pPr>
            <a:r>
              <a:rPr lang="en-US" altLang="zh-CN" sz="2800" dirty="0" smtClean="0">
                <a:latin typeface="+mn-lt"/>
                <a:ea typeface="宋体" charset="-122"/>
              </a:rPr>
              <a:t>Using (1.34), we can rearrange (1.33) as(1.35):</a:t>
            </a: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 </a:t>
            </a:r>
          </a:p>
          <a:p>
            <a:pPr eaLnBrk="1" hangingPunct="1">
              <a:defRPr/>
            </a:pPr>
            <a:r>
              <a:rPr lang="en-US" altLang="zh-CN" sz="2800" dirty="0" smtClean="0">
                <a:latin typeface="+mn-lt"/>
                <a:ea typeface="宋体" charset="-122"/>
              </a:rPr>
              <a:t>It’s analogue to E(R)=</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dirty="0" err="1" smtClean="0">
                <a:latin typeface="+mn-lt"/>
                <a:ea typeface="宋体" charset="-122"/>
              </a:rPr>
              <a:t>-R</a:t>
            </a:r>
            <a:r>
              <a:rPr lang="en-US" altLang="zh-CN" sz="2800" baseline="30000" dirty="0" err="1" smtClean="0">
                <a:latin typeface="+mn-lt"/>
                <a:ea typeface="宋体" charset="-122"/>
              </a:rPr>
              <a:t>f</a:t>
            </a:r>
            <a:r>
              <a:rPr lang="en-US" altLang="zh-CN" sz="2800" dirty="0" err="1" smtClean="0">
                <a:latin typeface="+mn-lt"/>
                <a:ea typeface="宋体" charset="-122"/>
              </a:rPr>
              <a:t>cov</a:t>
            </a:r>
            <a:r>
              <a:rPr lang="en-US" altLang="zh-CN" sz="2800" dirty="0" smtClean="0">
                <a:latin typeface="+mn-lt"/>
                <a:ea typeface="宋体" charset="-122"/>
              </a:rPr>
              <a:t>(</a:t>
            </a:r>
            <a:r>
              <a:rPr lang="en-US" altLang="zh-CN" sz="2800" dirty="0" err="1" smtClean="0">
                <a:latin typeface="+mn-lt"/>
                <a:ea typeface="宋体" charset="-122"/>
              </a:rPr>
              <a:t>m,R</a:t>
            </a:r>
            <a:r>
              <a:rPr lang="en-US" altLang="zh-CN" sz="2800" dirty="0" smtClean="0">
                <a:latin typeface="+mn-lt"/>
                <a:ea typeface="宋体" charset="-122"/>
              </a:rPr>
              <a:t>).</a:t>
            </a:r>
            <a:endParaRPr lang="zh-CN" altLang="el-GR" sz="2800" dirty="0" smtClean="0">
              <a:latin typeface="+mn-lt"/>
              <a:ea typeface="宋体" charset="-122"/>
            </a:endParaRPr>
          </a:p>
        </p:txBody>
      </p:sp>
      <p:graphicFrame>
        <p:nvGraphicFramePr>
          <p:cNvPr id="150532" name="Object 9"/>
          <p:cNvGraphicFramePr>
            <a:graphicFrameLocks noChangeAspect="1"/>
          </p:cNvGraphicFramePr>
          <p:nvPr/>
        </p:nvGraphicFramePr>
        <p:xfrm>
          <a:off x="2484438" y="1989138"/>
          <a:ext cx="4175125" cy="935037"/>
        </p:xfrm>
        <a:graphic>
          <a:graphicData uri="http://schemas.openxmlformats.org/presentationml/2006/ole">
            <mc:AlternateContent xmlns:mc="http://schemas.openxmlformats.org/markup-compatibility/2006">
              <mc:Choice xmlns:v="urn:schemas-microsoft-com:vml" Requires="v">
                <p:oleObj spid="_x0000_s150551" name="Equation" r:id="rId4" imgW="2273300" imgH="431800" progId="Equation.DSMT4">
                  <p:embed/>
                </p:oleObj>
              </mc:Choice>
              <mc:Fallback>
                <p:oleObj name="Equation" r:id="rId4" imgW="2273300" imgH="4318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1989138"/>
                        <a:ext cx="4175125"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68313" y="260350"/>
            <a:ext cx="8447087" cy="1036638"/>
          </a:xfrm>
        </p:spPr>
        <p:txBody>
          <a:bodyPr/>
          <a:lstStyle/>
          <a:p>
            <a:pPr eaLnBrk="1" hangingPunct="1"/>
            <a:r>
              <a:rPr lang="en-US" altLang="zh-CN" sz="4000" smtClean="0">
                <a:latin typeface="Times New Roman" pitchFamily="18" charset="0"/>
                <a:ea typeface="宋体" pitchFamily="2" charset="-122"/>
                <a:cs typeface="Times New Roman" pitchFamily="18" charset="0"/>
              </a:rPr>
              <a:t>Relationship between asset return and consumption risk</a:t>
            </a:r>
          </a:p>
        </p:txBody>
      </p:sp>
      <p:sp>
        <p:nvSpPr>
          <p:cNvPr id="31751" name="Rectangle 3"/>
          <p:cNvSpPr>
            <a:spLocks noGrp="1" noChangeArrowheads="1"/>
          </p:cNvSpPr>
          <p:nvPr>
            <p:ph type="body" sz="half" idx="1"/>
          </p:nvPr>
        </p:nvSpPr>
        <p:spPr>
          <a:xfrm>
            <a:off x="685800" y="1447800"/>
            <a:ext cx="7631113" cy="4572000"/>
          </a:xfrm>
        </p:spPr>
        <p:txBody>
          <a:bodyPr/>
          <a:lstStyle/>
          <a:p>
            <a:pPr eaLnBrk="1" hangingPunct="1">
              <a:defRPr/>
            </a:pPr>
            <a:r>
              <a:rPr lang="en-US" altLang="zh-CN" sz="3200" dirty="0" smtClean="0">
                <a:latin typeface="+mn-lt"/>
                <a:ea typeface="宋体" charset="-122"/>
              </a:rPr>
              <a:t>From                        we have:</a:t>
            </a: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defRPr/>
            </a:pPr>
            <a:endParaRPr lang="en-US" altLang="zh-CN" sz="2400" dirty="0" smtClean="0">
              <a:ea typeface="宋体" charset="-122"/>
            </a:endParaRPr>
          </a:p>
          <a:p>
            <a:pPr eaLnBrk="1" hangingPunct="1">
              <a:buFontTx/>
              <a:buNone/>
              <a:defRPr/>
            </a:pPr>
            <a:endParaRPr lang="en-US" altLang="zh-CN" sz="2400" dirty="0" smtClean="0">
              <a:ea typeface="宋体" charset="-122"/>
            </a:endParaRPr>
          </a:p>
        </p:txBody>
      </p:sp>
      <p:graphicFrame>
        <p:nvGraphicFramePr>
          <p:cNvPr id="151556" name="Object 4"/>
          <p:cNvGraphicFramePr>
            <a:graphicFrameLocks noGrp="1" noChangeAspect="1"/>
          </p:cNvGraphicFramePr>
          <p:nvPr>
            <p:ph sz="quarter" idx="2"/>
          </p:nvPr>
        </p:nvGraphicFramePr>
        <p:xfrm>
          <a:off x="2268538" y="1484313"/>
          <a:ext cx="2374900" cy="649287"/>
        </p:xfrm>
        <a:graphic>
          <a:graphicData uri="http://schemas.openxmlformats.org/presentationml/2006/ole">
            <mc:AlternateContent xmlns:mc="http://schemas.openxmlformats.org/markup-compatibility/2006">
              <mc:Choice xmlns:v="urn:schemas-microsoft-com:vml" Requires="v">
                <p:oleObj spid="_x0000_s151593" name="Equation" r:id="rId4" imgW="901309" imgH="241195" progId="Equation.DSMT4">
                  <p:embed/>
                </p:oleObj>
              </mc:Choice>
              <mc:Fallback>
                <p:oleObj name="Equation" r:id="rId4" imgW="901309" imgH="24119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1484313"/>
                        <a:ext cx="2374900"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1557" name="Object 6"/>
          <p:cNvGraphicFramePr>
            <a:graphicFrameLocks noGrp="1" noChangeAspect="1"/>
          </p:cNvGraphicFramePr>
          <p:nvPr>
            <p:ph sz="quarter" idx="3"/>
          </p:nvPr>
        </p:nvGraphicFramePr>
        <p:xfrm>
          <a:off x="1116013" y="2133600"/>
          <a:ext cx="7200900" cy="3527425"/>
        </p:xfrm>
        <a:graphic>
          <a:graphicData uri="http://schemas.openxmlformats.org/presentationml/2006/ole">
            <mc:AlternateContent xmlns:mc="http://schemas.openxmlformats.org/markup-compatibility/2006">
              <mc:Choice xmlns:v="urn:schemas-microsoft-com:vml" Requires="v">
                <p:oleObj spid="_x0000_s151594" name="Equation" r:id="rId6" imgW="3302000" imgH="1625600" progId="Equation.DSMT4">
                  <p:embed/>
                </p:oleObj>
              </mc:Choice>
              <mc:Fallback>
                <p:oleObj name="Equation" r:id="rId6" imgW="3302000" imgH="16256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2133600"/>
                        <a:ext cx="7200900" cy="352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文本占位符 2"/>
          <p:cNvSpPr>
            <a:spLocks noGrp="1"/>
          </p:cNvSpPr>
          <p:nvPr>
            <p:ph type="body" sz="half" idx="1"/>
          </p:nvPr>
        </p:nvSpPr>
        <p:spPr>
          <a:xfrm>
            <a:off x="685800" y="1700213"/>
            <a:ext cx="7773988" cy="4319587"/>
          </a:xfrm>
        </p:spPr>
        <p:txBody>
          <a:bodyPr/>
          <a:lstStyle/>
          <a:p>
            <a:pPr eaLnBrk="1" hangingPunct="1"/>
            <a:r>
              <a:rPr lang="en-US" altLang="zh-CN" sz="3200" smtClean="0">
                <a:ea typeface="宋体" pitchFamily="2" charset="-122"/>
              </a:rPr>
              <a:t>Ignoring the orders higher than dt, we have:</a:t>
            </a:r>
          </a:p>
          <a:p>
            <a:pPr eaLnBrk="1" hangingPunct="1"/>
            <a:endParaRPr lang="en-US" altLang="zh-CN" sz="3200" smtClean="0">
              <a:ea typeface="宋体" pitchFamily="2" charset="-122"/>
            </a:endParaRPr>
          </a:p>
          <a:p>
            <a:pPr eaLnBrk="1" hangingPunct="1"/>
            <a:endParaRPr lang="en-US" altLang="zh-CN" sz="3200" smtClean="0">
              <a:ea typeface="宋体" pitchFamily="2" charset="-122"/>
            </a:endParaRPr>
          </a:p>
          <a:p>
            <a:pPr eaLnBrk="1" hangingPunct="1"/>
            <a:r>
              <a:rPr lang="en-US" altLang="zh-CN" sz="3200" smtClean="0">
                <a:ea typeface="宋体" pitchFamily="2" charset="-122"/>
              </a:rPr>
              <a:t>(1.35)becomes (1.38)</a:t>
            </a:r>
            <a:endParaRPr lang="zh-CN" altLang="en-US" smtClean="0"/>
          </a:p>
        </p:txBody>
      </p:sp>
      <p:graphicFrame>
        <p:nvGraphicFramePr>
          <p:cNvPr id="152579" name="Object 8"/>
          <p:cNvGraphicFramePr>
            <a:graphicFrameLocks noChangeAspect="1"/>
          </p:cNvGraphicFramePr>
          <p:nvPr/>
        </p:nvGraphicFramePr>
        <p:xfrm>
          <a:off x="2843213" y="2924175"/>
          <a:ext cx="3600450" cy="792163"/>
        </p:xfrm>
        <a:graphic>
          <a:graphicData uri="http://schemas.openxmlformats.org/presentationml/2006/ole">
            <mc:AlternateContent xmlns:mc="http://schemas.openxmlformats.org/markup-compatibility/2006">
              <mc:Choice xmlns:v="urn:schemas-microsoft-com:vml" Requires="v">
                <p:oleObj spid="_x0000_s152617" name="Equation" r:id="rId3" imgW="1765300" imgH="431800" progId="Equation.DSMT4">
                  <p:embed/>
                </p:oleObj>
              </mc:Choice>
              <mc:Fallback>
                <p:oleObj name="Equation" r:id="rId3" imgW="1765300" imgH="4318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2924175"/>
                        <a:ext cx="3600450"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2580" name="Object 9"/>
          <p:cNvGraphicFramePr>
            <a:graphicFrameLocks noChangeAspect="1"/>
          </p:cNvGraphicFramePr>
          <p:nvPr/>
        </p:nvGraphicFramePr>
        <p:xfrm>
          <a:off x="2411413" y="4581525"/>
          <a:ext cx="4897437" cy="935038"/>
        </p:xfrm>
        <a:graphic>
          <a:graphicData uri="http://schemas.openxmlformats.org/presentationml/2006/ole">
            <mc:AlternateContent xmlns:mc="http://schemas.openxmlformats.org/markup-compatibility/2006">
              <mc:Choice xmlns:v="urn:schemas-microsoft-com:vml" Requires="v">
                <p:oleObj spid="_x0000_s152618" name="Equation" r:id="rId5" imgW="2324100" imgH="431800" progId="Equation.DSMT4">
                  <p:embed/>
                </p:oleObj>
              </mc:Choice>
              <mc:Fallback>
                <p:oleObj name="Equation" r:id="rId5" imgW="2324100" imgH="4318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413" y="4581525"/>
                        <a:ext cx="4897437"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2581" name="Rectangle 2"/>
          <p:cNvSpPr>
            <a:spLocks noGrp="1" noChangeArrowheads="1"/>
          </p:cNvSpPr>
          <p:nvPr>
            <p:ph type="title"/>
          </p:nvPr>
        </p:nvSpPr>
        <p:spPr/>
        <p:txBody>
          <a:bodyPr/>
          <a:lstStyle/>
          <a:p>
            <a:pPr eaLnBrk="1" hangingPunct="1"/>
            <a:r>
              <a:rPr lang="en-US" altLang="zh-CN" sz="4000" smtClean="0">
                <a:latin typeface="Times New Roman" pitchFamily="18" charset="0"/>
                <a:ea typeface="宋体" pitchFamily="2" charset="-122"/>
                <a:cs typeface="Times New Roman" pitchFamily="18" charset="0"/>
              </a:rPr>
              <a:t>Relationship between asset return and consumption risk(2)</a:t>
            </a:r>
          </a:p>
        </p:txBody>
      </p:sp>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333375"/>
            <a:ext cx="8218488" cy="1143000"/>
          </a:xfrm>
        </p:spPr>
        <p:txBody>
          <a:bodyPr/>
          <a:lstStyle/>
          <a:p>
            <a:pPr eaLnBrk="1" hangingPunct="1"/>
            <a:r>
              <a:rPr lang="en-US" altLang="zh-CN" smtClean="0">
                <a:latin typeface="Times New Roman" pitchFamily="18" charset="0"/>
                <a:ea typeface="宋体" pitchFamily="2" charset="-122"/>
                <a:cs typeface="Times New Roman" pitchFamily="18" charset="0"/>
              </a:rPr>
              <a:t>Sharp Ratio</a:t>
            </a:r>
          </a:p>
        </p:txBody>
      </p:sp>
      <p:sp>
        <p:nvSpPr>
          <p:cNvPr id="32774" name="Rectangle 3"/>
          <p:cNvSpPr>
            <a:spLocks noGrp="1" noChangeArrowheads="1"/>
          </p:cNvSpPr>
          <p:nvPr>
            <p:ph type="body" sz="half" idx="1"/>
          </p:nvPr>
        </p:nvSpPr>
        <p:spPr>
          <a:xfrm>
            <a:off x="250825" y="1447800"/>
            <a:ext cx="8281988" cy="4572000"/>
          </a:xfrm>
        </p:spPr>
        <p:txBody>
          <a:bodyPr/>
          <a:lstStyle/>
          <a:p>
            <a:pPr eaLnBrk="1" hangingPunct="1">
              <a:defRPr/>
            </a:pPr>
            <a:r>
              <a:rPr lang="en-US" altLang="zh-CN" sz="2800" dirty="0" smtClean="0">
                <a:latin typeface="+mn-lt"/>
                <a:ea typeface="宋体" charset="-122"/>
              </a:rPr>
              <a:t>(1.38)can be rewritten as </a:t>
            </a:r>
          </a:p>
          <a:p>
            <a:pPr eaLnBrk="1" hangingPunct="1">
              <a:defRPr/>
            </a:pPr>
            <a:endParaRPr lang="en-US" altLang="zh-CN" sz="2800" dirty="0" smtClean="0">
              <a:latin typeface="+mn-lt"/>
              <a:ea typeface="宋体" charset="-122"/>
            </a:endParaRPr>
          </a:p>
          <a:p>
            <a:pPr eaLnBrk="1" hangingPunct="1">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Using </a:t>
            </a:r>
            <a:r>
              <a:rPr lang="el-GR" altLang="zh-CN" sz="2800" dirty="0" smtClean="0">
                <a:latin typeface="+mn-lt"/>
                <a:cs typeface="Arial" charset="0"/>
              </a:rPr>
              <a:t>ρ≤</a:t>
            </a:r>
            <a:r>
              <a:rPr lang="en-US" altLang="zh-CN" sz="2800" dirty="0" smtClean="0">
                <a:latin typeface="+mn-lt"/>
                <a:ea typeface="宋体" charset="-122"/>
                <a:cs typeface="Arial" charset="0"/>
              </a:rPr>
              <a:t>1 and</a:t>
            </a:r>
          </a:p>
          <a:p>
            <a:pPr eaLnBrk="1" hangingPunct="1">
              <a:defRPr/>
            </a:pPr>
            <a:endParaRPr lang="en-US" altLang="zh-CN" sz="2800" dirty="0" smtClean="0">
              <a:latin typeface="+mn-lt"/>
              <a:ea typeface="宋体" charset="-122"/>
              <a:cs typeface="Arial" charset="0"/>
            </a:endParaRPr>
          </a:p>
          <a:p>
            <a:pPr eaLnBrk="1" hangingPunct="1">
              <a:defRPr/>
            </a:pPr>
            <a:endParaRPr lang="en-US" altLang="zh-CN" sz="2800" dirty="0" smtClean="0">
              <a:latin typeface="+mn-lt"/>
              <a:ea typeface="宋体" charset="-122"/>
              <a:cs typeface="Arial" charset="0"/>
            </a:endParaRPr>
          </a:p>
          <a:p>
            <a:pPr eaLnBrk="1" hangingPunct="1">
              <a:defRPr/>
            </a:pPr>
            <a:r>
              <a:rPr lang="en-US" altLang="zh-CN" sz="2800" dirty="0" smtClean="0">
                <a:latin typeface="+mn-lt"/>
                <a:ea typeface="宋体" charset="-122"/>
                <a:cs typeface="Arial" charset="0"/>
              </a:rPr>
              <a:t>We have: </a:t>
            </a:r>
            <a:endParaRPr lang="el-GR" altLang="zh-CN" sz="2800" dirty="0" smtClean="0">
              <a:latin typeface="+mn-lt"/>
              <a:cs typeface="Arial" charset="0"/>
            </a:endParaRPr>
          </a:p>
        </p:txBody>
      </p:sp>
      <p:graphicFrame>
        <p:nvGraphicFramePr>
          <p:cNvPr id="153604" name="Object 4"/>
          <p:cNvGraphicFramePr>
            <a:graphicFrameLocks noGrp="1" noChangeAspect="1"/>
          </p:cNvGraphicFramePr>
          <p:nvPr>
            <p:ph sz="quarter" idx="2"/>
          </p:nvPr>
        </p:nvGraphicFramePr>
        <p:xfrm>
          <a:off x="1403350" y="3573463"/>
          <a:ext cx="7272338" cy="646112"/>
        </p:xfrm>
        <a:graphic>
          <a:graphicData uri="http://schemas.openxmlformats.org/presentationml/2006/ole">
            <mc:AlternateContent xmlns:mc="http://schemas.openxmlformats.org/markup-compatibility/2006">
              <mc:Choice xmlns:v="urn:schemas-microsoft-com:vml" Requires="v">
                <p:oleObj spid="_x0000_s153659" name="Equation" r:id="rId4" imgW="3429000" imgH="254000" progId="Equation.DSMT4">
                  <p:embed/>
                </p:oleObj>
              </mc:Choice>
              <mc:Fallback>
                <p:oleObj name="Equation" r:id="rId4" imgW="3429000" imgH="254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573463"/>
                        <a:ext cx="7272338" cy="646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05" name="Object 6"/>
          <p:cNvGraphicFramePr>
            <a:graphicFrameLocks noGrp="1" noChangeAspect="1"/>
          </p:cNvGraphicFramePr>
          <p:nvPr>
            <p:ph sz="quarter" idx="3"/>
          </p:nvPr>
        </p:nvGraphicFramePr>
        <p:xfrm>
          <a:off x="1979613" y="1916113"/>
          <a:ext cx="4032250" cy="1008062"/>
        </p:xfrm>
        <a:graphic>
          <a:graphicData uri="http://schemas.openxmlformats.org/presentationml/2006/ole">
            <mc:AlternateContent xmlns:mc="http://schemas.openxmlformats.org/markup-compatibility/2006">
              <mc:Choice xmlns:v="urn:schemas-microsoft-com:vml" Requires="v">
                <p:oleObj spid="_x0000_s153660" name="Equation" r:id="rId6" imgW="2082800" imgH="431800" progId="Equation.DSMT4">
                  <p:embed/>
                </p:oleObj>
              </mc:Choice>
              <mc:Fallback>
                <p:oleObj name="Equation" r:id="rId6" imgW="2082800" imgH="4318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9613" y="1916113"/>
                        <a:ext cx="4032250"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06" name="Object 9"/>
          <p:cNvGraphicFramePr>
            <a:graphicFrameLocks noChangeAspect="1"/>
          </p:cNvGraphicFramePr>
          <p:nvPr/>
        </p:nvGraphicFramePr>
        <p:xfrm>
          <a:off x="2268538" y="4797425"/>
          <a:ext cx="3971925" cy="1368425"/>
        </p:xfrm>
        <a:graphic>
          <a:graphicData uri="http://schemas.openxmlformats.org/presentationml/2006/ole">
            <mc:AlternateContent xmlns:mc="http://schemas.openxmlformats.org/markup-compatibility/2006">
              <mc:Choice xmlns:v="urn:schemas-microsoft-com:vml" Requires="v">
                <p:oleObj spid="_x0000_s153661" name="Equation" r:id="rId8" imgW="1511300" imgH="660400" progId="Equation.DSMT4">
                  <p:embed/>
                </p:oleObj>
              </mc:Choice>
              <mc:Fallback>
                <p:oleObj name="Equation" r:id="rId8" imgW="1511300" imgH="66040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68538" y="4797425"/>
                        <a:ext cx="3971925" cy="136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395288" y="188913"/>
            <a:ext cx="8520112" cy="792162"/>
          </a:xfrm>
        </p:spPr>
        <p:txBody>
          <a:bodyPr/>
          <a:lstStyle/>
          <a:p>
            <a:pPr eaLnBrk="1" hangingPunct="1"/>
            <a:r>
              <a:rPr lang="en-US" altLang="zh-CN" smtClean="0">
                <a:latin typeface="Times New Roman" pitchFamily="18" charset="0"/>
                <a:ea typeface="宋体" pitchFamily="2" charset="-122"/>
                <a:cs typeface="Times New Roman" pitchFamily="18" charset="0"/>
              </a:rPr>
              <a:t>Problem 1.8</a:t>
            </a:r>
          </a:p>
        </p:txBody>
      </p:sp>
      <p:sp>
        <p:nvSpPr>
          <p:cNvPr id="33796" name="Rectangle 3"/>
          <p:cNvSpPr>
            <a:spLocks noGrp="1" noChangeArrowheads="1"/>
          </p:cNvSpPr>
          <p:nvPr>
            <p:ph type="body" sz="half" idx="1"/>
          </p:nvPr>
        </p:nvSpPr>
        <p:spPr>
          <a:xfrm>
            <a:off x="323850" y="836613"/>
            <a:ext cx="8569325" cy="5183187"/>
          </a:xfrm>
        </p:spPr>
        <p:txBody>
          <a:bodyPr/>
          <a:lstStyle/>
          <a:p>
            <a:pPr eaLnBrk="1" hangingPunct="1">
              <a:defRPr/>
            </a:pPr>
            <a:r>
              <a:rPr lang="en-US" altLang="zh-CN" sz="2400" dirty="0" smtClean="0">
                <a:latin typeface="+mn-lt"/>
                <a:ea typeface="宋体" charset="-122"/>
              </a:rPr>
              <a:t>Suppose the utility function includes leisure. Derive the pricing function. It’s a multifactor model. </a:t>
            </a:r>
          </a:p>
        </p:txBody>
      </p:sp>
      <p:graphicFrame>
        <p:nvGraphicFramePr>
          <p:cNvPr id="154628" name="Object 4"/>
          <p:cNvGraphicFramePr>
            <a:graphicFrameLocks noGrp="1" noChangeAspect="1"/>
          </p:cNvGraphicFramePr>
          <p:nvPr>
            <p:ph sz="half" idx="2"/>
          </p:nvPr>
        </p:nvGraphicFramePr>
        <p:xfrm>
          <a:off x="827088" y="1663700"/>
          <a:ext cx="7561262" cy="4467225"/>
        </p:xfrm>
        <a:graphic>
          <a:graphicData uri="http://schemas.openxmlformats.org/presentationml/2006/ole">
            <mc:AlternateContent xmlns:mc="http://schemas.openxmlformats.org/markup-compatibility/2006">
              <mc:Choice xmlns:v="urn:schemas-microsoft-com:vml" Requires="v">
                <p:oleObj spid="_x0000_s154647" name="Equation" r:id="rId4" imgW="4686120" imgH="2768400" progId="Equation.DSMT4">
                  <p:embed/>
                </p:oleObj>
              </mc:Choice>
              <mc:Fallback>
                <p:oleObj name="Equation" r:id="rId4" imgW="4686120" imgH="2768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663700"/>
                        <a:ext cx="7561262"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624013" y="333375"/>
            <a:ext cx="5689600" cy="1081088"/>
          </a:xfrm>
        </p:spPr>
        <p:txBody>
          <a:bodyPr/>
          <a:lstStyle/>
          <a:p>
            <a:pPr marL="53975" eaLnBrk="1" hangingPunct="1"/>
            <a:r>
              <a:rPr lang="en-US" altLang="zh-CN" smtClean="0">
                <a:solidFill>
                  <a:srgbClr val="0044AC"/>
                </a:solidFill>
              </a:rPr>
              <a:t>       </a:t>
            </a:r>
            <a:r>
              <a:rPr lang="zh-CN" altLang="en-US" smtClean="0">
                <a:solidFill>
                  <a:srgbClr val="0044AC"/>
                </a:solidFill>
              </a:rPr>
              <a:t>请提问</a:t>
            </a:r>
          </a:p>
        </p:txBody>
      </p:sp>
      <p:sp>
        <p:nvSpPr>
          <p:cNvPr id="155651" name="Rectangle 3"/>
          <p:cNvSpPr>
            <a:spLocks noGrp="1" noChangeArrowheads="1"/>
          </p:cNvSpPr>
          <p:nvPr>
            <p:ph type="body" sz="half" idx="1"/>
          </p:nvPr>
        </p:nvSpPr>
        <p:spPr>
          <a:xfrm>
            <a:off x="457200" y="1600200"/>
            <a:ext cx="4011613" cy="4530725"/>
          </a:xfrm>
        </p:spPr>
        <p:txBody>
          <a:bodyPr/>
          <a:lstStyle/>
          <a:p>
            <a:pPr eaLnBrk="1" hangingPunct="1"/>
            <a:r>
              <a:rPr lang="en-US" altLang="zh-CN" sz="2800" smtClean="0"/>
              <a:t>Any Questions</a:t>
            </a:r>
            <a:r>
              <a:rPr lang="zh-CN" altLang="en-US" sz="2800" smtClean="0"/>
              <a:t>？</a:t>
            </a:r>
            <a:endParaRPr lang="en-US" altLang="zh-CN" sz="2800" smtClean="0"/>
          </a:p>
          <a:p>
            <a:pPr eaLnBrk="1" hangingPunct="1"/>
            <a:endParaRPr lang="en-US" altLang="zh-CN" sz="2800" smtClean="0"/>
          </a:p>
        </p:txBody>
      </p:sp>
      <p:pic>
        <p:nvPicPr>
          <p:cNvPr id="454660" name="Picture 4" descr="3-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460750" y="2644775"/>
            <a:ext cx="2082800" cy="2751138"/>
          </a:xfrm>
          <a:noFill/>
        </p:spPr>
      </p:pic>
      <p:sp>
        <p:nvSpPr>
          <p:cNvPr id="3" name="页脚占位符 2"/>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54660"/>
                                        </p:tgtEl>
                                        <p:attrNameLst>
                                          <p:attrName>style.visibility</p:attrName>
                                        </p:attrNameLst>
                                      </p:cBhvr>
                                      <p:to>
                                        <p:strVal val="visible"/>
                                      </p:to>
                                    </p:set>
                                    <p:animEffect transition="in" filter="wipe(down)">
                                      <p:cBhvr>
                                        <p:cTn id="7" dur="580">
                                          <p:stCondLst>
                                            <p:cond delay="0"/>
                                          </p:stCondLst>
                                        </p:cTn>
                                        <p:tgtEl>
                                          <p:spTgt spid="454660"/>
                                        </p:tgtEl>
                                      </p:cBhvr>
                                    </p:animEffect>
                                    <p:anim calcmode="lin" valueType="num">
                                      <p:cBhvr>
                                        <p:cTn id="8" dur="1822" tmFilter="0,0; 0.14,0.36; 0.43,0.73; 0.71,0.91; 1.0,1.0">
                                          <p:stCondLst>
                                            <p:cond delay="0"/>
                                          </p:stCondLst>
                                        </p:cTn>
                                        <p:tgtEl>
                                          <p:spTgt spid="45466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5466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5466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5466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54660"/>
                                        </p:tgtEl>
                                        <p:attrNameLst>
                                          <p:attrName>ppt_y</p:attrName>
                                        </p:attrNameLst>
                                      </p:cBhvr>
                                      <p:tavLst>
                                        <p:tav tm="0" fmla="#ppt_y-sin(pi*$)/81">
                                          <p:val>
                                            <p:fltVal val="0"/>
                                          </p:val>
                                        </p:tav>
                                        <p:tav tm="100000">
                                          <p:val>
                                            <p:fltVal val="1"/>
                                          </p:val>
                                        </p:tav>
                                      </p:tavLst>
                                    </p:anim>
                                    <p:animScale>
                                      <p:cBhvr>
                                        <p:cTn id="13" dur="26">
                                          <p:stCondLst>
                                            <p:cond delay="650"/>
                                          </p:stCondLst>
                                        </p:cTn>
                                        <p:tgtEl>
                                          <p:spTgt spid="454660"/>
                                        </p:tgtEl>
                                      </p:cBhvr>
                                      <p:to x="100000" y="60000"/>
                                    </p:animScale>
                                    <p:animScale>
                                      <p:cBhvr>
                                        <p:cTn id="14" dur="166" decel="50000">
                                          <p:stCondLst>
                                            <p:cond delay="676"/>
                                          </p:stCondLst>
                                        </p:cTn>
                                        <p:tgtEl>
                                          <p:spTgt spid="454660"/>
                                        </p:tgtEl>
                                      </p:cBhvr>
                                      <p:to x="100000" y="100000"/>
                                    </p:animScale>
                                    <p:animScale>
                                      <p:cBhvr>
                                        <p:cTn id="15" dur="26">
                                          <p:stCondLst>
                                            <p:cond delay="1312"/>
                                          </p:stCondLst>
                                        </p:cTn>
                                        <p:tgtEl>
                                          <p:spTgt spid="454660"/>
                                        </p:tgtEl>
                                      </p:cBhvr>
                                      <p:to x="100000" y="80000"/>
                                    </p:animScale>
                                    <p:animScale>
                                      <p:cBhvr>
                                        <p:cTn id="16" dur="166" decel="50000">
                                          <p:stCondLst>
                                            <p:cond delay="1338"/>
                                          </p:stCondLst>
                                        </p:cTn>
                                        <p:tgtEl>
                                          <p:spTgt spid="454660"/>
                                        </p:tgtEl>
                                      </p:cBhvr>
                                      <p:to x="100000" y="100000"/>
                                    </p:animScale>
                                    <p:animScale>
                                      <p:cBhvr>
                                        <p:cTn id="17" dur="26">
                                          <p:stCondLst>
                                            <p:cond delay="1642"/>
                                          </p:stCondLst>
                                        </p:cTn>
                                        <p:tgtEl>
                                          <p:spTgt spid="454660"/>
                                        </p:tgtEl>
                                      </p:cBhvr>
                                      <p:to x="100000" y="90000"/>
                                    </p:animScale>
                                    <p:animScale>
                                      <p:cBhvr>
                                        <p:cTn id="18" dur="166" decel="50000">
                                          <p:stCondLst>
                                            <p:cond delay="1668"/>
                                          </p:stCondLst>
                                        </p:cTn>
                                        <p:tgtEl>
                                          <p:spTgt spid="454660"/>
                                        </p:tgtEl>
                                      </p:cBhvr>
                                      <p:to x="100000" y="100000"/>
                                    </p:animScale>
                                    <p:animScale>
                                      <p:cBhvr>
                                        <p:cTn id="19" dur="26">
                                          <p:stCondLst>
                                            <p:cond delay="1808"/>
                                          </p:stCondLst>
                                        </p:cTn>
                                        <p:tgtEl>
                                          <p:spTgt spid="454660"/>
                                        </p:tgtEl>
                                      </p:cBhvr>
                                      <p:to x="100000" y="95000"/>
                                    </p:animScale>
                                    <p:animScale>
                                      <p:cBhvr>
                                        <p:cTn id="20" dur="166" decel="50000">
                                          <p:stCondLst>
                                            <p:cond delay="1834"/>
                                          </p:stCondLst>
                                        </p:cTn>
                                        <p:tgtEl>
                                          <p:spTgt spid="4546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5682"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714375" y="0"/>
            <a:ext cx="7786688" cy="6858000"/>
          </a:xfrm>
        </p:spPr>
      </p:pic>
      <p:sp>
        <p:nvSpPr>
          <p:cNvPr id="156675" name="TextBox 2"/>
          <p:cNvSpPr txBox="1">
            <a:spLocks noChangeArrowheads="1"/>
          </p:cNvSpPr>
          <p:nvPr/>
        </p:nvSpPr>
        <p:spPr bwMode="auto">
          <a:xfrm>
            <a:off x="2143125" y="4000500"/>
            <a:ext cx="4857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宋体" pitchFamily="2" charset="-122"/>
              </a:defRPr>
            </a:lvl1pPr>
            <a:lvl2pPr marL="742950" indent="-285750" eaLnBrk="0" hangingPunct="0">
              <a:defRPr>
                <a:solidFill>
                  <a:schemeClr val="tx1"/>
                </a:solidFill>
                <a:latin typeface="Tahoma" pitchFamily="34" charset="0"/>
                <a:ea typeface="宋体" pitchFamily="2" charset="-122"/>
              </a:defRPr>
            </a:lvl2pPr>
            <a:lvl3pPr marL="1143000" indent="-228600" eaLnBrk="0" hangingPunct="0">
              <a:defRPr>
                <a:solidFill>
                  <a:schemeClr val="tx1"/>
                </a:solidFill>
                <a:latin typeface="Tahoma" pitchFamily="34" charset="0"/>
                <a:ea typeface="宋体" pitchFamily="2" charset="-122"/>
              </a:defRPr>
            </a:lvl3pPr>
            <a:lvl4pPr marL="1600200" indent="-228600" eaLnBrk="0" hangingPunct="0">
              <a:defRPr>
                <a:solidFill>
                  <a:schemeClr val="tx1"/>
                </a:solidFill>
                <a:latin typeface="Tahoma" pitchFamily="34" charset="0"/>
                <a:ea typeface="宋体" pitchFamily="2" charset="-122"/>
              </a:defRPr>
            </a:lvl4pPr>
            <a:lvl5pPr marL="2057400" indent="-228600" eaLnBrk="0" hangingPunct="0">
              <a:defRPr>
                <a:solidFill>
                  <a:schemeClr val="tx1"/>
                </a:solidFill>
                <a:latin typeface="Tahoma" pitchFamily="34" charset="0"/>
                <a:ea typeface="宋体" pitchFamily="2" charset="-122"/>
              </a:defRPr>
            </a:lvl5pPr>
            <a:lvl6pPr marL="2514600" indent="-228600" eaLnBrk="0" fontAlgn="base" hangingPunct="0">
              <a:spcBef>
                <a:spcPct val="0"/>
              </a:spcBef>
              <a:spcAft>
                <a:spcPct val="0"/>
              </a:spcAft>
              <a:defRPr>
                <a:solidFill>
                  <a:schemeClr val="tx1"/>
                </a:solidFill>
                <a:latin typeface="Tahoma" pitchFamily="34" charset="0"/>
                <a:ea typeface="宋体" pitchFamily="2" charset="-122"/>
              </a:defRPr>
            </a:lvl6pPr>
            <a:lvl7pPr marL="2971800" indent="-228600" eaLnBrk="0" fontAlgn="base" hangingPunct="0">
              <a:spcBef>
                <a:spcPct val="0"/>
              </a:spcBef>
              <a:spcAft>
                <a:spcPct val="0"/>
              </a:spcAft>
              <a:defRPr>
                <a:solidFill>
                  <a:schemeClr val="tx1"/>
                </a:solidFill>
                <a:latin typeface="Tahoma" pitchFamily="34" charset="0"/>
                <a:ea typeface="宋体" pitchFamily="2" charset="-122"/>
              </a:defRPr>
            </a:lvl7pPr>
            <a:lvl8pPr marL="3429000" indent="-228600" eaLnBrk="0" fontAlgn="base" hangingPunct="0">
              <a:spcBef>
                <a:spcPct val="0"/>
              </a:spcBef>
              <a:spcAft>
                <a:spcPct val="0"/>
              </a:spcAft>
              <a:defRPr>
                <a:solidFill>
                  <a:schemeClr val="tx1"/>
                </a:solidFill>
                <a:latin typeface="Tahoma" pitchFamily="34" charset="0"/>
                <a:ea typeface="宋体" pitchFamily="2" charset="-122"/>
              </a:defRPr>
            </a:lvl8pPr>
            <a:lvl9pPr marL="3886200" indent="-228600" eaLnBrk="0" fontAlgn="base" hangingPunct="0">
              <a:spcBef>
                <a:spcPct val="0"/>
              </a:spcBef>
              <a:spcAft>
                <a:spcPct val="0"/>
              </a:spcAft>
              <a:defRPr>
                <a:solidFill>
                  <a:schemeClr val="tx1"/>
                </a:solidFill>
                <a:latin typeface="Tahoma" pitchFamily="34" charset="0"/>
                <a:ea typeface="宋体" pitchFamily="2" charset="-122"/>
              </a:defRPr>
            </a:lvl9pPr>
          </a:lstStyle>
          <a:p>
            <a:pPr eaLnBrk="1" hangingPunct="1"/>
            <a:endParaRPr lang="zh-CN" altLang="en-US">
              <a:ea typeface="华文细黑" pitchFamily="2" charset="-122"/>
            </a:endParaRPr>
          </a:p>
        </p:txBody>
      </p:sp>
      <p:sp>
        <p:nvSpPr>
          <p:cNvPr id="3" name="页脚占位符 2"/>
          <p:cNvSpPr>
            <a:spLocks noGrp="1"/>
          </p:cNvSpPr>
          <p:nvPr>
            <p:ph type="ftr" sz="quarter" idx="11"/>
          </p:nvPr>
        </p:nvSpPr>
        <p:spPr/>
        <p:txBody>
          <a:bodyPr/>
          <a:lstStyle/>
          <a:p>
            <a:pPr>
              <a:defRPr/>
            </a:pPr>
            <a:r>
              <a:rPr lang="en-US" altLang="zh-CN" smtClean="0"/>
              <a:t>Copyright © 2018 Zheng, Zhenlong </a:t>
            </a:r>
            <a:endParaRPr lang="en-US" altLang="zh-CN" dirty="0"/>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xit" presetSubtype="0" fill="hold" nodeType="clickEffect">
                                  <p:stCondLst>
                                    <p:cond delay="0"/>
                                  </p:stCondLst>
                                  <p:childTnLst>
                                    <p:animEffect transition="out" filter="fade">
                                      <p:cBhvr>
                                        <p:cTn id="6" dur="2000"/>
                                        <p:tgtEl>
                                          <p:spTgt spid="455682"/>
                                        </p:tgtEl>
                                      </p:cBhvr>
                                    </p:animEffect>
                                    <p:anim calcmode="lin" valueType="num">
                                      <p:cBhvr>
                                        <p:cTn id="7" dur="2000"/>
                                        <p:tgtEl>
                                          <p:spTgt spid="45568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55682"/>
                                        </p:tgtEl>
                                        <p:attrNameLst>
                                          <p:attrName>ppt_h</p:attrName>
                                        </p:attrNameLst>
                                      </p:cBhvr>
                                      <p:tavLst>
                                        <p:tav tm="0">
                                          <p:val>
                                            <p:strVal val="ppt_h"/>
                                          </p:val>
                                        </p:tav>
                                        <p:tav tm="100000">
                                          <p:val>
                                            <p:strVal val="ppt_h"/>
                                          </p:val>
                                        </p:tav>
                                      </p:tavLst>
                                    </p:anim>
                                    <p:set>
                                      <p:cBhvr>
                                        <p:cTn id="9" dur="1" fill="hold">
                                          <p:stCondLst>
                                            <p:cond delay="1999"/>
                                          </p:stCondLst>
                                        </p:cTn>
                                        <p:tgtEl>
                                          <p:spTgt spid="4556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395288" y="304800"/>
            <a:ext cx="8520112" cy="1143000"/>
          </a:xfrm>
        </p:spPr>
        <p:txBody>
          <a:bodyPr/>
          <a:lstStyle/>
          <a:p>
            <a:pPr eaLnBrk="1" hangingPunct="1"/>
            <a:r>
              <a:rPr lang="en-US" altLang="zh-CN" smtClean="0">
                <a:latin typeface="Times New Roman" pitchFamily="18" charset="0"/>
                <a:ea typeface="宋体" pitchFamily="2" charset="-122"/>
                <a:cs typeface="Times New Roman" pitchFamily="18" charset="0"/>
              </a:rPr>
              <a:t>Stochastic discount factor</a:t>
            </a:r>
          </a:p>
        </p:txBody>
      </p:sp>
      <p:sp>
        <p:nvSpPr>
          <p:cNvPr id="4100" name="Rectangle 3"/>
          <p:cNvSpPr>
            <a:spLocks noGrp="1" noChangeArrowheads="1"/>
          </p:cNvSpPr>
          <p:nvPr>
            <p:ph type="body" sz="half" idx="1"/>
          </p:nvPr>
        </p:nvSpPr>
        <p:spPr>
          <a:xfrm>
            <a:off x="685800" y="1196975"/>
            <a:ext cx="7847013" cy="4822825"/>
          </a:xfrm>
        </p:spPr>
        <p:txBody>
          <a:bodyPr/>
          <a:lstStyle/>
          <a:p>
            <a:pPr eaLnBrk="1" hangingPunct="1">
              <a:defRPr/>
            </a:pPr>
            <a:r>
              <a:rPr lang="en-US" altLang="zh-CN" sz="2800" dirty="0" smtClean="0">
                <a:latin typeface="+mn-lt"/>
                <a:ea typeface="宋体" charset="-122"/>
              </a:rPr>
              <a:t>Define the </a:t>
            </a:r>
            <a:r>
              <a:rPr lang="en-US" altLang="zh-CN" sz="2800" i="1" dirty="0" smtClean="0">
                <a:latin typeface="+mn-lt"/>
                <a:ea typeface="宋体" charset="-122"/>
              </a:rPr>
              <a:t>Stochastic discount factor</a:t>
            </a:r>
            <a:r>
              <a:rPr lang="en-US" altLang="zh-CN" sz="2800" dirty="0" smtClean="0">
                <a:latin typeface="+mn-lt"/>
                <a:ea typeface="宋体" charset="-122"/>
              </a:rPr>
              <a:t> m</a:t>
            </a:r>
            <a:r>
              <a:rPr lang="en-US" altLang="zh-CN" sz="2800" baseline="-25000" dirty="0" smtClean="0">
                <a:latin typeface="+mn-lt"/>
                <a:ea typeface="宋体" charset="-122"/>
              </a:rPr>
              <a:t>t+1</a:t>
            </a:r>
            <a:r>
              <a:rPr lang="en-US" altLang="zh-CN" sz="2800" dirty="0" smtClean="0">
                <a:latin typeface="+mn-lt"/>
                <a:ea typeface="宋体" charset="-122"/>
              </a:rPr>
              <a:t>(1.3):</a:t>
            </a:r>
          </a:p>
          <a:p>
            <a:pPr eaLnBrk="1" hangingPunct="1">
              <a:defRPr/>
            </a:pPr>
            <a:endParaRPr lang="en-US" altLang="zh-CN" sz="2800" dirty="0" smtClean="0">
              <a:latin typeface="+mn-lt"/>
              <a:ea typeface="宋体" charset="-122"/>
            </a:endParaRPr>
          </a:p>
          <a:p>
            <a:pPr eaLnBrk="1" hangingPunct="1">
              <a:buFont typeface="Wingdings" pitchFamily="2" charset="2"/>
              <a:buNone/>
              <a:defRPr/>
            </a:pPr>
            <a:endParaRPr lang="en-US" altLang="zh-CN" sz="2800" dirty="0" smtClean="0">
              <a:latin typeface="+mn-lt"/>
              <a:ea typeface="宋体" charset="-122"/>
            </a:endParaRPr>
          </a:p>
          <a:p>
            <a:pPr eaLnBrk="1" hangingPunct="1">
              <a:defRPr/>
            </a:pPr>
            <a:r>
              <a:rPr lang="en-US" altLang="zh-CN" sz="2800" dirty="0" smtClean="0">
                <a:latin typeface="+mn-lt"/>
                <a:ea typeface="宋体" charset="-122"/>
              </a:rPr>
              <a:t>For every investor, m is the same for every asset.</a:t>
            </a:r>
          </a:p>
          <a:p>
            <a:pPr eaLnBrk="1" hangingPunct="1">
              <a:defRPr/>
            </a:pPr>
            <a:r>
              <a:rPr lang="en-US" altLang="zh-CN" sz="2800" dirty="0" smtClean="0">
                <a:latin typeface="+mn-lt"/>
                <a:ea typeface="宋体" charset="-122"/>
              </a:rPr>
              <a:t>m</a:t>
            </a:r>
            <a:r>
              <a:rPr lang="en-US" altLang="zh-CN" sz="2800" baseline="-25000" dirty="0" smtClean="0">
                <a:latin typeface="+mn-lt"/>
                <a:ea typeface="宋体" charset="-122"/>
              </a:rPr>
              <a:t>t+1</a:t>
            </a:r>
            <a:r>
              <a:rPr lang="en-US" altLang="zh-CN" sz="2800" dirty="0" smtClean="0">
                <a:latin typeface="+mn-lt"/>
                <a:ea typeface="宋体" charset="-122"/>
              </a:rPr>
              <a:t> is stochastic because it’s not known at t.</a:t>
            </a:r>
          </a:p>
          <a:p>
            <a:pPr eaLnBrk="1" hangingPunct="1">
              <a:defRPr/>
            </a:pPr>
            <a:r>
              <a:rPr lang="en-US" altLang="zh-CN" sz="2800" dirty="0" smtClean="0">
                <a:latin typeface="+mn-lt"/>
                <a:ea typeface="宋体" charset="-122"/>
              </a:rPr>
              <a:t>m</a:t>
            </a:r>
            <a:r>
              <a:rPr lang="en-US" altLang="zh-CN" sz="2800" baseline="-25000" dirty="0" smtClean="0">
                <a:latin typeface="+mn-lt"/>
                <a:ea typeface="宋体" charset="-122"/>
              </a:rPr>
              <a:t>t+1</a:t>
            </a:r>
            <a:r>
              <a:rPr lang="en-US" altLang="zh-CN" sz="2800" dirty="0" smtClean="0">
                <a:latin typeface="+mn-lt"/>
                <a:ea typeface="宋体" charset="-122"/>
              </a:rPr>
              <a:t> is  also called the </a:t>
            </a:r>
            <a:r>
              <a:rPr lang="en-US" altLang="zh-CN" sz="2800" i="1" dirty="0" smtClean="0">
                <a:latin typeface="+mn-lt"/>
                <a:ea typeface="宋体" charset="-122"/>
              </a:rPr>
              <a:t>marginal rate of substitution.</a:t>
            </a:r>
          </a:p>
          <a:p>
            <a:pPr eaLnBrk="1" hangingPunct="1">
              <a:defRPr/>
            </a:pPr>
            <a:r>
              <a:rPr lang="en-US" altLang="zh-CN" sz="2800" dirty="0" smtClean="0">
                <a:latin typeface="+mn-lt"/>
                <a:ea typeface="宋体" charset="-122"/>
              </a:rPr>
              <a:t>m</a:t>
            </a:r>
            <a:r>
              <a:rPr lang="en-US" altLang="zh-CN" sz="2800" baseline="-25000" dirty="0" smtClean="0">
                <a:latin typeface="+mn-lt"/>
                <a:ea typeface="宋体" charset="-122"/>
              </a:rPr>
              <a:t>t+1</a:t>
            </a:r>
            <a:r>
              <a:rPr lang="en-US" altLang="zh-CN" sz="2800" dirty="0" smtClean="0">
                <a:latin typeface="+mn-lt"/>
                <a:ea typeface="宋体" charset="-122"/>
              </a:rPr>
              <a:t> is  also called the </a:t>
            </a:r>
            <a:r>
              <a:rPr lang="en-US" altLang="zh-CN" sz="2800" i="1" dirty="0" smtClean="0">
                <a:latin typeface="+mn-lt"/>
                <a:ea typeface="宋体" charset="-122"/>
              </a:rPr>
              <a:t>pricing kernel, change of measure </a:t>
            </a:r>
            <a:r>
              <a:rPr lang="en-US" altLang="zh-CN" sz="2800" dirty="0" smtClean="0">
                <a:latin typeface="+mn-lt"/>
                <a:ea typeface="宋体" charset="-122"/>
              </a:rPr>
              <a:t>or</a:t>
            </a:r>
            <a:r>
              <a:rPr lang="en-US" altLang="zh-CN" sz="2800" i="1" dirty="0" smtClean="0">
                <a:latin typeface="+mn-lt"/>
                <a:ea typeface="宋体" charset="-122"/>
              </a:rPr>
              <a:t> a state-price density</a:t>
            </a:r>
            <a:r>
              <a:rPr lang="en-US" altLang="zh-CN" sz="2800" dirty="0" smtClean="0">
                <a:latin typeface="+mn-lt"/>
                <a:ea typeface="宋体" charset="-122"/>
              </a:rPr>
              <a:t>.</a:t>
            </a:r>
          </a:p>
        </p:txBody>
      </p:sp>
      <p:graphicFrame>
        <p:nvGraphicFramePr>
          <p:cNvPr id="109572" name="Object 4"/>
          <p:cNvGraphicFramePr>
            <a:graphicFrameLocks noGrp="1" noChangeAspect="1"/>
          </p:cNvGraphicFramePr>
          <p:nvPr>
            <p:ph sz="quarter" idx="2"/>
          </p:nvPr>
        </p:nvGraphicFramePr>
        <p:xfrm>
          <a:off x="2627313" y="1628775"/>
          <a:ext cx="2592387" cy="1225550"/>
        </p:xfrm>
        <a:graphic>
          <a:graphicData uri="http://schemas.openxmlformats.org/presentationml/2006/ole">
            <mc:AlternateContent xmlns:mc="http://schemas.openxmlformats.org/markup-compatibility/2006">
              <mc:Choice xmlns:v="urn:schemas-microsoft-com:vml" Requires="v">
                <p:oleObj spid="_x0000_s109591" name="Equation" r:id="rId4" imgW="1002865" imgH="431613" progId="Equation.DSMT4">
                  <p:embed/>
                </p:oleObj>
              </mc:Choice>
              <mc:Fallback>
                <p:oleObj name="Equation" r:id="rId4" imgW="1002865" imgH="431613"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313" y="1628775"/>
                        <a:ext cx="2592387" cy="122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68313" y="304800"/>
            <a:ext cx="8447087" cy="892175"/>
          </a:xfrm>
        </p:spPr>
        <p:txBody>
          <a:bodyPr/>
          <a:lstStyle/>
          <a:p>
            <a:pPr eaLnBrk="1" hangingPunct="1"/>
            <a:r>
              <a:rPr lang="en-US" altLang="zh-CN" smtClean="0">
                <a:latin typeface="Times New Roman" pitchFamily="18" charset="0"/>
                <a:ea typeface="宋体" pitchFamily="2" charset="-122"/>
                <a:cs typeface="Times New Roman" pitchFamily="18" charset="0"/>
              </a:rPr>
              <a:t>Basic pricing formula</a:t>
            </a:r>
          </a:p>
        </p:txBody>
      </p:sp>
      <p:sp>
        <p:nvSpPr>
          <p:cNvPr id="5124" name="Rectangle 3"/>
          <p:cNvSpPr>
            <a:spLocks noGrp="1" noChangeArrowheads="1"/>
          </p:cNvSpPr>
          <p:nvPr>
            <p:ph type="body" sz="half" idx="1"/>
          </p:nvPr>
        </p:nvSpPr>
        <p:spPr>
          <a:xfrm>
            <a:off x="611188" y="1052513"/>
            <a:ext cx="7921625" cy="4572000"/>
          </a:xfrm>
        </p:spPr>
        <p:txBody>
          <a:bodyPr/>
          <a:lstStyle/>
          <a:p>
            <a:pPr eaLnBrk="1" hangingPunct="1">
              <a:spcAft>
                <a:spcPct val="80000"/>
              </a:spcAft>
              <a:defRPr/>
            </a:pPr>
            <a:r>
              <a:rPr lang="en-US" altLang="zh-CN" dirty="0" smtClean="0">
                <a:latin typeface="+mn-lt"/>
                <a:ea typeface="宋体" charset="-122"/>
              </a:rPr>
              <a:t>Putting (1.3) into (1.2) we can get (1.4):</a:t>
            </a:r>
          </a:p>
          <a:p>
            <a:pPr eaLnBrk="1" hangingPunct="1">
              <a:spcAft>
                <a:spcPct val="80000"/>
              </a:spcAft>
              <a:defRPr/>
            </a:pPr>
            <a:endParaRPr lang="en-US" altLang="zh-CN" dirty="0" smtClean="0">
              <a:latin typeface="+mn-lt"/>
              <a:ea typeface="宋体" charset="-122"/>
            </a:endParaRPr>
          </a:p>
          <a:p>
            <a:pPr eaLnBrk="1" hangingPunct="1">
              <a:spcAft>
                <a:spcPct val="80000"/>
              </a:spcAft>
              <a:defRPr/>
            </a:pPr>
            <a:r>
              <a:rPr lang="en-US" altLang="zh-CN" dirty="0" smtClean="0">
                <a:latin typeface="+mn-lt"/>
                <a:ea typeface="宋体" charset="-122"/>
              </a:rPr>
              <a:t>Breaking (1.2) into (1.3) and (1.4) represents a deep and useful separation. </a:t>
            </a:r>
          </a:p>
          <a:p>
            <a:pPr eaLnBrk="1" hangingPunct="1">
              <a:spcAft>
                <a:spcPct val="80000"/>
              </a:spcAft>
              <a:defRPr/>
            </a:pPr>
            <a:r>
              <a:rPr lang="en-US" altLang="zh-CN" dirty="0" smtClean="0">
                <a:latin typeface="+mn-lt"/>
                <a:ea typeface="宋体" charset="-122"/>
              </a:rPr>
              <a:t>For example, notice p=E(</a:t>
            </a:r>
            <a:r>
              <a:rPr lang="en-US" altLang="zh-CN" dirty="0" err="1" smtClean="0">
                <a:latin typeface="+mn-lt"/>
                <a:ea typeface="宋体" charset="-122"/>
              </a:rPr>
              <a:t>mx</a:t>
            </a:r>
            <a:r>
              <a:rPr lang="en-US" altLang="zh-CN" dirty="0" smtClean="0">
                <a:latin typeface="+mn-lt"/>
                <a:ea typeface="宋体" charset="-122"/>
              </a:rPr>
              <a:t>) would still be valid if we changed the utility function, but we would have a different function connecting m to data. </a:t>
            </a:r>
          </a:p>
          <a:p>
            <a:pPr eaLnBrk="1" hangingPunct="1">
              <a:spcAft>
                <a:spcPct val="80000"/>
              </a:spcAft>
              <a:defRPr/>
            </a:pPr>
            <a:endParaRPr lang="en-US" altLang="zh-CN" dirty="0" smtClean="0">
              <a:ea typeface="宋体" charset="-122"/>
            </a:endParaRPr>
          </a:p>
          <a:p>
            <a:pPr eaLnBrk="1" hangingPunct="1">
              <a:spcAft>
                <a:spcPct val="80000"/>
              </a:spcAft>
              <a:defRPr/>
            </a:pPr>
            <a:endParaRPr lang="zh-CN" altLang="en-US" dirty="0" smtClean="0">
              <a:ea typeface="宋体" charset="-122"/>
            </a:endParaRPr>
          </a:p>
        </p:txBody>
      </p:sp>
      <p:graphicFrame>
        <p:nvGraphicFramePr>
          <p:cNvPr id="110596" name="Object 4"/>
          <p:cNvGraphicFramePr>
            <a:graphicFrameLocks noGrp="1" noChangeAspect="1"/>
          </p:cNvGraphicFramePr>
          <p:nvPr>
            <p:ph sz="half" idx="2"/>
          </p:nvPr>
        </p:nvGraphicFramePr>
        <p:xfrm>
          <a:off x="2627313" y="1844675"/>
          <a:ext cx="3311525" cy="719138"/>
        </p:xfrm>
        <a:graphic>
          <a:graphicData uri="http://schemas.openxmlformats.org/presentationml/2006/ole">
            <mc:AlternateContent xmlns:mc="http://schemas.openxmlformats.org/markup-compatibility/2006">
              <mc:Choice xmlns:v="urn:schemas-microsoft-com:vml" Requires="v">
                <p:oleObj spid="_x0000_s110615" name="Equation" r:id="rId4" imgW="1016000" imgH="228600" progId="Equation.DSMT4">
                  <p:embed/>
                </p:oleObj>
              </mc:Choice>
              <mc:Fallback>
                <p:oleObj name="Equation" r:id="rId4" imgW="10160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313" y="1844675"/>
                        <a:ext cx="3311525"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68313" y="260350"/>
            <a:ext cx="8447087" cy="1143000"/>
          </a:xfrm>
        </p:spPr>
        <p:txBody>
          <a:bodyPr/>
          <a:lstStyle/>
          <a:p>
            <a:pPr eaLnBrk="1" hangingPunct="1"/>
            <a:r>
              <a:rPr lang="en-US" altLang="zh-CN" smtClean="0">
                <a:latin typeface="Times New Roman" pitchFamily="18" charset="0"/>
                <a:ea typeface="宋体" pitchFamily="2" charset="-122"/>
                <a:cs typeface="Times New Roman" pitchFamily="18" charset="0"/>
              </a:rPr>
              <a:t>Prices and payoffs: Stocks</a:t>
            </a:r>
          </a:p>
        </p:txBody>
      </p:sp>
      <p:sp>
        <p:nvSpPr>
          <p:cNvPr id="111619" name="Rectangle 3"/>
          <p:cNvSpPr>
            <a:spLocks noGrp="1" noChangeArrowheads="1"/>
          </p:cNvSpPr>
          <p:nvPr>
            <p:ph type="body" sz="half" idx="1"/>
          </p:nvPr>
        </p:nvSpPr>
        <p:spPr>
          <a:xfrm>
            <a:off x="685800" y="1447800"/>
            <a:ext cx="7415213" cy="4572000"/>
          </a:xfrm>
        </p:spPr>
        <p:txBody>
          <a:bodyPr/>
          <a:lstStyle/>
          <a:p>
            <a:pPr eaLnBrk="1" hangingPunct="1">
              <a:lnSpc>
                <a:spcPct val="90000"/>
              </a:lnSpc>
            </a:pPr>
            <a:r>
              <a:rPr lang="en-US" altLang="zh-CN" sz="3200" smtClean="0">
                <a:latin typeface="Arial Unicode MS" pitchFamily="34" charset="-122"/>
                <a:ea typeface="Arial Unicode MS" pitchFamily="34" charset="-122"/>
                <a:cs typeface="Arial Unicode MS" pitchFamily="34" charset="-122"/>
              </a:rPr>
              <a:t>The price p</a:t>
            </a:r>
            <a:r>
              <a:rPr lang="en-US" altLang="zh-CN" sz="3200" baseline="-25000" smtClean="0">
                <a:latin typeface="Arial Unicode MS" pitchFamily="34" charset="-122"/>
                <a:ea typeface="Arial Unicode MS" pitchFamily="34" charset="-122"/>
                <a:cs typeface="Arial Unicode MS" pitchFamily="34" charset="-122"/>
              </a:rPr>
              <a:t>t</a:t>
            </a:r>
            <a:r>
              <a:rPr lang="en-US" altLang="zh-CN" sz="3200" smtClean="0">
                <a:latin typeface="Arial Unicode MS" pitchFamily="34" charset="-122"/>
                <a:ea typeface="Arial Unicode MS" pitchFamily="34" charset="-122"/>
                <a:cs typeface="Arial Unicode MS" pitchFamily="34" charset="-122"/>
              </a:rPr>
              <a:t> gives rights to a payoff x</a:t>
            </a:r>
            <a:r>
              <a:rPr lang="en-US" altLang="zh-CN" sz="3200" baseline="-25000" smtClean="0">
                <a:latin typeface="Arial Unicode MS" pitchFamily="34" charset="-122"/>
                <a:ea typeface="Arial Unicode MS" pitchFamily="34" charset="-122"/>
                <a:cs typeface="Arial Unicode MS" pitchFamily="34" charset="-122"/>
              </a:rPr>
              <a:t>t+1</a:t>
            </a:r>
            <a:r>
              <a:rPr lang="en-US" altLang="zh-CN" sz="3200" smtClean="0">
                <a:latin typeface="Arial Unicode MS" pitchFamily="34" charset="-122"/>
                <a:ea typeface="Arial Unicode MS" pitchFamily="34" charset="-122"/>
                <a:cs typeface="Arial Unicode MS" pitchFamily="34" charset="-122"/>
              </a:rPr>
              <a:t>.</a:t>
            </a:r>
          </a:p>
          <a:p>
            <a:pPr eaLnBrk="1" hangingPunct="1">
              <a:lnSpc>
                <a:spcPct val="90000"/>
              </a:lnSpc>
            </a:pPr>
            <a:r>
              <a:rPr lang="en-US" altLang="zh-CN" sz="3200" smtClean="0">
                <a:latin typeface="Arial Unicode MS" pitchFamily="34" charset="-122"/>
                <a:ea typeface="Arial Unicode MS" pitchFamily="34" charset="-122"/>
                <a:cs typeface="Arial Unicode MS" pitchFamily="34" charset="-122"/>
              </a:rPr>
              <a:t>For stocks,  the one-period payoff is: x</a:t>
            </a:r>
            <a:r>
              <a:rPr lang="en-US" altLang="zh-CN" sz="3200" baseline="-25000" smtClean="0">
                <a:latin typeface="Arial Unicode MS" pitchFamily="34" charset="-122"/>
                <a:ea typeface="Arial Unicode MS" pitchFamily="34" charset="-122"/>
                <a:cs typeface="Arial Unicode MS" pitchFamily="34" charset="-122"/>
              </a:rPr>
              <a:t>t+1</a:t>
            </a:r>
            <a:r>
              <a:rPr lang="en-US" altLang="zh-CN" sz="3200" smtClean="0">
                <a:latin typeface="Arial Unicode MS" pitchFamily="34" charset="-122"/>
                <a:ea typeface="Arial Unicode MS" pitchFamily="34" charset="-122"/>
                <a:cs typeface="Arial Unicode MS" pitchFamily="34" charset="-122"/>
              </a:rPr>
              <a:t>=p</a:t>
            </a:r>
            <a:r>
              <a:rPr lang="en-US" altLang="zh-CN" sz="3200" baseline="-25000" smtClean="0">
                <a:latin typeface="Arial Unicode MS" pitchFamily="34" charset="-122"/>
                <a:ea typeface="Arial Unicode MS" pitchFamily="34" charset="-122"/>
                <a:cs typeface="Arial Unicode MS" pitchFamily="34" charset="-122"/>
              </a:rPr>
              <a:t>t+1</a:t>
            </a:r>
            <a:r>
              <a:rPr lang="en-US" altLang="zh-CN" sz="3200" smtClean="0">
                <a:latin typeface="Arial Unicode MS" pitchFamily="34" charset="-122"/>
                <a:ea typeface="Arial Unicode MS" pitchFamily="34" charset="-122"/>
                <a:cs typeface="Arial Unicode MS" pitchFamily="34" charset="-122"/>
              </a:rPr>
              <a:t>+d</a:t>
            </a:r>
            <a:r>
              <a:rPr lang="en-US" altLang="zh-CN" sz="3200" baseline="-25000" smtClean="0">
                <a:latin typeface="Arial Unicode MS" pitchFamily="34" charset="-122"/>
                <a:ea typeface="Arial Unicode MS" pitchFamily="34" charset="-122"/>
                <a:cs typeface="Arial Unicode MS" pitchFamily="34" charset="-122"/>
              </a:rPr>
              <a:t>t+1</a:t>
            </a:r>
            <a:r>
              <a:rPr lang="en-US" altLang="zh-CN" sz="3200" smtClean="0">
                <a:latin typeface="Arial Unicode MS" pitchFamily="34" charset="-122"/>
                <a:ea typeface="Arial Unicode MS" pitchFamily="34" charset="-122"/>
                <a:cs typeface="Arial Unicode MS" pitchFamily="34" charset="-122"/>
              </a:rPr>
              <a:t>,so we get:</a:t>
            </a:r>
          </a:p>
          <a:p>
            <a:pPr eaLnBrk="1" hangingPunct="1">
              <a:lnSpc>
                <a:spcPct val="90000"/>
              </a:lnSpc>
            </a:pPr>
            <a:endParaRPr lang="en-US" altLang="zh-CN" sz="3200" smtClean="0">
              <a:latin typeface="Arial Unicode MS" pitchFamily="34" charset="-122"/>
              <a:ea typeface="Arial Unicode MS" pitchFamily="34" charset="-122"/>
              <a:cs typeface="Arial Unicode MS" pitchFamily="34" charset="-122"/>
            </a:endParaRPr>
          </a:p>
        </p:txBody>
      </p:sp>
      <p:graphicFrame>
        <p:nvGraphicFramePr>
          <p:cNvPr id="111620" name="Object 4"/>
          <p:cNvGraphicFramePr>
            <a:graphicFrameLocks noGrp="1" noChangeAspect="1"/>
          </p:cNvGraphicFramePr>
          <p:nvPr>
            <p:ph sz="half" idx="2"/>
          </p:nvPr>
        </p:nvGraphicFramePr>
        <p:xfrm>
          <a:off x="1908175" y="3716338"/>
          <a:ext cx="3810000" cy="635000"/>
        </p:xfrm>
        <a:graphic>
          <a:graphicData uri="http://schemas.openxmlformats.org/presentationml/2006/ole">
            <mc:AlternateContent xmlns:mc="http://schemas.openxmlformats.org/markup-compatibility/2006">
              <mc:Choice xmlns:v="urn:schemas-microsoft-com:vml" Requires="v">
                <p:oleObj spid="_x0000_s111639" name="Equation" r:id="rId4" imgW="1524000" imgH="254000" progId="Equation.DSMT4">
                  <p:embed/>
                </p:oleObj>
              </mc:Choice>
              <mc:Fallback>
                <p:oleObj name="Equation" r:id="rId4" imgW="1524000" imgH="254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3716338"/>
                        <a:ext cx="38100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39750" y="304800"/>
            <a:ext cx="8375650" cy="1143000"/>
          </a:xfrm>
        </p:spPr>
        <p:txBody>
          <a:bodyPr/>
          <a:lstStyle/>
          <a:p>
            <a:pPr eaLnBrk="1" hangingPunct="1"/>
            <a:r>
              <a:rPr lang="en-US" altLang="zh-CN" smtClean="0">
                <a:latin typeface="Times New Roman" pitchFamily="18" charset="0"/>
                <a:ea typeface="宋体" pitchFamily="2" charset="-122"/>
                <a:cs typeface="Times New Roman" pitchFamily="18" charset="0"/>
              </a:rPr>
              <a:t>Prices and payoffs: Return</a:t>
            </a:r>
          </a:p>
        </p:txBody>
      </p:sp>
      <p:sp>
        <p:nvSpPr>
          <p:cNvPr id="7172" name="Rectangle 3"/>
          <p:cNvSpPr>
            <a:spLocks noGrp="1" noChangeArrowheads="1"/>
          </p:cNvSpPr>
          <p:nvPr>
            <p:ph type="body" sz="half" idx="1"/>
          </p:nvPr>
        </p:nvSpPr>
        <p:spPr>
          <a:xfrm>
            <a:off x="685800" y="1447800"/>
            <a:ext cx="7199313" cy="4572000"/>
          </a:xfrm>
        </p:spPr>
        <p:txBody>
          <a:bodyPr/>
          <a:lstStyle/>
          <a:p>
            <a:pPr eaLnBrk="1" hangingPunct="1">
              <a:spcAft>
                <a:spcPct val="80000"/>
              </a:spcAft>
              <a:defRPr/>
            </a:pPr>
            <a:r>
              <a:rPr lang="en-US" altLang="zh-CN" sz="3200" dirty="0" smtClean="0">
                <a:latin typeface="+mn-lt"/>
                <a:ea typeface="宋体" charset="-122"/>
                <a:cs typeface="Times New Roman" pitchFamily="18" charset="0"/>
              </a:rPr>
              <a:t>Defines gross return:</a:t>
            </a:r>
          </a:p>
          <a:p>
            <a:pPr eaLnBrk="1" hangingPunct="1">
              <a:spcAft>
                <a:spcPct val="80000"/>
              </a:spcAft>
              <a:defRPr/>
            </a:pPr>
            <a:endParaRPr lang="en-US" altLang="zh-CN" sz="3200" dirty="0" smtClean="0">
              <a:latin typeface="+mn-lt"/>
              <a:ea typeface="宋体" charset="-122"/>
              <a:cs typeface="Times New Roman" pitchFamily="18" charset="0"/>
            </a:endParaRPr>
          </a:p>
          <a:p>
            <a:pPr eaLnBrk="1" hangingPunct="1">
              <a:spcAft>
                <a:spcPct val="80000"/>
              </a:spcAft>
              <a:defRPr/>
            </a:pPr>
            <a:r>
              <a:rPr lang="en-US" altLang="zh-CN" sz="3200" dirty="0" smtClean="0">
                <a:latin typeface="+mn-lt"/>
                <a:ea typeface="宋体" charset="-122"/>
                <a:cs typeface="Times New Roman" pitchFamily="18" charset="0"/>
              </a:rPr>
              <a:t>We can think return as a payoff with price one.</a:t>
            </a:r>
          </a:p>
          <a:p>
            <a:pPr eaLnBrk="1" hangingPunct="1">
              <a:spcAft>
                <a:spcPct val="80000"/>
              </a:spcAft>
              <a:defRPr/>
            </a:pPr>
            <a:r>
              <a:rPr lang="en-US" altLang="zh-CN" sz="3200" dirty="0" smtClean="0">
                <a:latin typeface="+mn-lt"/>
                <a:ea typeface="宋体" charset="-122"/>
                <a:cs typeface="Times New Roman" pitchFamily="18" charset="0"/>
              </a:rPr>
              <a:t>So  we get: 1=E(</a:t>
            </a:r>
            <a:r>
              <a:rPr lang="en-US" altLang="zh-CN" sz="3200" dirty="0" err="1" smtClean="0">
                <a:latin typeface="+mn-lt"/>
                <a:ea typeface="宋体" charset="-122"/>
                <a:cs typeface="Times New Roman" pitchFamily="18" charset="0"/>
              </a:rPr>
              <a:t>mR</a:t>
            </a:r>
            <a:r>
              <a:rPr lang="en-US" altLang="zh-CN" sz="3200" dirty="0" smtClean="0">
                <a:latin typeface="+mn-lt"/>
                <a:ea typeface="宋体" charset="-122"/>
                <a:cs typeface="Times New Roman" pitchFamily="18" charset="0"/>
              </a:rPr>
              <a:t>)</a:t>
            </a:r>
          </a:p>
          <a:p>
            <a:pPr eaLnBrk="1" hangingPunct="1">
              <a:spcAft>
                <a:spcPct val="80000"/>
              </a:spcAft>
              <a:defRPr/>
            </a:pPr>
            <a:endParaRPr lang="en-US" altLang="zh-CN" sz="3200" dirty="0" smtClean="0">
              <a:ea typeface="宋体" charset="-122"/>
              <a:cs typeface="Times New Roman" pitchFamily="18" charset="0"/>
            </a:endParaRPr>
          </a:p>
        </p:txBody>
      </p:sp>
      <p:graphicFrame>
        <p:nvGraphicFramePr>
          <p:cNvPr id="112644" name="Object 4"/>
          <p:cNvGraphicFramePr>
            <a:graphicFrameLocks noGrp="1" noChangeAspect="1"/>
          </p:cNvGraphicFramePr>
          <p:nvPr>
            <p:ph sz="half" idx="2"/>
          </p:nvPr>
        </p:nvGraphicFramePr>
        <p:xfrm>
          <a:off x="2987675" y="2060575"/>
          <a:ext cx="1944688" cy="1152525"/>
        </p:xfrm>
        <a:graphic>
          <a:graphicData uri="http://schemas.openxmlformats.org/presentationml/2006/ole">
            <mc:AlternateContent xmlns:mc="http://schemas.openxmlformats.org/markup-compatibility/2006">
              <mc:Choice xmlns:v="urn:schemas-microsoft-com:vml" Requires="v">
                <p:oleObj spid="_x0000_s112663" name="Equation" r:id="rId4" imgW="647700" imgH="431800" progId="Equation.DSMT4">
                  <p:embed/>
                </p:oleObj>
              </mc:Choice>
              <mc:Fallback>
                <p:oleObj name="Equation" r:id="rId4" imgW="647700" imgH="4318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2060575"/>
                        <a:ext cx="1944688"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页脚占位符 1"/>
          <p:cNvSpPr>
            <a:spLocks noGrp="1"/>
          </p:cNvSpPr>
          <p:nvPr>
            <p:ph type="ftr" sz="quarter" idx="10"/>
          </p:nvPr>
        </p:nvSpPr>
        <p:spPr/>
        <p:txBody>
          <a:bodyPr/>
          <a:lstStyle/>
          <a:p>
            <a:pPr>
              <a:defRPr/>
            </a:pPr>
            <a:r>
              <a:rPr lang="en-US" altLang="zh-CN" smtClean="0"/>
              <a:t>Copyright © 2018 Zheng, Zhenlong </a:t>
            </a:r>
            <a:endParaRPr lang="en-US" altLang="zh-CN"/>
          </a:p>
        </p:txBody>
      </p:sp>
    </p:spTree>
  </p:cSld>
  <p:clrMapOvr>
    <a:masterClrMapping/>
  </p:clrMapOvr>
  <p:transition spd="slow">
    <p:pull dir="ru"/>
  </p:transition>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27203</TotalTime>
  <Words>2822</Words>
  <Application>Microsoft Office PowerPoint</Application>
  <PresentationFormat>全屏显示(4:3)</PresentationFormat>
  <Paragraphs>416</Paragraphs>
  <Slides>56</Slides>
  <Notes>49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56</vt:i4>
      </vt:variant>
    </vt:vector>
  </HeadingPairs>
  <TitlesOfParts>
    <vt:vector size="58" baseType="lpstr">
      <vt:lpstr>Edge</vt:lpstr>
      <vt:lpstr>Equation</vt:lpstr>
      <vt:lpstr>    Chp 1: Consumption-based model and overview  </vt:lpstr>
      <vt:lpstr>Structure</vt:lpstr>
      <vt:lpstr>Investors’ Utility Function </vt:lpstr>
      <vt:lpstr>Investor’s Objective </vt:lpstr>
      <vt:lpstr>First order condition</vt:lpstr>
      <vt:lpstr>Stochastic discount factor</vt:lpstr>
      <vt:lpstr>Basic pricing formula</vt:lpstr>
      <vt:lpstr>Prices and payoffs: Stocks</vt:lpstr>
      <vt:lpstr>Prices and payoffs: Return</vt:lpstr>
      <vt:lpstr>Prices and payoffs: Price-dividend ratio</vt:lpstr>
      <vt:lpstr>Prices and payoffs: Excess return </vt:lpstr>
      <vt:lpstr>Prices and payoffs: Managed portfolio</vt:lpstr>
      <vt:lpstr>Prices and payoffs: Moment condition</vt:lpstr>
      <vt:lpstr>Prices and payoffs: discount bond  </vt:lpstr>
      <vt:lpstr>Prices and payoffs: options</vt:lpstr>
      <vt:lpstr>Prices and payoffs: Real or nominal </vt:lpstr>
      <vt:lpstr>Prices and payoffs: risk-free rate</vt:lpstr>
      <vt:lpstr>Economics behind risk-free rate</vt:lpstr>
      <vt:lpstr>Risk-free rate under uncertainty</vt:lpstr>
      <vt:lpstr>Risk-free rate under uncertainty(2)</vt:lpstr>
      <vt:lpstr>The Risk-Free rate Puzzle</vt:lpstr>
      <vt:lpstr>Risk Corrections--price</vt:lpstr>
      <vt:lpstr>Risk Corrections--Returns</vt:lpstr>
      <vt:lpstr>Idiosyncratic risk does not affect risk</vt:lpstr>
      <vt:lpstr>小测</vt:lpstr>
      <vt:lpstr>Expected Return-Beta Representation</vt:lpstr>
      <vt:lpstr>Mean-Variance Frontier</vt:lpstr>
      <vt:lpstr>Classic Implications(1)</vt:lpstr>
      <vt:lpstr>Classic Implications(2)</vt:lpstr>
      <vt:lpstr>Classic Implications(3)</vt:lpstr>
      <vt:lpstr>Classic Implications(4)</vt:lpstr>
      <vt:lpstr>Classic Implications(5)</vt:lpstr>
      <vt:lpstr>Proof (problem1.3)</vt:lpstr>
      <vt:lpstr>Classic Implications(6)</vt:lpstr>
      <vt:lpstr>Mean-standard deviation frontier </vt:lpstr>
      <vt:lpstr>Mean-standard deviation frontier(2)</vt:lpstr>
      <vt:lpstr>Mean-standard deviation frontier(3)</vt:lpstr>
      <vt:lpstr>Equity premium puzzle</vt:lpstr>
      <vt:lpstr>Equity premium puzzle(2)</vt:lpstr>
      <vt:lpstr>Random walk</vt:lpstr>
      <vt:lpstr>Time-varying Expected returns</vt:lpstr>
      <vt:lpstr>Present-value statement(1)</vt:lpstr>
      <vt:lpstr>Risk adjustment</vt:lpstr>
      <vt:lpstr>Discrete-time framework</vt:lpstr>
      <vt:lpstr>Discrete-time framework</vt:lpstr>
      <vt:lpstr>Continuous time</vt:lpstr>
      <vt:lpstr>One-period pricing equation</vt:lpstr>
      <vt:lpstr>One-period pricing equation</vt:lpstr>
      <vt:lpstr>Pricing risk-free asset</vt:lpstr>
      <vt:lpstr>More intuitive version</vt:lpstr>
      <vt:lpstr>Relationship between asset return and consumption risk</vt:lpstr>
      <vt:lpstr>Relationship between asset return and consumption risk(2)</vt:lpstr>
      <vt:lpstr>Sharp Ratio</vt:lpstr>
      <vt:lpstr>Problem 1.8</vt:lpstr>
      <vt:lpstr>       请提问</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风险管理 Risk Management</dc:title>
  <dc:creator>aronge</dc:creator>
  <cp:lastModifiedBy>zlzheng</cp:lastModifiedBy>
  <cp:revision>785</cp:revision>
  <cp:lastPrinted>2017-02-16T08:54:50Z</cp:lastPrinted>
  <dcterms:created xsi:type="dcterms:W3CDTF">2007-10-06T10:41:32Z</dcterms:created>
  <dcterms:modified xsi:type="dcterms:W3CDTF">2018-06-03T01:24:11Z</dcterms:modified>
</cp:coreProperties>
</file>